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 id="2147483677" r:id="rId5"/>
    <p:sldMasterId id="2147483683" r:id="rId6"/>
  </p:sldMasterIdLst>
  <p:notesMasterIdLst>
    <p:notesMasterId r:id="rId84"/>
  </p:notesMasterIdLst>
  <p:sldIdLst>
    <p:sldId id="257" r:id="rId7"/>
    <p:sldId id="258" r:id="rId8"/>
    <p:sldId id="256" r:id="rId9"/>
    <p:sldId id="651" r:id="rId10"/>
    <p:sldId id="654" r:id="rId11"/>
    <p:sldId id="655" r:id="rId12"/>
    <p:sldId id="657" r:id="rId13"/>
    <p:sldId id="663" r:id="rId14"/>
    <p:sldId id="664" r:id="rId15"/>
    <p:sldId id="690" r:id="rId16"/>
    <p:sldId id="647" r:id="rId17"/>
    <p:sldId id="692" r:id="rId18"/>
    <p:sldId id="668" r:id="rId19"/>
    <p:sldId id="686" r:id="rId20"/>
    <p:sldId id="675" r:id="rId21"/>
    <p:sldId id="684" r:id="rId22"/>
    <p:sldId id="673" r:id="rId23"/>
    <p:sldId id="685" r:id="rId24"/>
    <p:sldId id="676" r:id="rId25"/>
    <p:sldId id="672" r:id="rId26"/>
    <p:sldId id="682" r:id="rId27"/>
    <p:sldId id="681" r:id="rId28"/>
    <p:sldId id="678" r:id="rId29"/>
    <p:sldId id="683" r:id="rId30"/>
    <p:sldId id="693" r:id="rId31"/>
    <p:sldId id="649" r:id="rId32"/>
    <p:sldId id="986" r:id="rId33"/>
    <p:sldId id="1093" r:id="rId34"/>
    <p:sldId id="276" r:id="rId35"/>
    <p:sldId id="262" r:id="rId36"/>
    <p:sldId id="737" r:id="rId37"/>
    <p:sldId id="940" r:id="rId38"/>
    <p:sldId id="941" r:id="rId39"/>
    <p:sldId id="1056" r:id="rId40"/>
    <p:sldId id="1058" r:id="rId41"/>
    <p:sldId id="1057" r:id="rId42"/>
    <p:sldId id="1052" r:id="rId43"/>
    <p:sldId id="927" r:id="rId44"/>
    <p:sldId id="1051" r:id="rId45"/>
    <p:sldId id="928" r:id="rId46"/>
    <p:sldId id="1050" r:id="rId47"/>
    <p:sldId id="1092" r:id="rId48"/>
    <p:sldId id="1055" r:id="rId49"/>
    <p:sldId id="1095" r:id="rId50"/>
    <p:sldId id="920" r:id="rId51"/>
    <p:sldId id="1094" r:id="rId52"/>
    <p:sldId id="264" r:id="rId53"/>
    <p:sldId id="1096" r:id="rId54"/>
    <p:sldId id="823" r:id="rId55"/>
    <p:sldId id="704" r:id="rId56"/>
    <p:sldId id="275" r:id="rId57"/>
    <p:sldId id="843" r:id="rId58"/>
    <p:sldId id="844" r:id="rId59"/>
    <p:sldId id="845" r:id="rId60"/>
    <p:sldId id="846" r:id="rId61"/>
    <p:sldId id="847" r:id="rId62"/>
    <p:sldId id="848" r:id="rId63"/>
    <p:sldId id="849" r:id="rId64"/>
    <p:sldId id="850" r:id="rId65"/>
    <p:sldId id="851" r:id="rId66"/>
    <p:sldId id="827" r:id="rId67"/>
    <p:sldId id="834" r:id="rId68"/>
    <p:sldId id="828" r:id="rId69"/>
    <p:sldId id="835" r:id="rId70"/>
    <p:sldId id="839" r:id="rId71"/>
    <p:sldId id="840" r:id="rId72"/>
    <p:sldId id="832" r:id="rId73"/>
    <p:sldId id="836" r:id="rId74"/>
    <p:sldId id="838" r:id="rId75"/>
    <p:sldId id="841" r:id="rId76"/>
    <p:sldId id="842" r:id="rId77"/>
    <p:sldId id="833" r:id="rId78"/>
    <p:sldId id="852" r:id="rId79"/>
    <p:sldId id="548" r:id="rId80"/>
    <p:sldId id="259" r:id="rId81"/>
    <p:sldId id="260" r:id="rId82"/>
    <p:sldId id="26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8F50A-9152-9C67-E3B6-F4BBA4CBDDA2}" v="3" dt="2024-06-18T19:26:14.101"/>
    <p1510:client id="{FA03F100-99C4-A54A-84E3-4B4FE955B52A}" v="56" dt="2024-06-18T15:08:59.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tpalicense\tampa\Planning\1%20Trans%20&amp;%20Comm%20Planning\Planning%20Resources\Project%20Density%20Research\Tampa%20Bay%20Project%20Data_SS_12Apr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tpalicense\tampa\Planning\1%20Trans%20&amp;%20Comm%20Planning\Planning%20Resources\Project%20Density%20Research\Tampa%20Bay%20Project%20Data_SS_12Apr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tpalicense\tampa\Planning\1%20Trans%20&amp;%20Comm%20Planning\Planning%20Resources\Project%20Density%20Research\Tampa%20Bay%20Project%20Data_SS_12Apr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tpalicense\tampa\Planning\1%20Trans%20&amp;%20Comm%20Planning\Planning%20Resources\Project%20Density%20Research\Tampa%20Bay%20Project%20Data_SS_12Apr2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Master!$X$1</c:f>
              <c:strCache>
                <c:ptCount val="1"/>
                <c:pt idx="0">
                  <c:v>DU/Acre</c:v>
                </c:pt>
              </c:strCache>
            </c:strRef>
          </c:tx>
          <c:spPr>
            <a:solidFill>
              <a:schemeClr val="accent1"/>
            </a:solidFill>
            <a:ln>
              <a:noFill/>
            </a:ln>
            <a:effectLst/>
          </c:spPr>
          <c:invertIfNegative val="0"/>
          <c:dPt>
            <c:idx val="0"/>
            <c:invertIfNegative val="0"/>
            <c:bubble3D val="0"/>
            <c:spPr>
              <a:solidFill>
                <a:srgbClr val="023047"/>
              </a:solidFill>
              <a:ln>
                <a:noFill/>
              </a:ln>
              <a:effectLst/>
            </c:spPr>
            <c:extLst>
              <c:ext xmlns:c16="http://schemas.microsoft.com/office/drawing/2014/chart" uri="{C3380CC4-5D6E-409C-BE32-E72D297353CC}">
                <c16:uniqueId val="{00000001-BBD4-4B99-8EAA-68C01821B4A3}"/>
              </c:ext>
            </c:extLst>
          </c:dPt>
          <c:dPt>
            <c:idx val="1"/>
            <c:invertIfNegative val="0"/>
            <c:bubble3D val="0"/>
            <c:spPr>
              <a:solidFill>
                <a:srgbClr val="023047"/>
              </a:solidFill>
              <a:ln>
                <a:noFill/>
              </a:ln>
              <a:effectLst/>
            </c:spPr>
            <c:extLst>
              <c:ext xmlns:c16="http://schemas.microsoft.com/office/drawing/2014/chart" uri="{C3380CC4-5D6E-409C-BE32-E72D297353CC}">
                <c16:uniqueId val="{00000002-BBD4-4B99-8EAA-68C01821B4A3}"/>
              </c:ext>
            </c:extLst>
          </c:dPt>
          <c:dPt>
            <c:idx val="2"/>
            <c:invertIfNegative val="0"/>
            <c:bubble3D val="0"/>
            <c:spPr>
              <a:solidFill>
                <a:srgbClr val="023047"/>
              </a:solidFill>
              <a:ln>
                <a:noFill/>
              </a:ln>
              <a:effectLst/>
            </c:spPr>
            <c:extLst>
              <c:ext xmlns:c16="http://schemas.microsoft.com/office/drawing/2014/chart" uri="{C3380CC4-5D6E-409C-BE32-E72D297353CC}">
                <c16:uniqueId val="{00000003-BBD4-4B99-8EAA-68C01821B4A3}"/>
              </c:ext>
            </c:extLst>
          </c:dPt>
          <c:dPt>
            <c:idx val="3"/>
            <c:invertIfNegative val="0"/>
            <c:bubble3D val="0"/>
            <c:spPr>
              <a:solidFill>
                <a:srgbClr val="023047"/>
              </a:solidFill>
              <a:ln>
                <a:noFill/>
              </a:ln>
              <a:effectLst/>
            </c:spPr>
            <c:extLst>
              <c:ext xmlns:c16="http://schemas.microsoft.com/office/drawing/2014/chart" uri="{C3380CC4-5D6E-409C-BE32-E72D297353CC}">
                <c16:uniqueId val="{00000004-BBD4-4B99-8EAA-68C01821B4A3}"/>
              </c:ext>
            </c:extLst>
          </c:dPt>
          <c:dPt>
            <c:idx val="4"/>
            <c:invertIfNegative val="0"/>
            <c:bubble3D val="0"/>
            <c:spPr>
              <a:solidFill>
                <a:srgbClr val="023047"/>
              </a:solidFill>
              <a:ln>
                <a:noFill/>
              </a:ln>
              <a:effectLst/>
            </c:spPr>
            <c:extLst>
              <c:ext xmlns:c16="http://schemas.microsoft.com/office/drawing/2014/chart" uri="{C3380CC4-5D6E-409C-BE32-E72D297353CC}">
                <c16:uniqueId val="{00000005-BBD4-4B99-8EAA-68C01821B4A3}"/>
              </c:ext>
            </c:extLst>
          </c:dPt>
          <c:dPt>
            <c:idx val="5"/>
            <c:invertIfNegative val="0"/>
            <c:bubble3D val="0"/>
            <c:spPr>
              <a:solidFill>
                <a:srgbClr val="126781"/>
              </a:solidFill>
              <a:ln>
                <a:noFill/>
              </a:ln>
              <a:effectLst/>
            </c:spPr>
            <c:extLst>
              <c:ext xmlns:c16="http://schemas.microsoft.com/office/drawing/2014/chart" uri="{C3380CC4-5D6E-409C-BE32-E72D297353CC}">
                <c16:uniqueId val="{00000006-BBD4-4B99-8EAA-68C01821B4A3}"/>
              </c:ext>
            </c:extLst>
          </c:dPt>
          <c:dPt>
            <c:idx val="6"/>
            <c:invertIfNegative val="0"/>
            <c:bubble3D val="0"/>
            <c:spPr>
              <a:solidFill>
                <a:srgbClr val="126781"/>
              </a:solidFill>
              <a:ln>
                <a:noFill/>
              </a:ln>
              <a:effectLst/>
            </c:spPr>
            <c:extLst>
              <c:ext xmlns:c16="http://schemas.microsoft.com/office/drawing/2014/chart" uri="{C3380CC4-5D6E-409C-BE32-E72D297353CC}">
                <c16:uniqueId val="{00000007-BBD4-4B99-8EAA-68C01821B4A3}"/>
              </c:ext>
            </c:extLst>
          </c:dPt>
          <c:dPt>
            <c:idx val="7"/>
            <c:invertIfNegative val="0"/>
            <c:bubble3D val="0"/>
            <c:spPr>
              <a:solidFill>
                <a:srgbClr val="126781"/>
              </a:solidFill>
              <a:ln>
                <a:noFill/>
              </a:ln>
              <a:effectLst/>
            </c:spPr>
            <c:extLst>
              <c:ext xmlns:c16="http://schemas.microsoft.com/office/drawing/2014/chart" uri="{C3380CC4-5D6E-409C-BE32-E72D297353CC}">
                <c16:uniqueId val="{00000008-BBD4-4B99-8EAA-68C01821B4A3}"/>
              </c:ext>
            </c:extLst>
          </c:dPt>
          <c:dPt>
            <c:idx val="8"/>
            <c:invertIfNegative val="0"/>
            <c:bubble3D val="0"/>
            <c:spPr>
              <a:solidFill>
                <a:srgbClr val="126781"/>
              </a:solidFill>
              <a:ln>
                <a:noFill/>
              </a:ln>
              <a:effectLst/>
            </c:spPr>
            <c:extLst>
              <c:ext xmlns:c16="http://schemas.microsoft.com/office/drawing/2014/chart" uri="{C3380CC4-5D6E-409C-BE32-E72D297353CC}">
                <c16:uniqueId val="{00000009-BBD4-4B99-8EAA-68C01821B4A3}"/>
              </c:ext>
            </c:extLst>
          </c:dPt>
          <c:dPt>
            <c:idx val="9"/>
            <c:invertIfNegative val="0"/>
            <c:bubble3D val="0"/>
            <c:spPr>
              <a:solidFill>
                <a:srgbClr val="126781"/>
              </a:solidFill>
              <a:ln>
                <a:noFill/>
              </a:ln>
              <a:effectLst/>
            </c:spPr>
            <c:extLst>
              <c:ext xmlns:c16="http://schemas.microsoft.com/office/drawing/2014/chart" uri="{C3380CC4-5D6E-409C-BE32-E72D297353CC}">
                <c16:uniqueId val="{0000000A-BBD4-4B99-8EAA-68C01821B4A3}"/>
              </c:ext>
            </c:extLst>
          </c:dPt>
          <c:dPt>
            <c:idx val="10"/>
            <c:invertIfNegative val="0"/>
            <c:bubble3D val="0"/>
            <c:spPr>
              <a:solidFill>
                <a:srgbClr val="126781"/>
              </a:solidFill>
              <a:ln>
                <a:noFill/>
              </a:ln>
              <a:effectLst/>
            </c:spPr>
            <c:extLst>
              <c:ext xmlns:c16="http://schemas.microsoft.com/office/drawing/2014/chart" uri="{C3380CC4-5D6E-409C-BE32-E72D297353CC}">
                <c16:uniqueId val="{0000000B-BBD4-4B99-8EAA-68C01821B4A3}"/>
              </c:ext>
            </c:extLst>
          </c:dPt>
          <c:dPt>
            <c:idx val="11"/>
            <c:invertIfNegative val="0"/>
            <c:bubble3D val="0"/>
            <c:spPr>
              <a:solidFill>
                <a:srgbClr val="126781"/>
              </a:solidFill>
              <a:ln>
                <a:noFill/>
              </a:ln>
              <a:effectLst/>
            </c:spPr>
            <c:extLst>
              <c:ext xmlns:c16="http://schemas.microsoft.com/office/drawing/2014/chart" uri="{C3380CC4-5D6E-409C-BE32-E72D297353CC}">
                <c16:uniqueId val="{0000000C-BBD4-4B99-8EAA-68C01821B4A3}"/>
              </c:ext>
            </c:extLst>
          </c:dPt>
          <c:dPt>
            <c:idx val="12"/>
            <c:invertIfNegative val="0"/>
            <c:bubble3D val="0"/>
            <c:spPr>
              <a:solidFill>
                <a:srgbClr val="126781"/>
              </a:solidFill>
              <a:ln>
                <a:noFill/>
              </a:ln>
              <a:effectLst/>
            </c:spPr>
            <c:extLst>
              <c:ext xmlns:c16="http://schemas.microsoft.com/office/drawing/2014/chart" uri="{C3380CC4-5D6E-409C-BE32-E72D297353CC}">
                <c16:uniqueId val="{0000000D-BBD4-4B99-8EAA-68C01821B4A3}"/>
              </c:ext>
            </c:extLst>
          </c:dPt>
          <c:dPt>
            <c:idx val="13"/>
            <c:invertIfNegative val="0"/>
            <c:bubble3D val="0"/>
            <c:spPr>
              <a:solidFill>
                <a:srgbClr val="219EBC"/>
              </a:solidFill>
              <a:ln>
                <a:noFill/>
              </a:ln>
              <a:effectLst/>
            </c:spPr>
            <c:extLst>
              <c:ext xmlns:c16="http://schemas.microsoft.com/office/drawing/2014/chart" uri="{C3380CC4-5D6E-409C-BE32-E72D297353CC}">
                <c16:uniqueId val="{00000040-BBD4-4B99-8EAA-68C01821B4A3}"/>
              </c:ext>
            </c:extLst>
          </c:dPt>
          <c:dPt>
            <c:idx val="14"/>
            <c:invertIfNegative val="0"/>
            <c:bubble3D val="0"/>
            <c:spPr>
              <a:solidFill>
                <a:srgbClr val="219EBC"/>
              </a:solidFill>
              <a:ln>
                <a:noFill/>
              </a:ln>
              <a:effectLst/>
            </c:spPr>
            <c:extLst>
              <c:ext xmlns:c16="http://schemas.microsoft.com/office/drawing/2014/chart" uri="{C3380CC4-5D6E-409C-BE32-E72D297353CC}">
                <c16:uniqueId val="{0000003F-BBD4-4B99-8EAA-68C01821B4A3}"/>
              </c:ext>
            </c:extLst>
          </c:dPt>
          <c:dPt>
            <c:idx val="15"/>
            <c:invertIfNegative val="0"/>
            <c:bubble3D val="0"/>
            <c:spPr>
              <a:solidFill>
                <a:srgbClr val="219EBC"/>
              </a:solidFill>
              <a:ln>
                <a:noFill/>
              </a:ln>
              <a:effectLst/>
            </c:spPr>
            <c:extLst>
              <c:ext xmlns:c16="http://schemas.microsoft.com/office/drawing/2014/chart" uri="{C3380CC4-5D6E-409C-BE32-E72D297353CC}">
                <c16:uniqueId val="{0000003E-BBD4-4B99-8EAA-68C01821B4A3}"/>
              </c:ext>
            </c:extLst>
          </c:dPt>
          <c:dPt>
            <c:idx val="16"/>
            <c:invertIfNegative val="0"/>
            <c:bubble3D val="0"/>
            <c:spPr>
              <a:solidFill>
                <a:srgbClr val="219EBC"/>
              </a:solidFill>
              <a:ln>
                <a:noFill/>
              </a:ln>
              <a:effectLst/>
            </c:spPr>
            <c:extLst>
              <c:ext xmlns:c16="http://schemas.microsoft.com/office/drawing/2014/chart" uri="{C3380CC4-5D6E-409C-BE32-E72D297353CC}">
                <c16:uniqueId val="{0000003D-BBD4-4B99-8EAA-68C01821B4A3}"/>
              </c:ext>
            </c:extLst>
          </c:dPt>
          <c:dPt>
            <c:idx val="17"/>
            <c:invertIfNegative val="0"/>
            <c:bubble3D val="0"/>
            <c:spPr>
              <a:solidFill>
                <a:srgbClr val="219EBC"/>
              </a:solidFill>
              <a:ln>
                <a:noFill/>
              </a:ln>
              <a:effectLst/>
            </c:spPr>
            <c:extLst>
              <c:ext xmlns:c16="http://schemas.microsoft.com/office/drawing/2014/chart" uri="{C3380CC4-5D6E-409C-BE32-E72D297353CC}">
                <c16:uniqueId val="{0000003C-BBD4-4B99-8EAA-68C01821B4A3}"/>
              </c:ext>
            </c:extLst>
          </c:dPt>
          <c:dPt>
            <c:idx val="18"/>
            <c:invertIfNegative val="0"/>
            <c:bubble3D val="0"/>
            <c:spPr>
              <a:solidFill>
                <a:srgbClr val="219EBC"/>
              </a:solidFill>
              <a:ln>
                <a:noFill/>
              </a:ln>
              <a:effectLst/>
            </c:spPr>
            <c:extLst>
              <c:ext xmlns:c16="http://schemas.microsoft.com/office/drawing/2014/chart" uri="{C3380CC4-5D6E-409C-BE32-E72D297353CC}">
                <c16:uniqueId val="{0000003B-BBD4-4B99-8EAA-68C01821B4A3}"/>
              </c:ext>
            </c:extLst>
          </c:dPt>
          <c:dPt>
            <c:idx val="19"/>
            <c:invertIfNegative val="0"/>
            <c:bubble3D val="0"/>
            <c:spPr>
              <a:solidFill>
                <a:srgbClr val="219EBC"/>
              </a:solidFill>
              <a:ln>
                <a:noFill/>
              </a:ln>
              <a:effectLst/>
            </c:spPr>
            <c:extLst>
              <c:ext xmlns:c16="http://schemas.microsoft.com/office/drawing/2014/chart" uri="{C3380CC4-5D6E-409C-BE32-E72D297353CC}">
                <c16:uniqueId val="{0000003A-BBD4-4B99-8EAA-68C01821B4A3}"/>
              </c:ext>
            </c:extLst>
          </c:dPt>
          <c:dPt>
            <c:idx val="20"/>
            <c:invertIfNegative val="0"/>
            <c:bubble3D val="0"/>
            <c:spPr>
              <a:solidFill>
                <a:srgbClr val="219EBC"/>
              </a:solidFill>
              <a:ln>
                <a:noFill/>
              </a:ln>
              <a:effectLst/>
            </c:spPr>
            <c:extLst>
              <c:ext xmlns:c16="http://schemas.microsoft.com/office/drawing/2014/chart" uri="{C3380CC4-5D6E-409C-BE32-E72D297353CC}">
                <c16:uniqueId val="{00000039-BBD4-4B99-8EAA-68C01821B4A3}"/>
              </c:ext>
            </c:extLst>
          </c:dPt>
          <c:dPt>
            <c:idx val="21"/>
            <c:invertIfNegative val="0"/>
            <c:bubble3D val="0"/>
            <c:spPr>
              <a:solidFill>
                <a:srgbClr val="219EBC"/>
              </a:solidFill>
              <a:ln>
                <a:noFill/>
              </a:ln>
              <a:effectLst/>
            </c:spPr>
            <c:extLst>
              <c:ext xmlns:c16="http://schemas.microsoft.com/office/drawing/2014/chart" uri="{C3380CC4-5D6E-409C-BE32-E72D297353CC}">
                <c16:uniqueId val="{00000038-BBD4-4B99-8EAA-68C01821B4A3}"/>
              </c:ext>
            </c:extLst>
          </c:dPt>
          <c:dPt>
            <c:idx val="22"/>
            <c:invertIfNegative val="0"/>
            <c:bubble3D val="0"/>
            <c:spPr>
              <a:solidFill>
                <a:srgbClr val="219EBC"/>
              </a:solidFill>
              <a:ln>
                <a:noFill/>
              </a:ln>
              <a:effectLst/>
            </c:spPr>
            <c:extLst>
              <c:ext xmlns:c16="http://schemas.microsoft.com/office/drawing/2014/chart" uri="{C3380CC4-5D6E-409C-BE32-E72D297353CC}">
                <c16:uniqueId val="{00000037-BBD4-4B99-8EAA-68C01821B4A3}"/>
              </c:ext>
            </c:extLst>
          </c:dPt>
          <c:dPt>
            <c:idx val="23"/>
            <c:invertIfNegative val="0"/>
            <c:bubble3D val="0"/>
            <c:spPr>
              <a:solidFill>
                <a:srgbClr val="219EBC"/>
              </a:solidFill>
              <a:ln>
                <a:noFill/>
              </a:ln>
              <a:effectLst/>
            </c:spPr>
            <c:extLst>
              <c:ext xmlns:c16="http://schemas.microsoft.com/office/drawing/2014/chart" uri="{C3380CC4-5D6E-409C-BE32-E72D297353CC}">
                <c16:uniqueId val="{00000036-BBD4-4B99-8EAA-68C01821B4A3}"/>
              </c:ext>
            </c:extLst>
          </c:dPt>
          <c:dPt>
            <c:idx val="24"/>
            <c:invertIfNegative val="0"/>
            <c:bubble3D val="0"/>
            <c:spPr>
              <a:solidFill>
                <a:srgbClr val="219EBC"/>
              </a:solidFill>
              <a:ln>
                <a:noFill/>
              </a:ln>
              <a:effectLst/>
            </c:spPr>
            <c:extLst>
              <c:ext xmlns:c16="http://schemas.microsoft.com/office/drawing/2014/chart" uri="{C3380CC4-5D6E-409C-BE32-E72D297353CC}">
                <c16:uniqueId val="{00000035-BBD4-4B99-8EAA-68C01821B4A3}"/>
              </c:ext>
            </c:extLst>
          </c:dPt>
          <c:dPt>
            <c:idx val="25"/>
            <c:invertIfNegative val="0"/>
            <c:bubble3D val="0"/>
            <c:spPr>
              <a:solidFill>
                <a:srgbClr val="219EBC"/>
              </a:solidFill>
              <a:ln>
                <a:noFill/>
              </a:ln>
              <a:effectLst/>
            </c:spPr>
            <c:extLst>
              <c:ext xmlns:c16="http://schemas.microsoft.com/office/drawing/2014/chart" uri="{C3380CC4-5D6E-409C-BE32-E72D297353CC}">
                <c16:uniqueId val="{00000034-BBD4-4B99-8EAA-68C01821B4A3}"/>
              </c:ext>
            </c:extLst>
          </c:dPt>
          <c:dPt>
            <c:idx val="26"/>
            <c:invertIfNegative val="0"/>
            <c:bubble3D val="0"/>
            <c:spPr>
              <a:solidFill>
                <a:srgbClr val="219EBC"/>
              </a:solidFill>
              <a:ln>
                <a:noFill/>
              </a:ln>
              <a:effectLst/>
            </c:spPr>
            <c:extLst>
              <c:ext xmlns:c16="http://schemas.microsoft.com/office/drawing/2014/chart" uri="{C3380CC4-5D6E-409C-BE32-E72D297353CC}">
                <c16:uniqueId val="{00000033-BBD4-4B99-8EAA-68C01821B4A3}"/>
              </c:ext>
            </c:extLst>
          </c:dPt>
          <c:dPt>
            <c:idx val="27"/>
            <c:invertIfNegative val="0"/>
            <c:bubble3D val="0"/>
            <c:spPr>
              <a:solidFill>
                <a:srgbClr val="219EBC"/>
              </a:solidFill>
              <a:ln>
                <a:noFill/>
              </a:ln>
              <a:effectLst/>
            </c:spPr>
            <c:extLst>
              <c:ext xmlns:c16="http://schemas.microsoft.com/office/drawing/2014/chart" uri="{C3380CC4-5D6E-409C-BE32-E72D297353CC}">
                <c16:uniqueId val="{00000032-BBD4-4B99-8EAA-68C01821B4A3}"/>
              </c:ext>
            </c:extLst>
          </c:dPt>
          <c:dPt>
            <c:idx val="28"/>
            <c:invertIfNegative val="0"/>
            <c:bubble3D val="0"/>
            <c:spPr>
              <a:solidFill>
                <a:srgbClr val="219EBC"/>
              </a:solidFill>
              <a:ln>
                <a:noFill/>
              </a:ln>
              <a:effectLst/>
            </c:spPr>
            <c:extLst>
              <c:ext xmlns:c16="http://schemas.microsoft.com/office/drawing/2014/chart" uri="{C3380CC4-5D6E-409C-BE32-E72D297353CC}">
                <c16:uniqueId val="{00000031-BBD4-4B99-8EAA-68C01821B4A3}"/>
              </c:ext>
            </c:extLst>
          </c:dPt>
          <c:dPt>
            <c:idx val="29"/>
            <c:invertIfNegative val="0"/>
            <c:bubble3D val="0"/>
            <c:spPr>
              <a:solidFill>
                <a:srgbClr val="219EBC"/>
              </a:solidFill>
              <a:ln>
                <a:noFill/>
              </a:ln>
              <a:effectLst/>
            </c:spPr>
            <c:extLst>
              <c:ext xmlns:c16="http://schemas.microsoft.com/office/drawing/2014/chart" uri="{C3380CC4-5D6E-409C-BE32-E72D297353CC}">
                <c16:uniqueId val="{00000030-BBD4-4B99-8EAA-68C01821B4A3}"/>
              </c:ext>
            </c:extLst>
          </c:dPt>
          <c:dPt>
            <c:idx val="30"/>
            <c:invertIfNegative val="0"/>
            <c:bubble3D val="0"/>
            <c:spPr>
              <a:solidFill>
                <a:srgbClr val="57B4D1"/>
              </a:solidFill>
              <a:ln>
                <a:noFill/>
              </a:ln>
              <a:effectLst/>
            </c:spPr>
            <c:extLst>
              <c:ext xmlns:c16="http://schemas.microsoft.com/office/drawing/2014/chart" uri="{C3380CC4-5D6E-409C-BE32-E72D297353CC}">
                <c16:uniqueId val="{0000002F-BBD4-4B99-8EAA-68C01821B4A3}"/>
              </c:ext>
            </c:extLst>
          </c:dPt>
          <c:dPt>
            <c:idx val="31"/>
            <c:invertIfNegative val="0"/>
            <c:bubble3D val="0"/>
            <c:spPr>
              <a:solidFill>
                <a:srgbClr val="57B4D1"/>
              </a:solidFill>
              <a:ln>
                <a:noFill/>
              </a:ln>
              <a:effectLst/>
            </c:spPr>
            <c:extLst>
              <c:ext xmlns:c16="http://schemas.microsoft.com/office/drawing/2014/chart" uri="{C3380CC4-5D6E-409C-BE32-E72D297353CC}">
                <c16:uniqueId val="{0000002E-BBD4-4B99-8EAA-68C01821B4A3}"/>
              </c:ext>
            </c:extLst>
          </c:dPt>
          <c:dPt>
            <c:idx val="32"/>
            <c:invertIfNegative val="0"/>
            <c:bubble3D val="0"/>
            <c:spPr>
              <a:solidFill>
                <a:srgbClr val="57B4D1"/>
              </a:solidFill>
              <a:ln>
                <a:noFill/>
              </a:ln>
              <a:effectLst/>
            </c:spPr>
            <c:extLst>
              <c:ext xmlns:c16="http://schemas.microsoft.com/office/drawing/2014/chart" uri="{C3380CC4-5D6E-409C-BE32-E72D297353CC}">
                <c16:uniqueId val="{0000002D-BBD4-4B99-8EAA-68C01821B4A3}"/>
              </c:ext>
            </c:extLst>
          </c:dPt>
          <c:dPt>
            <c:idx val="33"/>
            <c:invertIfNegative val="0"/>
            <c:bubble3D val="0"/>
            <c:spPr>
              <a:solidFill>
                <a:srgbClr val="57B4D1"/>
              </a:solidFill>
              <a:ln>
                <a:noFill/>
              </a:ln>
              <a:effectLst/>
            </c:spPr>
            <c:extLst>
              <c:ext xmlns:c16="http://schemas.microsoft.com/office/drawing/2014/chart" uri="{C3380CC4-5D6E-409C-BE32-E72D297353CC}">
                <c16:uniqueId val="{0000002C-BBD4-4B99-8EAA-68C01821B4A3}"/>
              </c:ext>
            </c:extLst>
          </c:dPt>
          <c:dPt>
            <c:idx val="34"/>
            <c:invertIfNegative val="0"/>
            <c:bubble3D val="0"/>
            <c:spPr>
              <a:solidFill>
                <a:srgbClr val="57B4D1"/>
              </a:solidFill>
              <a:ln>
                <a:noFill/>
              </a:ln>
              <a:effectLst/>
            </c:spPr>
            <c:extLst>
              <c:ext xmlns:c16="http://schemas.microsoft.com/office/drawing/2014/chart" uri="{C3380CC4-5D6E-409C-BE32-E72D297353CC}">
                <c16:uniqueId val="{0000002B-BBD4-4B99-8EAA-68C01821B4A3}"/>
              </c:ext>
            </c:extLst>
          </c:dPt>
          <c:dPt>
            <c:idx val="35"/>
            <c:invertIfNegative val="0"/>
            <c:bubble3D val="0"/>
            <c:spPr>
              <a:solidFill>
                <a:srgbClr val="57B4D1"/>
              </a:solidFill>
              <a:ln>
                <a:noFill/>
              </a:ln>
              <a:effectLst/>
            </c:spPr>
            <c:extLst>
              <c:ext xmlns:c16="http://schemas.microsoft.com/office/drawing/2014/chart" uri="{C3380CC4-5D6E-409C-BE32-E72D297353CC}">
                <c16:uniqueId val="{0000002A-BBD4-4B99-8EAA-68C01821B4A3}"/>
              </c:ext>
            </c:extLst>
          </c:dPt>
          <c:dPt>
            <c:idx val="36"/>
            <c:invertIfNegative val="0"/>
            <c:bubble3D val="0"/>
            <c:spPr>
              <a:solidFill>
                <a:srgbClr val="57B4D1"/>
              </a:solidFill>
              <a:ln>
                <a:noFill/>
              </a:ln>
              <a:effectLst/>
            </c:spPr>
            <c:extLst>
              <c:ext xmlns:c16="http://schemas.microsoft.com/office/drawing/2014/chart" uri="{C3380CC4-5D6E-409C-BE32-E72D297353CC}">
                <c16:uniqueId val="{00000029-BBD4-4B99-8EAA-68C01821B4A3}"/>
              </c:ext>
            </c:extLst>
          </c:dPt>
          <c:dPt>
            <c:idx val="37"/>
            <c:invertIfNegative val="0"/>
            <c:bubble3D val="0"/>
            <c:spPr>
              <a:solidFill>
                <a:srgbClr val="57B4D1"/>
              </a:solidFill>
              <a:ln>
                <a:noFill/>
              </a:ln>
              <a:effectLst/>
            </c:spPr>
            <c:extLst>
              <c:ext xmlns:c16="http://schemas.microsoft.com/office/drawing/2014/chart" uri="{C3380CC4-5D6E-409C-BE32-E72D297353CC}">
                <c16:uniqueId val="{00000028-BBD4-4B99-8EAA-68C01821B4A3}"/>
              </c:ext>
            </c:extLst>
          </c:dPt>
          <c:dPt>
            <c:idx val="38"/>
            <c:invertIfNegative val="0"/>
            <c:bubble3D val="0"/>
            <c:spPr>
              <a:solidFill>
                <a:srgbClr val="57B4D1"/>
              </a:solidFill>
              <a:ln>
                <a:noFill/>
              </a:ln>
              <a:effectLst/>
            </c:spPr>
            <c:extLst>
              <c:ext xmlns:c16="http://schemas.microsoft.com/office/drawing/2014/chart" uri="{C3380CC4-5D6E-409C-BE32-E72D297353CC}">
                <c16:uniqueId val="{00000027-BBD4-4B99-8EAA-68C01821B4A3}"/>
              </c:ext>
            </c:extLst>
          </c:dPt>
          <c:dPt>
            <c:idx val="39"/>
            <c:invertIfNegative val="0"/>
            <c:bubble3D val="0"/>
            <c:spPr>
              <a:solidFill>
                <a:srgbClr val="57B4D1"/>
              </a:solidFill>
              <a:ln>
                <a:noFill/>
              </a:ln>
              <a:effectLst/>
            </c:spPr>
            <c:extLst>
              <c:ext xmlns:c16="http://schemas.microsoft.com/office/drawing/2014/chart" uri="{C3380CC4-5D6E-409C-BE32-E72D297353CC}">
                <c16:uniqueId val="{00000026-BBD4-4B99-8EAA-68C01821B4A3}"/>
              </c:ext>
            </c:extLst>
          </c:dPt>
          <c:dPt>
            <c:idx val="40"/>
            <c:invertIfNegative val="0"/>
            <c:bubble3D val="0"/>
            <c:spPr>
              <a:solidFill>
                <a:srgbClr val="57B4D1"/>
              </a:solidFill>
              <a:ln>
                <a:noFill/>
              </a:ln>
              <a:effectLst/>
            </c:spPr>
            <c:extLst>
              <c:ext xmlns:c16="http://schemas.microsoft.com/office/drawing/2014/chart" uri="{C3380CC4-5D6E-409C-BE32-E72D297353CC}">
                <c16:uniqueId val="{00000025-BBD4-4B99-8EAA-68C01821B4A3}"/>
              </c:ext>
            </c:extLst>
          </c:dPt>
          <c:dPt>
            <c:idx val="41"/>
            <c:invertIfNegative val="0"/>
            <c:bubble3D val="0"/>
            <c:spPr>
              <a:solidFill>
                <a:srgbClr val="57B4D1"/>
              </a:solidFill>
              <a:ln>
                <a:noFill/>
              </a:ln>
              <a:effectLst/>
            </c:spPr>
            <c:extLst>
              <c:ext xmlns:c16="http://schemas.microsoft.com/office/drawing/2014/chart" uri="{C3380CC4-5D6E-409C-BE32-E72D297353CC}">
                <c16:uniqueId val="{00000024-BBD4-4B99-8EAA-68C01821B4A3}"/>
              </c:ext>
            </c:extLst>
          </c:dPt>
          <c:dPt>
            <c:idx val="42"/>
            <c:invertIfNegative val="0"/>
            <c:bubble3D val="0"/>
            <c:spPr>
              <a:solidFill>
                <a:srgbClr val="8ECAE6"/>
              </a:solidFill>
              <a:ln>
                <a:noFill/>
              </a:ln>
              <a:effectLst/>
            </c:spPr>
            <c:extLst>
              <c:ext xmlns:c16="http://schemas.microsoft.com/office/drawing/2014/chart" uri="{C3380CC4-5D6E-409C-BE32-E72D297353CC}">
                <c16:uniqueId val="{00000023-BBD4-4B99-8EAA-68C01821B4A3}"/>
              </c:ext>
            </c:extLst>
          </c:dPt>
          <c:dPt>
            <c:idx val="43"/>
            <c:invertIfNegative val="0"/>
            <c:bubble3D val="0"/>
            <c:spPr>
              <a:solidFill>
                <a:srgbClr val="8ECAE6"/>
              </a:solidFill>
              <a:ln>
                <a:noFill/>
              </a:ln>
              <a:effectLst/>
            </c:spPr>
            <c:extLst>
              <c:ext xmlns:c16="http://schemas.microsoft.com/office/drawing/2014/chart" uri="{C3380CC4-5D6E-409C-BE32-E72D297353CC}">
                <c16:uniqueId val="{00000022-BBD4-4B99-8EAA-68C01821B4A3}"/>
              </c:ext>
            </c:extLst>
          </c:dPt>
          <c:dPt>
            <c:idx val="44"/>
            <c:invertIfNegative val="0"/>
            <c:bubble3D val="0"/>
            <c:spPr>
              <a:solidFill>
                <a:srgbClr val="8ECAE6"/>
              </a:solidFill>
              <a:ln>
                <a:noFill/>
              </a:ln>
              <a:effectLst/>
            </c:spPr>
            <c:extLst>
              <c:ext xmlns:c16="http://schemas.microsoft.com/office/drawing/2014/chart" uri="{C3380CC4-5D6E-409C-BE32-E72D297353CC}">
                <c16:uniqueId val="{00000021-BBD4-4B99-8EAA-68C01821B4A3}"/>
              </c:ext>
            </c:extLst>
          </c:dPt>
          <c:dPt>
            <c:idx val="45"/>
            <c:invertIfNegative val="0"/>
            <c:bubble3D val="0"/>
            <c:spPr>
              <a:solidFill>
                <a:srgbClr val="8ECAE6"/>
              </a:solidFill>
              <a:ln>
                <a:noFill/>
              </a:ln>
              <a:effectLst/>
            </c:spPr>
            <c:extLst>
              <c:ext xmlns:c16="http://schemas.microsoft.com/office/drawing/2014/chart" uri="{C3380CC4-5D6E-409C-BE32-E72D297353CC}">
                <c16:uniqueId val="{00000020-BBD4-4B99-8EAA-68C01821B4A3}"/>
              </c:ext>
            </c:extLst>
          </c:dPt>
          <c:dPt>
            <c:idx val="46"/>
            <c:invertIfNegative val="0"/>
            <c:bubble3D val="0"/>
            <c:spPr>
              <a:solidFill>
                <a:srgbClr val="8ECAE6"/>
              </a:solidFill>
              <a:ln>
                <a:noFill/>
              </a:ln>
              <a:effectLst/>
            </c:spPr>
            <c:extLst>
              <c:ext xmlns:c16="http://schemas.microsoft.com/office/drawing/2014/chart" uri="{C3380CC4-5D6E-409C-BE32-E72D297353CC}">
                <c16:uniqueId val="{0000001F-BBD4-4B99-8EAA-68C01821B4A3}"/>
              </c:ext>
            </c:extLst>
          </c:dPt>
          <c:dPt>
            <c:idx val="47"/>
            <c:invertIfNegative val="0"/>
            <c:bubble3D val="0"/>
            <c:spPr>
              <a:solidFill>
                <a:srgbClr val="8ECAE6"/>
              </a:solidFill>
              <a:ln>
                <a:noFill/>
              </a:ln>
              <a:effectLst/>
            </c:spPr>
            <c:extLst>
              <c:ext xmlns:c16="http://schemas.microsoft.com/office/drawing/2014/chart" uri="{C3380CC4-5D6E-409C-BE32-E72D297353CC}">
                <c16:uniqueId val="{0000001E-BBD4-4B99-8EAA-68C01821B4A3}"/>
              </c:ext>
            </c:extLst>
          </c:dPt>
          <c:dPt>
            <c:idx val="48"/>
            <c:invertIfNegative val="0"/>
            <c:bubble3D val="0"/>
            <c:spPr>
              <a:solidFill>
                <a:srgbClr val="8ECAE6"/>
              </a:solidFill>
              <a:ln>
                <a:noFill/>
              </a:ln>
              <a:effectLst/>
            </c:spPr>
            <c:extLst>
              <c:ext xmlns:c16="http://schemas.microsoft.com/office/drawing/2014/chart" uri="{C3380CC4-5D6E-409C-BE32-E72D297353CC}">
                <c16:uniqueId val="{0000001D-BBD4-4B99-8EAA-68C01821B4A3}"/>
              </c:ext>
            </c:extLst>
          </c:dPt>
          <c:dPt>
            <c:idx val="49"/>
            <c:invertIfNegative val="0"/>
            <c:bubble3D val="0"/>
            <c:spPr>
              <a:solidFill>
                <a:srgbClr val="8ECAE6"/>
              </a:solidFill>
              <a:ln>
                <a:noFill/>
              </a:ln>
              <a:effectLst/>
            </c:spPr>
            <c:extLst>
              <c:ext xmlns:c16="http://schemas.microsoft.com/office/drawing/2014/chart" uri="{C3380CC4-5D6E-409C-BE32-E72D297353CC}">
                <c16:uniqueId val="{0000001C-BBD4-4B99-8EAA-68C01821B4A3}"/>
              </c:ext>
            </c:extLst>
          </c:dPt>
          <c:dPt>
            <c:idx val="50"/>
            <c:invertIfNegative val="0"/>
            <c:bubble3D val="0"/>
            <c:spPr>
              <a:solidFill>
                <a:srgbClr val="8ECAE6"/>
              </a:solidFill>
              <a:ln>
                <a:noFill/>
              </a:ln>
              <a:effectLst/>
            </c:spPr>
            <c:extLst>
              <c:ext xmlns:c16="http://schemas.microsoft.com/office/drawing/2014/chart" uri="{C3380CC4-5D6E-409C-BE32-E72D297353CC}">
                <c16:uniqueId val="{0000001B-BBD4-4B99-8EAA-68C01821B4A3}"/>
              </c:ext>
            </c:extLst>
          </c:dPt>
          <c:dPt>
            <c:idx val="51"/>
            <c:invertIfNegative val="0"/>
            <c:bubble3D val="0"/>
            <c:spPr>
              <a:solidFill>
                <a:srgbClr val="8ECAE6"/>
              </a:solidFill>
              <a:ln>
                <a:noFill/>
              </a:ln>
              <a:effectLst/>
            </c:spPr>
            <c:extLst>
              <c:ext xmlns:c16="http://schemas.microsoft.com/office/drawing/2014/chart" uri="{C3380CC4-5D6E-409C-BE32-E72D297353CC}">
                <c16:uniqueId val="{0000001A-BBD4-4B99-8EAA-68C01821B4A3}"/>
              </c:ext>
            </c:extLst>
          </c:dPt>
          <c:dPt>
            <c:idx val="52"/>
            <c:invertIfNegative val="0"/>
            <c:bubble3D val="0"/>
            <c:spPr>
              <a:solidFill>
                <a:srgbClr val="8ECAE6"/>
              </a:solidFill>
              <a:ln>
                <a:noFill/>
              </a:ln>
              <a:effectLst/>
            </c:spPr>
            <c:extLst>
              <c:ext xmlns:c16="http://schemas.microsoft.com/office/drawing/2014/chart" uri="{C3380CC4-5D6E-409C-BE32-E72D297353CC}">
                <c16:uniqueId val="{00000019-BBD4-4B99-8EAA-68C01821B4A3}"/>
              </c:ext>
            </c:extLst>
          </c:dPt>
          <c:dPt>
            <c:idx val="53"/>
            <c:invertIfNegative val="0"/>
            <c:bubble3D val="0"/>
            <c:spPr>
              <a:solidFill>
                <a:srgbClr val="8ECAE6"/>
              </a:solidFill>
              <a:ln>
                <a:noFill/>
              </a:ln>
              <a:effectLst/>
            </c:spPr>
            <c:extLst>
              <c:ext xmlns:c16="http://schemas.microsoft.com/office/drawing/2014/chart" uri="{C3380CC4-5D6E-409C-BE32-E72D297353CC}">
                <c16:uniqueId val="{00000018-BBD4-4B99-8EAA-68C01821B4A3}"/>
              </c:ext>
            </c:extLst>
          </c:dPt>
          <c:dPt>
            <c:idx val="54"/>
            <c:invertIfNegative val="0"/>
            <c:bubble3D val="0"/>
            <c:spPr>
              <a:solidFill>
                <a:srgbClr val="FB8500"/>
              </a:solidFill>
              <a:ln>
                <a:noFill/>
              </a:ln>
              <a:effectLst/>
            </c:spPr>
            <c:extLst>
              <c:ext xmlns:c16="http://schemas.microsoft.com/office/drawing/2014/chart" uri="{C3380CC4-5D6E-409C-BE32-E72D297353CC}">
                <c16:uniqueId val="{0000000E-BBD4-4B99-8EAA-68C01821B4A3}"/>
              </c:ext>
            </c:extLst>
          </c:dPt>
          <c:dPt>
            <c:idx val="55"/>
            <c:invertIfNegative val="0"/>
            <c:bubble3D val="0"/>
            <c:spPr>
              <a:solidFill>
                <a:srgbClr val="FB8500"/>
              </a:solidFill>
              <a:ln>
                <a:noFill/>
              </a:ln>
              <a:effectLst/>
            </c:spPr>
            <c:extLst>
              <c:ext xmlns:c16="http://schemas.microsoft.com/office/drawing/2014/chart" uri="{C3380CC4-5D6E-409C-BE32-E72D297353CC}">
                <c16:uniqueId val="{0000000F-BBD4-4B99-8EAA-68C01821B4A3}"/>
              </c:ext>
            </c:extLst>
          </c:dPt>
          <c:dPt>
            <c:idx val="56"/>
            <c:invertIfNegative val="0"/>
            <c:bubble3D val="0"/>
            <c:spPr>
              <a:solidFill>
                <a:srgbClr val="FB8500"/>
              </a:solidFill>
              <a:ln>
                <a:noFill/>
              </a:ln>
              <a:effectLst/>
            </c:spPr>
            <c:extLst>
              <c:ext xmlns:c16="http://schemas.microsoft.com/office/drawing/2014/chart" uri="{C3380CC4-5D6E-409C-BE32-E72D297353CC}">
                <c16:uniqueId val="{00000010-BBD4-4B99-8EAA-68C01821B4A3}"/>
              </c:ext>
            </c:extLst>
          </c:dPt>
          <c:dPt>
            <c:idx val="57"/>
            <c:invertIfNegative val="0"/>
            <c:bubble3D val="0"/>
            <c:spPr>
              <a:solidFill>
                <a:srgbClr val="FB8500"/>
              </a:solidFill>
              <a:ln>
                <a:noFill/>
              </a:ln>
              <a:effectLst/>
            </c:spPr>
            <c:extLst>
              <c:ext xmlns:c16="http://schemas.microsoft.com/office/drawing/2014/chart" uri="{C3380CC4-5D6E-409C-BE32-E72D297353CC}">
                <c16:uniqueId val="{00000011-BBD4-4B99-8EAA-68C01821B4A3}"/>
              </c:ext>
            </c:extLst>
          </c:dPt>
          <c:dPt>
            <c:idx val="58"/>
            <c:invertIfNegative val="0"/>
            <c:bubble3D val="0"/>
            <c:spPr>
              <a:solidFill>
                <a:srgbClr val="FFB703"/>
              </a:solidFill>
              <a:ln>
                <a:noFill/>
              </a:ln>
              <a:effectLst/>
            </c:spPr>
            <c:extLst>
              <c:ext xmlns:c16="http://schemas.microsoft.com/office/drawing/2014/chart" uri="{C3380CC4-5D6E-409C-BE32-E72D297353CC}">
                <c16:uniqueId val="{00000012-BBD4-4B99-8EAA-68C01821B4A3}"/>
              </c:ext>
            </c:extLst>
          </c:dPt>
          <c:dPt>
            <c:idx val="59"/>
            <c:invertIfNegative val="0"/>
            <c:bubble3D val="0"/>
            <c:spPr>
              <a:solidFill>
                <a:srgbClr val="FFB703"/>
              </a:solidFill>
              <a:ln>
                <a:noFill/>
              </a:ln>
              <a:effectLst/>
            </c:spPr>
            <c:extLst>
              <c:ext xmlns:c16="http://schemas.microsoft.com/office/drawing/2014/chart" uri="{C3380CC4-5D6E-409C-BE32-E72D297353CC}">
                <c16:uniqueId val="{00000013-BBD4-4B99-8EAA-68C01821B4A3}"/>
              </c:ext>
            </c:extLst>
          </c:dPt>
          <c:dPt>
            <c:idx val="60"/>
            <c:invertIfNegative val="0"/>
            <c:bubble3D val="0"/>
            <c:spPr>
              <a:solidFill>
                <a:srgbClr val="FFB703"/>
              </a:solidFill>
              <a:ln>
                <a:noFill/>
              </a:ln>
              <a:effectLst/>
            </c:spPr>
            <c:extLst>
              <c:ext xmlns:c16="http://schemas.microsoft.com/office/drawing/2014/chart" uri="{C3380CC4-5D6E-409C-BE32-E72D297353CC}">
                <c16:uniqueId val="{00000014-BBD4-4B99-8EAA-68C01821B4A3}"/>
              </c:ext>
            </c:extLst>
          </c:dPt>
          <c:dPt>
            <c:idx val="61"/>
            <c:invertIfNegative val="0"/>
            <c:bubble3D val="0"/>
            <c:spPr>
              <a:solidFill>
                <a:srgbClr val="FFB703"/>
              </a:solidFill>
              <a:ln>
                <a:noFill/>
              </a:ln>
              <a:effectLst/>
            </c:spPr>
            <c:extLst>
              <c:ext xmlns:c16="http://schemas.microsoft.com/office/drawing/2014/chart" uri="{C3380CC4-5D6E-409C-BE32-E72D297353CC}">
                <c16:uniqueId val="{00000015-BBD4-4B99-8EAA-68C01821B4A3}"/>
              </c:ext>
            </c:extLst>
          </c:dPt>
          <c:dPt>
            <c:idx val="62"/>
            <c:invertIfNegative val="0"/>
            <c:bubble3D val="0"/>
            <c:spPr>
              <a:solidFill>
                <a:srgbClr val="FFB703"/>
              </a:solidFill>
              <a:ln>
                <a:noFill/>
              </a:ln>
              <a:effectLst/>
            </c:spPr>
            <c:extLst>
              <c:ext xmlns:c16="http://schemas.microsoft.com/office/drawing/2014/chart" uri="{C3380CC4-5D6E-409C-BE32-E72D297353CC}">
                <c16:uniqueId val="{00000016-BBD4-4B99-8EAA-68C01821B4A3}"/>
              </c:ext>
            </c:extLst>
          </c:dPt>
          <c:dPt>
            <c:idx val="63"/>
            <c:invertIfNegative val="0"/>
            <c:bubble3D val="0"/>
            <c:spPr>
              <a:solidFill>
                <a:srgbClr val="FFB703"/>
              </a:solidFill>
              <a:ln>
                <a:noFill/>
              </a:ln>
              <a:effectLst/>
            </c:spPr>
            <c:extLst>
              <c:ext xmlns:c16="http://schemas.microsoft.com/office/drawing/2014/chart" uri="{C3380CC4-5D6E-409C-BE32-E72D297353CC}">
                <c16:uniqueId val="{00000017-BBD4-4B99-8EAA-68C01821B4A3}"/>
              </c:ext>
            </c:extLst>
          </c:dPt>
          <c:dLbls>
            <c:spPr>
              <a:noFill/>
              <a:ln>
                <a:noFill/>
              </a:ln>
              <a:effectLst/>
            </c:spPr>
            <c:txPr>
              <a:bodyPr rot="-5400000" spcFirstLastPara="1" vertOverflow="overflow" horzOverflow="overflow" vert="horz" wrap="none" lIns="0" tIns="0" rIns="182880" bIns="0" anchor="ctr" anchorCtr="1">
                <a:spAutoFit/>
              </a:bodyPr>
              <a:lstStyle/>
              <a:p>
                <a:pPr algn="just">
                  <a:defRPr sz="1200" b="0" i="0" u="none" strike="noStrike" kern="1200" baseline="-2500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val>
            <c:numRef>
              <c:f>Master!$X$2:$X$65</c:f>
              <c:numCache>
                <c:formatCode>0.00</c:formatCode>
                <c:ptCount val="64"/>
                <c:pt idx="0">
                  <c:v>362</c:v>
                </c:pt>
                <c:pt idx="1">
                  <c:v>279.76496310467343</c:v>
                </c:pt>
                <c:pt idx="2">
                  <c:v>267.71750329892808</c:v>
                </c:pt>
                <c:pt idx="3">
                  <c:v>211.46558657093976</c:v>
                </c:pt>
                <c:pt idx="4">
                  <c:v>206.42104016111836</c:v>
                </c:pt>
                <c:pt idx="5">
                  <c:v>172.26</c:v>
                </c:pt>
                <c:pt idx="6">
                  <c:v>171.68418367346939</c:v>
                </c:pt>
                <c:pt idx="7">
                  <c:v>160.87587410823301</c:v>
                </c:pt>
                <c:pt idx="8">
                  <c:v>130.61224489795919</c:v>
                </c:pt>
                <c:pt idx="9">
                  <c:v>94.395024541406173</c:v>
                </c:pt>
                <c:pt idx="10">
                  <c:v>75.845410628019323</c:v>
                </c:pt>
                <c:pt idx="11">
                  <c:v>62.814814814814817</c:v>
                </c:pt>
                <c:pt idx="12">
                  <c:v>59.848284806553799</c:v>
                </c:pt>
                <c:pt idx="13">
                  <c:v>120.285</c:v>
                </c:pt>
                <c:pt idx="14">
                  <c:v>113.39332199151413</c:v>
                </c:pt>
                <c:pt idx="15">
                  <c:v>100.41921137190644</c:v>
                </c:pt>
                <c:pt idx="16">
                  <c:v>95.138737216328025</c:v>
                </c:pt>
                <c:pt idx="17">
                  <c:v>90.244046809633886</c:v>
                </c:pt>
                <c:pt idx="18">
                  <c:v>89.769610145608269</c:v>
                </c:pt>
                <c:pt idx="19">
                  <c:v>79.020725305421323</c:v>
                </c:pt>
                <c:pt idx="20">
                  <c:v>75.190971461617323</c:v>
                </c:pt>
                <c:pt idx="21">
                  <c:v>75.002693652487139</c:v>
                </c:pt>
                <c:pt idx="22">
                  <c:v>69.413802672407272</c:v>
                </c:pt>
                <c:pt idx="23">
                  <c:v>68.965426251245148</c:v>
                </c:pt>
                <c:pt idx="24">
                  <c:v>63.621053390793193</c:v>
                </c:pt>
                <c:pt idx="25">
                  <c:v>56.841001502953475</c:v>
                </c:pt>
                <c:pt idx="26">
                  <c:v>56.423412365139868</c:v>
                </c:pt>
                <c:pt idx="27">
                  <c:v>54.685022709961352</c:v>
                </c:pt>
                <c:pt idx="28">
                  <c:v>53.27187206020696</c:v>
                </c:pt>
                <c:pt idx="29">
                  <c:v>51.094890510948908</c:v>
                </c:pt>
                <c:pt idx="30">
                  <c:v>30.876139767054909</c:v>
                </c:pt>
                <c:pt idx="31">
                  <c:v>28.982700867250955</c:v>
                </c:pt>
                <c:pt idx="32">
                  <c:v>28.726666544541942</c:v>
                </c:pt>
                <c:pt idx="33">
                  <c:v>23.9</c:v>
                </c:pt>
                <c:pt idx="34">
                  <c:v>21.695617487735753</c:v>
                </c:pt>
                <c:pt idx="35">
                  <c:v>21.217156000541198</c:v>
                </c:pt>
                <c:pt idx="36">
                  <c:v>20.975831128712411</c:v>
                </c:pt>
                <c:pt idx="37">
                  <c:v>19.896373056994818</c:v>
                </c:pt>
                <c:pt idx="38">
                  <c:v>19.664986197078971</c:v>
                </c:pt>
                <c:pt idx="39">
                  <c:v>16.306845212562685</c:v>
                </c:pt>
                <c:pt idx="40">
                  <c:v>16.183406992314183</c:v>
                </c:pt>
                <c:pt idx="41">
                  <c:v>14.879103018261572</c:v>
                </c:pt>
                <c:pt idx="42">
                  <c:v>32.724540901502507</c:v>
                </c:pt>
                <c:pt idx="43">
                  <c:v>25</c:v>
                </c:pt>
                <c:pt idx="44">
                  <c:v>21.429977041653</c:v>
                </c:pt>
                <c:pt idx="45">
                  <c:v>19.36</c:v>
                </c:pt>
                <c:pt idx="46">
                  <c:v>18.180300500834726</c:v>
                </c:pt>
                <c:pt idx="47">
                  <c:v>15.25269423802669</c:v>
                </c:pt>
                <c:pt idx="48">
                  <c:v>14.286651361102001</c:v>
                </c:pt>
                <c:pt idx="49">
                  <c:v>13.465224111282845</c:v>
                </c:pt>
                <c:pt idx="50">
                  <c:v>13.333333333333334</c:v>
                </c:pt>
                <c:pt idx="51">
                  <c:v>12.500478285823608</c:v>
                </c:pt>
                <c:pt idx="52">
                  <c:v>8.6954785906777126</c:v>
                </c:pt>
                <c:pt idx="53">
                  <c:v>7.6920360233092007</c:v>
                </c:pt>
                <c:pt idx="54">
                  <c:v>105.00602651667337</c:v>
                </c:pt>
                <c:pt idx="55">
                  <c:v>99.416116700583885</c:v>
                </c:pt>
                <c:pt idx="56">
                  <c:v>89.888567891044161</c:v>
                </c:pt>
                <c:pt idx="57">
                  <c:v>39.649876694785192</c:v>
                </c:pt>
                <c:pt idx="58">
                  <c:v>29.023705989619863</c:v>
                </c:pt>
                <c:pt idx="59">
                  <c:v>26.051282051282051</c:v>
                </c:pt>
                <c:pt idx="60">
                  <c:v>20.100479324446699</c:v>
                </c:pt>
                <c:pt idx="61">
                  <c:v>18.045112781954888</c:v>
                </c:pt>
                <c:pt idx="62">
                  <c:v>15.456691093058637</c:v>
                </c:pt>
                <c:pt idx="63">
                  <c:v>13.179581633000389</c:v>
                </c:pt>
              </c:numCache>
            </c:numRef>
          </c:val>
          <c:extLst>
            <c:ext xmlns:c16="http://schemas.microsoft.com/office/drawing/2014/chart" uri="{C3380CC4-5D6E-409C-BE32-E72D297353CC}">
              <c16:uniqueId val="{00000000-BBD4-4B99-8EAA-68C01821B4A3}"/>
            </c:ext>
          </c:extLst>
        </c:ser>
        <c:dLbls>
          <c:dLblPos val="outEnd"/>
          <c:showLegendKey val="0"/>
          <c:showVal val="1"/>
          <c:showCatName val="0"/>
          <c:showSerName val="0"/>
          <c:showPercent val="0"/>
          <c:showBubbleSize val="0"/>
        </c:dLbls>
        <c:gapWidth val="75"/>
        <c:overlap val="-90"/>
        <c:axId val="541066464"/>
        <c:axId val="344009696"/>
      </c:barChart>
      <c:catAx>
        <c:axId val="541066464"/>
        <c:scaling>
          <c:orientation val="minMax"/>
        </c:scaling>
        <c:delete val="1"/>
        <c:axPos val="b"/>
        <c:majorGridlines>
          <c:spPr>
            <a:ln w="9525" cap="flat" cmpd="sng" algn="ctr">
              <a:noFill/>
              <a:round/>
            </a:ln>
            <a:effectLst/>
          </c:spPr>
        </c:majorGridlines>
        <c:majorTickMark val="none"/>
        <c:minorTickMark val="none"/>
        <c:tickLblPos val="nextTo"/>
        <c:crossAx val="344009696"/>
        <c:crosses val="autoZero"/>
        <c:auto val="1"/>
        <c:lblAlgn val="ctr"/>
        <c:lblOffset val="100"/>
        <c:noMultiLvlLbl val="0"/>
      </c:catAx>
      <c:valAx>
        <c:axId val="344009696"/>
        <c:scaling>
          <c:orientation val="minMax"/>
        </c:scaling>
        <c:delete val="1"/>
        <c:axPos val="l"/>
        <c:numFmt formatCode="0.00" sourceLinked="1"/>
        <c:majorTickMark val="none"/>
        <c:minorTickMark val="none"/>
        <c:tickLblPos val="nextTo"/>
        <c:crossAx val="541066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rIns="91440"/>
    <a:lstStyle/>
    <a:p>
      <a:pPr>
        <a:defRPr baseline="-25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Master!$X$1</c:f>
              <c:strCache>
                <c:ptCount val="1"/>
                <c:pt idx="0">
                  <c:v>DU/Acre</c:v>
                </c:pt>
              </c:strCache>
            </c:strRef>
          </c:tx>
          <c:spPr>
            <a:solidFill>
              <a:schemeClr val="accent1"/>
            </a:solidFill>
            <a:ln>
              <a:noFill/>
            </a:ln>
            <a:effectLst/>
          </c:spPr>
          <c:invertIfNegative val="0"/>
          <c:dPt>
            <c:idx val="0"/>
            <c:invertIfNegative val="0"/>
            <c:bubble3D val="0"/>
            <c:spPr>
              <a:solidFill>
                <a:srgbClr val="023047"/>
              </a:solidFill>
              <a:ln>
                <a:noFill/>
              </a:ln>
              <a:effectLst/>
            </c:spPr>
            <c:extLst>
              <c:ext xmlns:c16="http://schemas.microsoft.com/office/drawing/2014/chart" uri="{C3380CC4-5D6E-409C-BE32-E72D297353CC}">
                <c16:uniqueId val="{00000001-BBD4-4B99-8EAA-68C01821B4A3}"/>
              </c:ext>
            </c:extLst>
          </c:dPt>
          <c:dPt>
            <c:idx val="1"/>
            <c:invertIfNegative val="0"/>
            <c:bubble3D val="0"/>
            <c:spPr>
              <a:solidFill>
                <a:srgbClr val="023047"/>
              </a:solidFill>
              <a:ln>
                <a:noFill/>
              </a:ln>
              <a:effectLst/>
            </c:spPr>
            <c:extLst>
              <c:ext xmlns:c16="http://schemas.microsoft.com/office/drawing/2014/chart" uri="{C3380CC4-5D6E-409C-BE32-E72D297353CC}">
                <c16:uniqueId val="{00000002-BBD4-4B99-8EAA-68C01821B4A3}"/>
              </c:ext>
            </c:extLst>
          </c:dPt>
          <c:dPt>
            <c:idx val="2"/>
            <c:invertIfNegative val="0"/>
            <c:bubble3D val="0"/>
            <c:spPr>
              <a:solidFill>
                <a:srgbClr val="023047"/>
              </a:solidFill>
              <a:ln>
                <a:noFill/>
              </a:ln>
              <a:effectLst/>
            </c:spPr>
            <c:extLst>
              <c:ext xmlns:c16="http://schemas.microsoft.com/office/drawing/2014/chart" uri="{C3380CC4-5D6E-409C-BE32-E72D297353CC}">
                <c16:uniqueId val="{00000003-BBD4-4B99-8EAA-68C01821B4A3}"/>
              </c:ext>
            </c:extLst>
          </c:dPt>
          <c:dPt>
            <c:idx val="3"/>
            <c:invertIfNegative val="0"/>
            <c:bubble3D val="0"/>
            <c:spPr>
              <a:solidFill>
                <a:srgbClr val="023047"/>
              </a:solidFill>
              <a:ln>
                <a:noFill/>
              </a:ln>
              <a:effectLst/>
            </c:spPr>
            <c:extLst>
              <c:ext xmlns:c16="http://schemas.microsoft.com/office/drawing/2014/chart" uri="{C3380CC4-5D6E-409C-BE32-E72D297353CC}">
                <c16:uniqueId val="{00000004-BBD4-4B99-8EAA-68C01821B4A3}"/>
              </c:ext>
            </c:extLst>
          </c:dPt>
          <c:dPt>
            <c:idx val="4"/>
            <c:invertIfNegative val="0"/>
            <c:bubble3D val="0"/>
            <c:spPr>
              <a:solidFill>
                <a:srgbClr val="023047"/>
              </a:solidFill>
              <a:ln>
                <a:noFill/>
              </a:ln>
              <a:effectLst/>
            </c:spPr>
            <c:extLst>
              <c:ext xmlns:c16="http://schemas.microsoft.com/office/drawing/2014/chart" uri="{C3380CC4-5D6E-409C-BE32-E72D297353CC}">
                <c16:uniqueId val="{00000005-BBD4-4B99-8EAA-68C01821B4A3}"/>
              </c:ext>
            </c:extLst>
          </c:dPt>
          <c:dPt>
            <c:idx val="5"/>
            <c:invertIfNegative val="0"/>
            <c:bubble3D val="0"/>
            <c:spPr>
              <a:solidFill>
                <a:srgbClr val="126781"/>
              </a:solidFill>
              <a:ln>
                <a:noFill/>
              </a:ln>
              <a:effectLst/>
            </c:spPr>
            <c:extLst>
              <c:ext xmlns:c16="http://schemas.microsoft.com/office/drawing/2014/chart" uri="{C3380CC4-5D6E-409C-BE32-E72D297353CC}">
                <c16:uniqueId val="{00000006-BBD4-4B99-8EAA-68C01821B4A3}"/>
              </c:ext>
            </c:extLst>
          </c:dPt>
          <c:dPt>
            <c:idx val="6"/>
            <c:invertIfNegative val="0"/>
            <c:bubble3D val="0"/>
            <c:spPr>
              <a:solidFill>
                <a:srgbClr val="126781"/>
              </a:solidFill>
              <a:ln>
                <a:noFill/>
              </a:ln>
              <a:effectLst/>
            </c:spPr>
            <c:extLst>
              <c:ext xmlns:c16="http://schemas.microsoft.com/office/drawing/2014/chart" uri="{C3380CC4-5D6E-409C-BE32-E72D297353CC}">
                <c16:uniqueId val="{00000007-BBD4-4B99-8EAA-68C01821B4A3}"/>
              </c:ext>
            </c:extLst>
          </c:dPt>
          <c:dPt>
            <c:idx val="7"/>
            <c:invertIfNegative val="0"/>
            <c:bubble3D val="0"/>
            <c:spPr>
              <a:solidFill>
                <a:srgbClr val="126781"/>
              </a:solidFill>
              <a:ln>
                <a:noFill/>
              </a:ln>
              <a:effectLst/>
            </c:spPr>
            <c:extLst>
              <c:ext xmlns:c16="http://schemas.microsoft.com/office/drawing/2014/chart" uri="{C3380CC4-5D6E-409C-BE32-E72D297353CC}">
                <c16:uniqueId val="{00000008-BBD4-4B99-8EAA-68C01821B4A3}"/>
              </c:ext>
            </c:extLst>
          </c:dPt>
          <c:dPt>
            <c:idx val="8"/>
            <c:invertIfNegative val="0"/>
            <c:bubble3D val="0"/>
            <c:spPr>
              <a:solidFill>
                <a:srgbClr val="126781"/>
              </a:solidFill>
              <a:ln>
                <a:noFill/>
              </a:ln>
              <a:effectLst/>
            </c:spPr>
            <c:extLst>
              <c:ext xmlns:c16="http://schemas.microsoft.com/office/drawing/2014/chart" uri="{C3380CC4-5D6E-409C-BE32-E72D297353CC}">
                <c16:uniqueId val="{00000009-BBD4-4B99-8EAA-68C01821B4A3}"/>
              </c:ext>
            </c:extLst>
          </c:dPt>
          <c:dPt>
            <c:idx val="9"/>
            <c:invertIfNegative val="0"/>
            <c:bubble3D val="0"/>
            <c:spPr>
              <a:solidFill>
                <a:srgbClr val="126781"/>
              </a:solidFill>
              <a:ln>
                <a:noFill/>
              </a:ln>
              <a:effectLst/>
            </c:spPr>
            <c:extLst>
              <c:ext xmlns:c16="http://schemas.microsoft.com/office/drawing/2014/chart" uri="{C3380CC4-5D6E-409C-BE32-E72D297353CC}">
                <c16:uniqueId val="{0000000A-BBD4-4B99-8EAA-68C01821B4A3}"/>
              </c:ext>
            </c:extLst>
          </c:dPt>
          <c:dPt>
            <c:idx val="10"/>
            <c:invertIfNegative val="0"/>
            <c:bubble3D val="0"/>
            <c:spPr>
              <a:solidFill>
                <a:srgbClr val="126781"/>
              </a:solidFill>
              <a:ln>
                <a:noFill/>
              </a:ln>
              <a:effectLst/>
            </c:spPr>
            <c:extLst>
              <c:ext xmlns:c16="http://schemas.microsoft.com/office/drawing/2014/chart" uri="{C3380CC4-5D6E-409C-BE32-E72D297353CC}">
                <c16:uniqueId val="{0000000B-BBD4-4B99-8EAA-68C01821B4A3}"/>
              </c:ext>
            </c:extLst>
          </c:dPt>
          <c:dPt>
            <c:idx val="11"/>
            <c:invertIfNegative val="0"/>
            <c:bubble3D val="0"/>
            <c:spPr>
              <a:solidFill>
                <a:srgbClr val="126781"/>
              </a:solidFill>
              <a:ln>
                <a:noFill/>
              </a:ln>
              <a:effectLst/>
            </c:spPr>
            <c:extLst>
              <c:ext xmlns:c16="http://schemas.microsoft.com/office/drawing/2014/chart" uri="{C3380CC4-5D6E-409C-BE32-E72D297353CC}">
                <c16:uniqueId val="{0000000C-BBD4-4B99-8EAA-68C01821B4A3}"/>
              </c:ext>
            </c:extLst>
          </c:dPt>
          <c:dPt>
            <c:idx val="12"/>
            <c:invertIfNegative val="0"/>
            <c:bubble3D val="0"/>
            <c:spPr>
              <a:solidFill>
                <a:srgbClr val="126781"/>
              </a:solidFill>
              <a:ln>
                <a:noFill/>
              </a:ln>
              <a:effectLst/>
            </c:spPr>
            <c:extLst>
              <c:ext xmlns:c16="http://schemas.microsoft.com/office/drawing/2014/chart" uri="{C3380CC4-5D6E-409C-BE32-E72D297353CC}">
                <c16:uniqueId val="{0000000D-BBD4-4B99-8EAA-68C01821B4A3}"/>
              </c:ext>
            </c:extLst>
          </c:dPt>
          <c:dPt>
            <c:idx val="13"/>
            <c:invertIfNegative val="0"/>
            <c:bubble3D val="0"/>
            <c:spPr>
              <a:solidFill>
                <a:srgbClr val="219EBC"/>
              </a:solidFill>
              <a:ln>
                <a:noFill/>
              </a:ln>
              <a:effectLst/>
            </c:spPr>
            <c:extLst>
              <c:ext xmlns:c16="http://schemas.microsoft.com/office/drawing/2014/chart" uri="{C3380CC4-5D6E-409C-BE32-E72D297353CC}">
                <c16:uniqueId val="{00000040-BBD4-4B99-8EAA-68C01821B4A3}"/>
              </c:ext>
            </c:extLst>
          </c:dPt>
          <c:dPt>
            <c:idx val="14"/>
            <c:invertIfNegative val="0"/>
            <c:bubble3D val="0"/>
            <c:spPr>
              <a:solidFill>
                <a:srgbClr val="219EBC"/>
              </a:solidFill>
              <a:ln>
                <a:noFill/>
              </a:ln>
              <a:effectLst/>
            </c:spPr>
            <c:extLst>
              <c:ext xmlns:c16="http://schemas.microsoft.com/office/drawing/2014/chart" uri="{C3380CC4-5D6E-409C-BE32-E72D297353CC}">
                <c16:uniqueId val="{0000003F-BBD4-4B99-8EAA-68C01821B4A3}"/>
              </c:ext>
            </c:extLst>
          </c:dPt>
          <c:dPt>
            <c:idx val="15"/>
            <c:invertIfNegative val="0"/>
            <c:bubble3D val="0"/>
            <c:spPr>
              <a:solidFill>
                <a:srgbClr val="219EBC"/>
              </a:solidFill>
              <a:ln>
                <a:noFill/>
              </a:ln>
              <a:effectLst/>
            </c:spPr>
            <c:extLst>
              <c:ext xmlns:c16="http://schemas.microsoft.com/office/drawing/2014/chart" uri="{C3380CC4-5D6E-409C-BE32-E72D297353CC}">
                <c16:uniqueId val="{0000003E-BBD4-4B99-8EAA-68C01821B4A3}"/>
              </c:ext>
            </c:extLst>
          </c:dPt>
          <c:dPt>
            <c:idx val="16"/>
            <c:invertIfNegative val="0"/>
            <c:bubble3D val="0"/>
            <c:spPr>
              <a:solidFill>
                <a:srgbClr val="219EBC"/>
              </a:solidFill>
              <a:ln>
                <a:noFill/>
              </a:ln>
              <a:effectLst/>
            </c:spPr>
            <c:extLst>
              <c:ext xmlns:c16="http://schemas.microsoft.com/office/drawing/2014/chart" uri="{C3380CC4-5D6E-409C-BE32-E72D297353CC}">
                <c16:uniqueId val="{0000003D-BBD4-4B99-8EAA-68C01821B4A3}"/>
              </c:ext>
            </c:extLst>
          </c:dPt>
          <c:dPt>
            <c:idx val="17"/>
            <c:invertIfNegative val="0"/>
            <c:bubble3D val="0"/>
            <c:spPr>
              <a:solidFill>
                <a:srgbClr val="219EBC"/>
              </a:solidFill>
              <a:ln>
                <a:noFill/>
              </a:ln>
              <a:effectLst/>
            </c:spPr>
            <c:extLst>
              <c:ext xmlns:c16="http://schemas.microsoft.com/office/drawing/2014/chart" uri="{C3380CC4-5D6E-409C-BE32-E72D297353CC}">
                <c16:uniqueId val="{0000003C-BBD4-4B99-8EAA-68C01821B4A3}"/>
              </c:ext>
            </c:extLst>
          </c:dPt>
          <c:dPt>
            <c:idx val="18"/>
            <c:invertIfNegative val="0"/>
            <c:bubble3D val="0"/>
            <c:spPr>
              <a:solidFill>
                <a:srgbClr val="219EBC"/>
              </a:solidFill>
              <a:ln>
                <a:noFill/>
              </a:ln>
              <a:effectLst/>
            </c:spPr>
            <c:extLst>
              <c:ext xmlns:c16="http://schemas.microsoft.com/office/drawing/2014/chart" uri="{C3380CC4-5D6E-409C-BE32-E72D297353CC}">
                <c16:uniqueId val="{0000003B-BBD4-4B99-8EAA-68C01821B4A3}"/>
              </c:ext>
            </c:extLst>
          </c:dPt>
          <c:dPt>
            <c:idx val="19"/>
            <c:invertIfNegative val="0"/>
            <c:bubble3D val="0"/>
            <c:spPr>
              <a:solidFill>
                <a:srgbClr val="219EBC"/>
              </a:solidFill>
              <a:ln>
                <a:noFill/>
              </a:ln>
              <a:effectLst/>
            </c:spPr>
            <c:extLst>
              <c:ext xmlns:c16="http://schemas.microsoft.com/office/drawing/2014/chart" uri="{C3380CC4-5D6E-409C-BE32-E72D297353CC}">
                <c16:uniqueId val="{0000003A-BBD4-4B99-8EAA-68C01821B4A3}"/>
              </c:ext>
            </c:extLst>
          </c:dPt>
          <c:dPt>
            <c:idx val="20"/>
            <c:invertIfNegative val="0"/>
            <c:bubble3D val="0"/>
            <c:spPr>
              <a:solidFill>
                <a:srgbClr val="219EBC"/>
              </a:solidFill>
              <a:ln>
                <a:noFill/>
              </a:ln>
              <a:effectLst/>
            </c:spPr>
            <c:extLst>
              <c:ext xmlns:c16="http://schemas.microsoft.com/office/drawing/2014/chart" uri="{C3380CC4-5D6E-409C-BE32-E72D297353CC}">
                <c16:uniqueId val="{00000039-BBD4-4B99-8EAA-68C01821B4A3}"/>
              </c:ext>
            </c:extLst>
          </c:dPt>
          <c:dPt>
            <c:idx val="21"/>
            <c:invertIfNegative val="0"/>
            <c:bubble3D val="0"/>
            <c:spPr>
              <a:solidFill>
                <a:srgbClr val="219EBC"/>
              </a:solidFill>
              <a:ln>
                <a:noFill/>
              </a:ln>
              <a:effectLst/>
            </c:spPr>
            <c:extLst>
              <c:ext xmlns:c16="http://schemas.microsoft.com/office/drawing/2014/chart" uri="{C3380CC4-5D6E-409C-BE32-E72D297353CC}">
                <c16:uniqueId val="{00000038-BBD4-4B99-8EAA-68C01821B4A3}"/>
              </c:ext>
            </c:extLst>
          </c:dPt>
          <c:dPt>
            <c:idx val="22"/>
            <c:invertIfNegative val="0"/>
            <c:bubble3D val="0"/>
            <c:spPr>
              <a:solidFill>
                <a:srgbClr val="219EBC"/>
              </a:solidFill>
              <a:ln>
                <a:noFill/>
              </a:ln>
              <a:effectLst/>
            </c:spPr>
            <c:extLst>
              <c:ext xmlns:c16="http://schemas.microsoft.com/office/drawing/2014/chart" uri="{C3380CC4-5D6E-409C-BE32-E72D297353CC}">
                <c16:uniqueId val="{00000037-BBD4-4B99-8EAA-68C01821B4A3}"/>
              </c:ext>
            </c:extLst>
          </c:dPt>
          <c:dPt>
            <c:idx val="23"/>
            <c:invertIfNegative val="0"/>
            <c:bubble3D val="0"/>
            <c:spPr>
              <a:solidFill>
                <a:srgbClr val="219EBC"/>
              </a:solidFill>
              <a:ln>
                <a:noFill/>
              </a:ln>
              <a:effectLst/>
            </c:spPr>
            <c:extLst>
              <c:ext xmlns:c16="http://schemas.microsoft.com/office/drawing/2014/chart" uri="{C3380CC4-5D6E-409C-BE32-E72D297353CC}">
                <c16:uniqueId val="{00000036-BBD4-4B99-8EAA-68C01821B4A3}"/>
              </c:ext>
            </c:extLst>
          </c:dPt>
          <c:dPt>
            <c:idx val="24"/>
            <c:invertIfNegative val="0"/>
            <c:bubble3D val="0"/>
            <c:spPr>
              <a:solidFill>
                <a:srgbClr val="219EBC"/>
              </a:solidFill>
              <a:ln>
                <a:noFill/>
              </a:ln>
              <a:effectLst/>
            </c:spPr>
            <c:extLst>
              <c:ext xmlns:c16="http://schemas.microsoft.com/office/drawing/2014/chart" uri="{C3380CC4-5D6E-409C-BE32-E72D297353CC}">
                <c16:uniqueId val="{00000035-BBD4-4B99-8EAA-68C01821B4A3}"/>
              </c:ext>
            </c:extLst>
          </c:dPt>
          <c:dPt>
            <c:idx val="25"/>
            <c:invertIfNegative val="0"/>
            <c:bubble3D val="0"/>
            <c:spPr>
              <a:solidFill>
                <a:srgbClr val="219EBC"/>
              </a:solidFill>
              <a:ln>
                <a:noFill/>
              </a:ln>
              <a:effectLst/>
            </c:spPr>
            <c:extLst>
              <c:ext xmlns:c16="http://schemas.microsoft.com/office/drawing/2014/chart" uri="{C3380CC4-5D6E-409C-BE32-E72D297353CC}">
                <c16:uniqueId val="{00000034-BBD4-4B99-8EAA-68C01821B4A3}"/>
              </c:ext>
            </c:extLst>
          </c:dPt>
          <c:dPt>
            <c:idx val="26"/>
            <c:invertIfNegative val="0"/>
            <c:bubble3D val="0"/>
            <c:spPr>
              <a:solidFill>
                <a:srgbClr val="219EBC"/>
              </a:solidFill>
              <a:ln>
                <a:noFill/>
              </a:ln>
              <a:effectLst/>
            </c:spPr>
            <c:extLst>
              <c:ext xmlns:c16="http://schemas.microsoft.com/office/drawing/2014/chart" uri="{C3380CC4-5D6E-409C-BE32-E72D297353CC}">
                <c16:uniqueId val="{00000033-BBD4-4B99-8EAA-68C01821B4A3}"/>
              </c:ext>
            </c:extLst>
          </c:dPt>
          <c:dPt>
            <c:idx val="27"/>
            <c:invertIfNegative val="0"/>
            <c:bubble3D val="0"/>
            <c:spPr>
              <a:solidFill>
                <a:srgbClr val="219EBC"/>
              </a:solidFill>
              <a:ln>
                <a:noFill/>
              </a:ln>
              <a:effectLst/>
            </c:spPr>
            <c:extLst>
              <c:ext xmlns:c16="http://schemas.microsoft.com/office/drawing/2014/chart" uri="{C3380CC4-5D6E-409C-BE32-E72D297353CC}">
                <c16:uniqueId val="{00000032-BBD4-4B99-8EAA-68C01821B4A3}"/>
              </c:ext>
            </c:extLst>
          </c:dPt>
          <c:dPt>
            <c:idx val="28"/>
            <c:invertIfNegative val="0"/>
            <c:bubble3D val="0"/>
            <c:spPr>
              <a:solidFill>
                <a:srgbClr val="219EBC"/>
              </a:solidFill>
              <a:ln>
                <a:noFill/>
              </a:ln>
              <a:effectLst/>
            </c:spPr>
            <c:extLst>
              <c:ext xmlns:c16="http://schemas.microsoft.com/office/drawing/2014/chart" uri="{C3380CC4-5D6E-409C-BE32-E72D297353CC}">
                <c16:uniqueId val="{00000031-BBD4-4B99-8EAA-68C01821B4A3}"/>
              </c:ext>
            </c:extLst>
          </c:dPt>
          <c:dPt>
            <c:idx val="29"/>
            <c:invertIfNegative val="0"/>
            <c:bubble3D val="0"/>
            <c:spPr>
              <a:solidFill>
                <a:srgbClr val="219EBC"/>
              </a:solidFill>
              <a:ln>
                <a:noFill/>
              </a:ln>
              <a:effectLst/>
            </c:spPr>
            <c:extLst>
              <c:ext xmlns:c16="http://schemas.microsoft.com/office/drawing/2014/chart" uri="{C3380CC4-5D6E-409C-BE32-E72D297353CC}">
                <c16:uniqueId val="{00000030-BBD4-4B99-8EAA-68C01821B4A3}"/>
              </c:ext>
            </c:extLst>
          </c:dPt>
          <c:dPt>
            <c:idx val="30"/>
            <c:invertIfNegative val="0"/>
            <c:bubble3D val="0"/>
            <c:spPr>
              <a:solidFill>
                <a:srgbClr val="57B4D1"/>
              </a:solidFill>
              <a:ln>
                <a:noFill/>
              </a:ln>
              <a:effectLst/>
            </c:spPr>
            <c:extLst>
              <c:ext xmlns:c16="http://schemas.microsoft.com/office/drawing/2014/chart" uri="{C3380CC4-5D6E-409C-BE32-E72D297353CC}">
                <c16:uniqueId val="{0000002F-BBD4-4B99-8EAA-68C01821B4A3}"/>
              </c:ext>
            </c:extLst>
          </c:dPt>
          <c:dPt>
            <c:idx val="31"/>
            <c:invertIfNegative val="0"/>
            <c:bubble3D val="0"/>
            <c:spPr>
              <a:solidFill>
                <a:srgbClr val="57B4D1"/>
              </a:solidFill>
              <a:ln>
                <a:noFill/>
              </a:ln>
              <a:effectLst/>
            </c:spPr>
            <c:extLst>
              <c:ext xmlns:c16="http://schemas.microsoft.com/office/drawing/2014/chart" uri="{C3380CC4-5D6E-409C-BE32-E72D297353CC}">
                <c16:uniqueId val="{0000002E-BBD4-4B99-8EAA-68C01821B4A3}"/>
              </c:ext>
            </c:extLst>
          </c:dPt>
          <c:dPt>
            <c:idx val="32"/>
            <c:invertIfNegative val="0"/>
            <c:bubble3D val="0"/>
            <c:spPr>
              <a:solidFill>
                <a:srgbClr val="57B4D1"/>
              </a:solidFill>
              <a:ln>
                <a:noFill/>
              </a:ln>
              <a:effectLst/>
            </c:spPr>
            <c:extLst>
              <c:ext xmlns:c16="http://schemas.microsoft.com/office/drawing/2014/chart" uri="{C3380CC4-5D6E-409C-BE32-E72D297353CC}">
                <c16:uniqueId val="{0000002D-BBD4-4B99-8EAA-68C01821B4A3}"/>
              </c:ext>
            </c:extLst>
          </c:dPt>
          <c:dPt>
            <c:idx val="33"/>
            <c:invertIfNegative val="0"/>
            <c:bubble3D val="0"/>
            <c:spPr>
              <a:solidFill>
                <a:srgbClr val="57B4D1"/>
              </a:solidFill>
              <a:ln>
                <a:noFill/>
              </a:ln>
              <a:effectLst/>
            </c:spPr>
            <c:extLst>
              <c:ext xmlns:c16="http://schemas.microsoft.com/office/drawing/2014/chart" uri="{C3380CC4-5D6E-409C-BE32-E72D297353CC}">
                <c16:uniqueId val="{0000002C-BBD4-4B99-8EAA-68C01821B4A3}"/>
              </c:ext>
            </c:extLst>
          </c:dPt>
          <c:dPt>
            <c:idx val="34"/>
            <c:invertIfNegative val="0"/>
            <c:bubble3D val="0"/>
            <c:spPr>
              <a:solidFill>
                <a:srgbClr val="57B4D1"/>
              </a:solidFill>
              <a:ln>
                <a:noFill/>
              </a:ln>
              <a:effectLst/>
            </c:spPr>
            <c:extLst>
              <c:ext xmlns:c16="http://schemas.microsoft.com/office/drawing/2014/chart" uri="{C3380CC4-5D6E-409C-BE32-E72D297353CC}">
                <c16:uniqueId val="{0000002B-BBD4-4B99-8EAA-68C01821B4A3}"/>
              </c:ext>
            </c:extLst>
          </c:dPt>
          <c:dPt>
            <c:idx val="35"/>
            <c:invertIfNegative val="0"/>
            <c:bubble3D val="0"/>
            <c:spPr>
              <a:solidFill>
                <a:srgbClr val="57B4D1"/>
              </a:solidFill>
              <a:ln>
                <a:noFill/>
              </a:ln>
              <a:effectLst/>
            </c:spPr>
            <c:extLst>
              <c:ext xmlns:c16="http://schemas.microsoft.com/office/drawing/2014/chart" uri="{C3380CC4-5D6E-409C-BE32-E72D297353CC}">
                <c16:uniqueId val="{0000002A-BBD4-4B99-8EAA-68C01821B4A3}"/>
              </c:ext>
            </c:extLst>
          </c:dPt>
          <c:dPt>
            <c:idx val="36"/>
            <c:invertIfNegative val="0"/>
            <c:bubble3D val="0"/>
            <c:spPr>
              <a:solidFill>
                <a:srgbClr val="57B4D1"/>
              </a:solidFill>
              <a:ln>
                <a:noFill/>
              </a:ln>
              <a:effectLst/>
            </c:spPr>
            <c:extLst>
              <c:ext xmlns:c16="http://schemas.microsoft.com/office/drawing/2014/chart" uri="{C3380CC4-5D6E-409C-BE32-E72D297353CC}">
                <c16:uniqueId val="{00000029-BBD4-4B99-8EAA-68C01821B4A3}"/>
              </c:ext>
            </c:extLst>
          </c:dPt>
          <c:dPt>
            <c:idx val="37"/>
            <c:invertIfNegative val="0"/>
            <c:bubble3D val="0"/>
            <c:spPr>
              <a:solidFill>
                <a:srgbClr val="57B4D1"/>
              </a:solidFill>
              <a:ln>
                <a:noFill/>
              </a:ln>
              <a:effectLst/>
            </c:spPr>
            <c:extLst>
              <c:ext xmlns:c16="http://schemas.microsoft.com/office/drawing/2014/chart" uri="{C3380CC4-5D6E-409C-BE32-E72D297353CC}">
                <c16:uniqueId val="{00000028-BBD4-4B99-8EAA-68C01821B4A3}"/>
              </c:ext>
            </c:extLst>
          </c:dPt>
          <c:dPt>
            <c:idx val="38"/>
            <c:invertIfNegative val="0"/>
            <c:bubble3D val="0"/>
            <c:spPr>
              <a:solidFill>
                <a:srgbClr val="57B4D1"/>
              </a:solidFill>
              <a:ln>
                <a:noFill/>
              </a:ln>
              <a:effectLst/>
            </c:spPr>
            <c:extLst>
              <c:ext xmlns:c16="http://schemas.microsoft.com/office/drawing/2014/chart" uri="{C3380CC4-5D6E-409C-BE32-E72D297353CC}">
                <c16:uniqueId val="{00000027-BBD4-4B99-8EAA-68C01821B4A3}"/>
              </c:ext>
            </c:extLst>
          </c:dPt>
          <c:dPt>
            <c:idx val="39"/>
            <c:invertIfNegative val="0"/>
            <c:bubble3D val="0"/>
            <c:spPr>
              <a:solidFill>
                <a:srgbClr val="57B4D1"/>
              </a:solidFill>
              <a:ln>
                <a:noFill/>
              </a:ln>
              <a:effectLst/>
            </c:spPr>
            <c:extLst>
              <c:ext xmlns:c16="http://schemas.microsoft.com/office/drawing/2014/chart" uri="{C3380CC4-5D6E-409C-BE32-E72D297353CC}">
                <c16:uniqueId val="{00000026-BBD4-4B99-8EAA-68C01821B4A3}"/>
              </c:ext>
            </c:extLst>
          </c:dPt>
          <c:dPt>
            <c:idx val="40"/>
            <c:invertIfNegative val="0"/>
            <c:bubble3D val="0"/>
            <c:spPr>
              <a:solidFill>
                <a:srgbClr val="57B4D1"/>
              </a:solidFill>
              <a:ln>
                <a:noFill/>
              </a:ln>
              <a:effectLst/>
            </c:spPr>
            <c:extLst>
              <c:ext xmlns:c16="http://schemas.microsoft.com/office/drawing/2014/chart" uri="{C3380CC4-5D6E-409C-BE32-E72D297353CC}">
                <c16:uniqueId val="{00000025-BBD4-4B99-8EAA-68C01821B4A3}"/>
              </c:ext>
            </c:extLst>
          </c:dPt>
          <c:dPt>
            <c:idx val="41"/>
            <c:invertIfNegative val="0"/>
            <c:bubble3D val="0"/>
            <c:spPr>
              <a:solidFill>
                <a:srgbClr val="57B4D1"/>
              </a:solidFill>
              <a:ln>
                <a:noFill/>
              </a:ln>
              <a:effectLst/>
            </c:spPr>
            <c:extLst>
              <c:ext xmlns:c16="http://schemas.microsoft.com/office/drawing/2014/chart" uri="{C3380CC4-5D6E-409C-BE32-E72D297353CC}">
                <c16:uniqueId val="{00000024-BBD4-4B99-8EAA-68C01821B4A3}"/>
              </c:ext>
            </c:extLst>
          </c:dPt>
          <c:dPt>
            <c:idx val="42"/>
            <c:invertIfNegative val="0"/>
            <c:bubble3D val="0"/>
            <c:spPr>
              <a:solidFill>
                <a:srgbClr val="8ECAE6"/>
              </a:solidFill>
              <a:ln>
                <a:noFill/>
              </a:ln>
              <a:effectLst/>
            </c:spPr>
            <c:extLst>
              <c:ext xmlns:c16="http://schemas.microsoft.com/office/drawing/2014/chart" uri="{C3380CC4-5D6E-409C-BE32-E72D297353CC}">
                <c16:uniqueId val="{00000023-BBD4-4B99-8EAA-68C01821B4A3}"/>
              </c:ext>
            </c:extLst>
          </c:dPt>
          <c:dPt>
            <c:idx val="43"/>
            <c:invertIfNegative val="0"/>
            <c:bubble3D val="0"/>
            <c:spPr>
              <a:solidFill>
                <a:srgbClr val="8ECAE6"/>
              </a:solidFill>
              <a:ln>
                <a:noFill/>
              </a:ln>
              <a:effectLst/>
            </c:spPr>
            <c:extLst>
              <c:ext xmlns:c16="http://schemas.microsoft.com/office/drawing/2014/chart" uri="{C3380CC4-5D6E-409C-BE32-E72D297353CC}">
                <c16:uniqueId val="{00000022-BBD4-4B99-8EAA-68C01821B4A3}"/>
              </c:ext>
            </c:extLst>
          </c:dPt>
          <c:dPt>
            <c:idx val="44"/>
            <c:invertIfNegative val="0"/>
            <c:bubble3D val="0"/>
            <c:spPr>
              <a:solidFill>
                <a:srgbClr val="8ECAE6"/>
              </a:solidFill>
              <a:ln>
                <a:noFill/>
              </a:ln>
              <a:effectLst/>
            </c:spPr>
            <c:extLst>
              <c:ext xmlns:c16="http://schemas.microsoft.com/office/drawing/2014/chart" uri="{C3380CC4-5D6E-409C-BE32-E72D297353CC}">
                <c16:uniqueId val="{00000021-BBD4-4B99-8EAA-68C01821B4A3}"/>
              </c:ext>
            </c:extLst>
          </c:dPt>
          <c:dPt>
            <c:idx val="45"/>
            <c:invertIfNegative val="0"/>
            <c:bubble3D val="0"/>
            <c:spPr>
              <a:solidFill>
                <a:srgbClr val="8ECAE6"/>
              </a:solidFill>
              <a:ln>
                <a:noFill/>
              </a:ln>
              <a:effectLst/>
            </c:spPr>
            <c:extLst>
              <c:ext xmlns:c16="http://schemas.microsoft.com/office/drawing/2014/chart" uri="{C3380CC4-5D6E-409C-BE32-E72D297353CC}">
                <c16:uniqueId val="{00000020-BBD4-4B99-8EAA-68C01821B4A3}"/>
              </c:ext>
            </c:extLst>
          </c:dPt>
          <c:dPt>
            <c:idx val="46"/>
            <c:invertIfNegative val="0"/>
            <c:bubble3D val="0"/>
            <c:spPr>
              <a:solidFill>
                <a:srgbClr val="8ECAE6"/>
              </a:solidFill>
              <a:ln>
                <a:noFill/>
              </a:ln>
              <a:effectLst/>
            </c:spPr>
            <c:extLst>
              <c:ext xmlns:c16="http://schemas.microsoft.com/office/drawing/2014/chart" uri="{C3380CC4-5D6E-409C-BE32-E72D297353CC}">
                <c16:uniqueId val="{0000001F-BBD4-4B99-8EAA-68C01821B4A3}"/>
              </c:ext>
            </c:extLst>
          </c:dPt>
          <c:dPt>
            <c:idx val="47"/>
            <c:invertIfNegative val="0"/>
            <c:bubble3D val="0"/>
            <c:spPr>
              <a:solidFill>
                <a:srgbClr val="8ECAE6"/>
              </a:solidFill>
              <a:ln>
                <a:noFill/>
              </a:ln>
              <a:effectLst/>
            </c:spPr>
            <c:extLst>
              <c:ext xmlns:c16="http://schemas.microsoft.com/office/drawing/2014/chart" uri="{C3380CC4-5D6E-409C-BE32-E72D297353CC}">
                <c16:uniqueId val="{0000001E-BBD4-4B99-8EAA-68C01821B4A3}"/>
              </c:ext>
            </c:extLst>
          </c:dPt>
          <c:dPt>
            <c:idx val="48"/>
            <c:invertIfNegative val="0"/>
            <c:bubble3D val="0"/>
            <c:spPr>
              <a:solidFill>
                <a:srgbClr val="8ECAE6"/>
              </a:solidFill>
              <a:ln>
                <a:noFill/>
              </a:ln>
              <a:effectLst/>
            </c:spPr>
            <c:extLst>
              <c:ext xmlns:c16="http://schemas.microsoft.com/office/drawing/2014/chart" uri="{C3380CC4-5D6E-409C-BE32-E72D297353CC}">
                <c16:uniqueId val="{0000001D-BBD4-4B99-8EAA-68C01821B4A3}"/>
              </c:ext>
            </c:extLst>
          </c:dPt>
          <c:dPt>
            <c:idx val="49"/>
            <c:invertIfNegative val="0"/>
            <c:bubble3D val="0"/>
            <c:spPr>
              <a:solidFill>
                <a:srgbClr val="8ECAE6"/>
              </a:solidFill>
              <a:ln>
                <a:noFill/>
              </a:ln>
              <a:effectLst/>
            </c:spPr>
            <c:extLst>
              <c:ext xmlns:c16="http://schemas.microsoft.com/office/drawing/2014/chart" uri="{C3380CC4-5D6E-409C-BE32-E72D297353CC}">
                <c16:uniqueId val="{0000001C-BBD4-4B99-8EAA-68C01821B4A3}"/>
              </c:ext>
            </c:extLst>
          </c:dPt>
          <c:dPt>
            <c:idx val="50"/>
            <c:invertIfNegative val="0"/>
            <c:bubble3D val="0"/>
            <c:spPr>
              <a:solidFill>
                <a:srgbClr val="8ECAE6"/>
              </a:solidFill>
              <a:ln>
                <a:noFill/>
              </a:ln>
              <a:effectLst/>
            </c:spPr>
            <c:extLst>
              <c:ext xmlns:c16="http://schemas.microsoft.com/office/drawing/2014/chart" uri="{C3380CC4-5D6E-409C-BE32-E72D297353CC}">
                <c16:uniqueId val="{0000001B-BBD4-4B99-8EAA-68C01821B4A3}"/>
              </c:ext>
            </c:extLst>
          </c:dPt>
          <c:dPt>
            <c:idx val="51"/>
            <c:invertIfNegative val="0"/>
            <c:bubble3D val="0"/>
            <c:spPr>
              <a:solidFill>
                <a:srgbClr val="8ECAE6"/>
              </a:solidFill>
              <a:ln>
                <a:noFill/>
              </a:ln>
              <a:effectLst/>
            </c:spPr>
            <c:extLst>
              <c:ext xmlns:c16="http://schemas.microsoft.com/office/drawing/2014/chart" uri="{C3380CC4-5D6E-409C-BE32-E72D297353CC}">
                <c16:uniqueId val="{0000001A-BBD4-4B99-8EAA-68C01821B4A3}"/>
              </c:ext>
            </c:extLst>
          </c:dPt>
          <c:dPt>
            <c:idx val="52"/>
            <c:invertIfNegative val="0"/>
            <c:bubble3D val="0"/>
            <c:spPr>
              <a:solidFill>
                <a:srgbClr val="8ECAE6"/>
              </a:solidFill>
              <a:ln>
                <a:noFill/>
              </a:ln>
              <a:effectLst/>
            </c:spPr>
            <c:extLst>
              <c:ext xmlns:c16="http://schemas.microsoft.com/office/drawing/2014/chart" uri="{C3380CC4-5D6E-409C-BE32-E72D297353CC}">
                <c16:uniqueId val="{00000019-BBD4-4B99-8EAA-68C01821B4A3}"/>
              </c:ext>
            </c:extLst>
          </c:dPt>
          <c:dPt>
            <c:idx val="53"/>
            <c:invertIfNegative val="0"/>
            <c:bubble3D val="0"/>
            <c:spPr>
              <a:solidFill>
                <a:srgbClr val="8ECAE6"/>
              </a:solidFill>
              <a:ln>
                <a:noFill/>
              </a:ln>
              <a:effectLst/>
            </c:spPr>
            <c:extLst>
              <c:ext xmlns:c16="http://schemas.microsoft.com/office/drawing/2014/chart" uri="{C3380CC4-5D6E-409C-BE32-E72D297353CC}">
                <c16:uniqueId val="{00000018-BBD4-4B99-8EAA-68C01821B4A3}"/>
              </c:ext>
            </c:extLst>
          </c:dPt>
          <c:dPt>
            <c:idx val="54"/>
            <c:invertIfNegative val="0"/>
            <c:bubble3D val="0"/>
            <c:spPr>
              <a:solidFill>
                <a:srgbClr val="FB8500"/>
              </a:solidFill>
              <a:ln>
                <a:noFill/>
              </a:ln>
              <a:effectLst/>
            </c:spPr>
            <c:extLst>
              <c:ext xmlns:c16="http://schemas.microsoft.com/office/drawing/2014/chart" uri="{C3380CC4-5D6E-409C-BE32-E72D297353CC}">
                <c16:uniqueId val="{0000000E-BBD4-4B99-8EAA-68C01821B4A3}"/>
              </c:ext>
            </c:extLst>
          </c:dPt>
          <c:dPt>
            <c:idx val="55"/>
            <c:invertIfNegative val="0"/>
            <c:bubble3D val="0"/>
            <c:spPr>
              <a:solidFill>
                <a:srgbClr val="FB8500"/>
              </a:solidFill>
              <a:ln>
                <a:noFill/>
              </a:ln>
              <a:effectLst/>
            </c:spPr>
            <c:extLst>
              <c:ext xmlns:c16="http://schemas.microsoft.com/office/drawing/2014/chart" uri="{C3380CC4-5D6E-409C-BE32-E72D297353CC}">
                <c16:uniqueId val="{0000000F-BBD4-4B99-8EAA-68C01821B4A3}"/>
              </c:ext>
            </c:extLst>
          </c:dPt>
          <c:dPt>
            <c:idx val="56"/>
            <c:invertIfNegative val="0"/>
            <c:bubble3D val="0"/>
            <c:spPr>
              <a:solidFill>
                <a:srgbClr val="FB8500"/>
              </a:solidFill>
              <a:ln>
                <a:noFill/>
              </a:ln>
              <a:effectLst/>
            </c:spPr>
            <c:extLst>
              <c:ext xmlns:c16="http://schemas.microsoft.com/office/drawing/2014/chart" uri="{C3380CC4-5D6E-409C-BE32-E72D297353CC}">
                <c16:uniqueId val="{00000010-BBD4-4B99-8EAA-68C01821B4A3}"/>
              </c:ext>
            </c:extLst>
          </c:dPt>
          <c:dPt>
            <c:idx val="57"/>
            <c:invertIfNegative val="0"/>
            <c:bubble3D val="0"/>
            <c:spPr>
              <a:solidFill>
                <a:srgbClr val="FB8500"/>
              </a:solidFill>
              <a:ln>
                <a:noFill/>
              </a:ln>
              <a:effectLst/>
            </c:spPr>
            <c:extLst>
              <c:ext xmlns:c16="http://schemas.microsoft.com/office/drawing/2014/chart" uri="{C3380CC4-5D6E-409C-BE32-E72D297353CC}">
                <c16:uniqueId val="{00000011-BBD4-4B99-8EAA-68C01821B4A3}"/>
              </c:ext>
            </c:extLst>
          </c:dPt>
          <c:dPt>
            <c:idx val="58"/>
            <c:invertIfNegative val="0"/>
            <c:bubble3D val="0"/>
            <c:spPr>
              <a:solidFill>
                <a:srgbClr val="FFB703"/>
              </a:solidFill>
              <a:ln>
                <a:noFill/>
              </a:ln>
              <a:effectLst/>
            </c:spPr>
            <c:extLst>
              <c:ext xmlns:c16="http://schemas.microsoft.com/office/drawing/2014/chart" uri="{C3380CC4-5D6E-409C-BE32-E72D297353CC}">
                <c16:uniqueId val="{00000012-BBD4-4B99-8EAA-68C01821B4A3}"/>
              </c:ext>
            </c:extLst>
          </c:dPt>
          <c:dPt>
            <c:idx val="59"/>
            <c:invertIfNegative val="0"/>
            <c:bubble3D val="0"/>
            <c:spPr>
              <a:solidFill>
                <a:srgbClr val="FFB703"/>
              </a:solidFill>
              <a:ln>
                <a:noFill/>
              </a:ln>
              <a:effectLst/>
            </c:spPr>
            <c:extLst>
              <c:ext xmlns:c16="http://schemas.microsoft.com/office/drawing/2014/chart" uri="{C3380CC4-5D6E-409C-BE32-E72D297353CC}">
                <c16:uniqueId val="{00000013-BBD4-4B99-8EAA-68C01821B4A3}"/>
              </c:ext>
            </c:extLst>
          </c:dPt>
          <c:dPt>
            <c:idx val="60"/>
            <c:invertIfNegative val="0"/>
            <c:bubble3D val="0"/>
            <c:spPr>
              <a:solidFill>
                <a:srgbClr val="FFB703"/>
              </a:solidFill>
              <a:ln>
                <a:noFill/>
              </a:ln>
              <a:effectLst/>
            </c:spPr>
            <c:extLst>
              <c:ext xmlns:c16="http://schemas.microsoft.com/office/drawing/2014/chart" uri="{C3380CC4-5D6E-409C-BE32-E72D297353CC}">
                <c16:uniqueId val="{00000014-BBD4-4B99-8EAA-68C01821B4A3}"/>
              </c:ext>
            </c:extLst>
          </c:dPt>
          <c:dPt>
            <c:idx val="61"/>
            <c:invertIfNegative val="0"/>
            <c:bubble3D val="0"/>
            <c:spPr>
              <a:solidFill>
                <a:srgbClr val="FFB703"/>
              </a:solidFill>
              <a:ln>
                <a:noFill/>
              </a:ln>
              <a:effectLst/>
            </c:spPr>
            <c:extLst>
              <c:ext xmlns:c16="http://schemas.microsoft.com/office/drawing/2014/chart" uri="{C3380CC4-5D6E-409C-BE32-E72D297353CC}">
                <c16:uniqueId val="{00000015-BBD4-4B99-8EAA-68C01821B4A3}"/>
              </c:ext>
            </c:extLst>
          </c:dPt>
          <c:dPt>
            <c:idx val="62"/>
            <c:invertIfNegative val="0"/>
            <c:bubble3D val="0"/>
            <c:spPr>
              <a:solidFill>
                <a:srgbClr val="FFB703"/>
              </a:solidFill>
              <a:ln>
                <a:noFill/>
              </a:ln>
              <a:effectLst/>
            </c:spPr>
            <c:extLst>
              <c:ext xmlns:c16="http://schemas.microsoft.com/office/drawing/2014/chart" uri="{C3380CC4-5D6E-409C-BE32-E72D297353CC}">
                <c16:uniqueId val="{00000016-BBD4-4B99-8EAA-68C01821B4A3}"/>
              </c:ext>
            </c:extLst>
          </c:dPt>
          <c:dPt>
            <c:idx val="63"/>
            <c:invertIfNegative val="0"/>
            <c:bubble3D val="0"/>
            <c:spPr>
              <a:solidFill>
                <a:srgbClr val="FFB703"/>
              </a:solidFill>
              <a:ln>
                <a:noFill/>
              </a:ln>
              <a:effectLst/>
            </c:spPr>
            <c:extLst>
              <c:ext xmlns:c16="http://schemas.microsoft.com/office/drawing/2014/chart" uri="{C3380CC4-5D6E-409C-BE32-E72D297353CC}">
                <c16:uniqueId val="{00000017-BBD4-4B99-8EAA-68C01821B4A3}"/>
              </c:ext>
            </c:extLst>
          </c:dPt>
          <c:dLbls>
            <c:spPr>
              <a:noFill/>
              <a:ln>
                <a:noFill/>
              </a:ln>
              <a:effectLst/>
            </c:spPr>
            <c:txPr>
              <a:bodyPr rot="-5400000" spcFirstLastPara="1" vertOverflow="overflow" horzOverflow="overflow" vert="horz" wrap="none" lIns="0" tIns="0" rIns="182880" bIns="0" anchor="ctr" anchorCtr="1">
                <a:spAutoFit/>
              </a:bodyPr>
              <a:lstStyle/>
              <a:p>
                <a:pPr algn="just">
                  <a:defRPr sz="1200" b="0" i="0" u="none" strike="noStrike" kern="1200" baseline="-2500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val>
            <c:numRef>
              <c:f>Master!$X$2:$X$65</c:f>
              <c:numCache>
                <c:formatCode>0.00</c:formatCode>
                <c:ptCount val="64"/>
                <c:pt idx="0">
                  <c:v>362</c:v>
                </c:pt>
                <c:pt idx="1">
                  <c:v>279.76496310467343</c:v>
                </c:pt>
                <c:pt idx="2">
                  <c:v>267.71750329892808</c:v>
                </c:pt>
                <c:pt idx="3">
                  <c:v>211.46558657093976</c:v>
                </c:pt>
                <c:pt idx="4">
                  <c:v>206.42104016111836</c:v>
                </c:pt>
                <c:pt idx="5">
                  <c:v>172.26</c:v>
                </c:pt>
                <c:pt idx="6">
                  <c:v>171.68418367346939</c:v>
                </c:pt>
                <c:pt idx="7">
                  <c:v>160.87587410823301</c:v>
                </c:pt>
                <c:pt idx="8">
                  <c:v>130.61224489795919</c:v>
                </c:pt>
                <c:pt idx="9">
                  <c:v>94.395024541406173</c:v>
                </c:pt>
                <c:pt idx="10">
                  <c:v>75.845410628019323</c:v>
                </c:pt>
                <c:pt idx="11">
                  <c:v>62.814814814814817</c:v>
                </c:pt>
                <c:pt idx="12">
                  <c:v>59.848284806553799</c:v>
                </c:pt>
                <c:pt idx="13">
                  <c:v>120.285</c:v>
                </c:pt>
                <c:pt idx="14">
                  <c:v>113.39332199151413</c:v>
                </c:pt>
                <c:pt idx="15">
                  <c:v>100.41921137190644</c:v>
                </c:pt>
                <c:pt idx="16">
                  <c:v>95.138737216328025</c:v>
                </c:pt>
                <c:pt idx="17">
                  <c:v>90.244046809633886</c:v>
                </c:pt>
                <c:pt idx="18">
                  <c:v>89.769610145608269</c:v>
                </c:pt>
                <c:pt idx="19">
                  <c:v>79.020725305421323</c:v>
                </c:pt>
                <c:pt idx="20">
                  <c:v>75.190971461617323</c:v>
                </c:pt>
                <c:pt idx="21">
                  <c:v>75.002693652487139</c:v>
                </c:pt>
                <c:pt idx="22">
                  <c:v>69.413802672407272</c:v>
                </c:pt>
                <c:pt idx="23">
                  <c:v>68.965426251245148</c:v>
                </c:pt>
                <c:pt idx="24">
                  <c:v>63.621053390793193</c:v>
                </c:pt>
                <c:pt idx="25">
                  <c:v>56.841001502953475</c:v>
                </c:pt>
                <c:pt idx="26">
                  <c:v>56.423412365139868</c:v>
                </c:pt>
                <c:pt idx="27">
                  <c:v>54.685022709961352</c:v>
                </c:pt>
                <c:pt idx="28">
                  <c:v>53.27187206020696</c:v>
                </c:pt>
                <c:pt idx="29">
                  <c:v>51.094890510948908</c:v>
                </c:pt>
                <c:pt idx="30">
                  <c:v>30.876139767054909</c:v>
                </c:pt>
                <c:pt idx="31">
                  <c:v>28.982700867250955</c:v>
                </c:pt>
                <c:pt idx="32">
                  <c:v>28.726666544541942</c:v>
                </c:pt>
                <c:pt idx="33">
                  <c:v>23.9</c:v>
                </c:pt>
                <c:pt idx="34">
                  <c:v>21.695617487735753</c:v>
                </c:pt>
                <c:pt idx="35">
                  <c:v>21.217156000541198</c:v>
                </c:pt>
                <c:pt idx="36">
                  <c:v>20.975831128712411</c:v>
                </c:pt>
                <c:pt idx="37">
                  <c:v>19.896373056994818</c:v>
                </c:pt>
                <c:pt idx="38">
                  <c:v>19.664986197078971</c:v>
                </c:pt>
                <c:pt idx="39">
                  <c:v>16.306845212562685</c:v>
                </c:pt>
                <c:pt idx="40">
                  <c:v>16.183406992314183</c:v>
                </c:pt>
                <c:pt idx="41">
                  <c:v>14.879103018261572</c:v>
                </c:pt>
                <c:pt idx="42">
                  <c:v>32.724540901502507</c:v>
                </c:pt>
                <c:pt idx="43">
                  <c:v>25</c:v>
                </c:pt>
                <c:pt idx="44">
                  <c:v>21.429977041653</c:v>
                </c:pt>
                <c:pt idx="45">
                  <c:v>19.36</c:v>
                </c:pt>
                <c:pt idx="46">
                  <c:v>18.180300500834726</c:v>
                </c:pt>
                <c:pt idx="47">
                  <c:v>15.25269423802669</c:v>
                </c:pt>
                <c:pt idx="48">
                  <c:v>14.286651361102001</c:v>
                </c:pt>
                <c:pt idx="49">
                  <c:v>13.465224111282845</c:v>
                </c:pt>
                <c:pt idx="50">
                  <c:v>13.333333333333334</c:v>
                </c:pt>
                <c:pt idx="51">
                  <c:v>12.500478285823608</c:v>
                </c:pt>
                <c:pt idx="52">
                  <c:v>8.6954785906777126</c:v>
                </c:pt>
                <c:pt idx="53">
                  <c:v>7.6920360233092007</c:v>
                </c:pt>
                <c:pt idx="54">
                  <c:v>105.00602651667337</c:v>
                </c:pt>
                <c:pt idx="55">
                  <c:v>99.416116700583885</c:v>
                </c:pt>
                <c:pt idx="56">
                  <c:v>89.888567891044161</c:v>
                </c:pt>
                <c:pt idx="57">
                  <c:v>39.649876694785192</c:v>
                </c:pt>
                <c:pt idx="58">
                  <c:v>29.023705989619863</c:v>
                </c:pt>
                <c:pt idx="59">
                  <c:v>26.051282051282051</c:v>
                </c:pt>
                <c:pt idx="60">
                  <c:v>20.100479324446699</c:v>
                </c:pt>
                <c:pt idx="61">
                  <c:v>18.045112781954888</c:v>
                </c:pt>
                <c:pt idx="62">
                  <c:v>15.456691093058637</c:v>
                </c:pt>
                <c:pt idx="63">
                  <c:v>13.179581633000389</c:v>
                </c:pt>
              </c:numCache>
            </c:numRef>
          </c:val>
          <c:extLst>
            <c:ext xmlns:c16="http://schemas.microsoft.com/office/drawing/2014/chart" uri="{C3380CC4-5D6E-409C-BE32-E72D297353CC}">
              <c16:uniqueId val="{00000000-BBD4-4B99-8EAA-68C01821B4A3}"/>
            </c:ext>
          </c:extLst>
        </c:ser>
        <c:dLbls>
          <c:dLblPos val="outEnd"/>
          <c:showLegendKey val="0"/>
          <c:showVal val="1"/>
          <c:showCatName val="0"/>
          <c:showSerName val="0"/>
          <c:showPercent val="0"/>
          <c:showBubbleSize val="0"/>
        </c:dLbls>
        <c:gapWidth val="75"/>
        <c:overlap val="-90"/>
        <c:axId val="541066464"/>
        <c:axId val="344009696"/>
      </c:barChart>
      <c:catAx>
        <c:axId val="541066464"/>
        <c:scaling>
          <c:orientation val="minMax"/>
        </c:scaling>
        <c:delete val="1"/>
        <c:axPos val="b"/>
        <c:majorGridlines>
          <c:spPr>
            <a:ln w="9525" cap="flat" cmpd="sng" algn="ctr">
              <a:noFill/>
              <a:round/>
            </a:ln>
            <a:effectLst/>
          </c:spPr>
        </c:majorGridlines>
        <c:majorTickMark val="none"/>
        <c:minorTickMark val="none"/>
        <c:tickLblPos val="nextTo"/>
        <c:crossAx val="344009696"/>
        <c:crosses val="autoZero"/>
        <c:auto val="1"/>
        <c:lblAlgn val="ctr"/>
        <c:lblOffset val="100"/>
        <c:noMultiLvlLbl val="0"/>
      </c:catAx>
      <c:valAx>
        <c:axId val="344009696"/>
        <c:scaling>
          <c:orientation val="minMax"/>
        </c:scaling>
        <c:delete val="1"/>
        <c:axPos val="l"/>
        <c:numFmt formatCode="0.00" sourceLinked="1"/>
        <c:majorTickMark val="none"/>
        <c:minorTickMark val="none"/>
        <c:tickLblPos val="nextTo"/>
        <c:crossAx val="541066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rIns="91440"/>
    <a:lstStyle/>
    <a:p>
      <a:pPr>
        <a:defRPr baseline="-25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Master!$X$1</c:f>
              <c:strCache>
                <c:ptCount val="1"/>
                <c:pt idx="0">
                  <c:v>DU/Acre</c:v>
                </c:pt>
              </c:strCache>
            </c:strRef>
          </c:tx>
          <c:spPr>
            <a:solidFill>
              <a:schemeClr val="accent1"/>
            </a:solidFill>
            <a:ln>
              <a:noFill/>
            </a:ln>
            <a:effectLst/>
          </c:spPr>
          <c:invertIfNegative val="0"/>
          <c:dPt>
            <c:idx val="0"/>
            <c:invertIfNegative val="0"/>
            <c:bubble3D val="0"/>
            <c:spPr>
              <a:solidFill>
                <a:srgbClr val="023047"/>
              </a:solidFill>
              <a:ln>
                <a:noFill/>
              </a:ln>
              <a:effectLst/>
            </c:spPr>
            <c:extLst>
              <c:ext xmlns:c16="http://schemas.microsoft.com/office/drawing/2014/chart" uri="{C3380CC4-5D6E-409C-BE32-E72D297353CC}">
                <c16:uniqueId val="{00000001-BBD4-4B99-8EAA-68C01821B4A3}"/>
              </c:ext>
            </c:extLst>
          </c:dPt>
          <c:dPt>
            <c:idx val="1"/>
            <c:invertIfNegative val="0"/>
            <c:bubble3D val="0"/>
            <c:spPr>
              <a:solidFill>
                <a:srgbClr val="023047"/>
              </a:solidFill>
              <a:ln>
                <a:noFill/>
              </a:ln>
              <a:effectLst/>
            </c:spPr>
            <c:extLst>
              <c:ext xmlns:c16="http://schemas.microsoft.com/office/drawing/2014/chart" uri="{C3380CC4-5D6E-409C-BE32-E72D297353CC}">
                <c16:uniqueId val="{00000002-BBD4-4B99-8EAA-68C01821B4A3}"/>
              </c:ext>
            </c:extLst>
          </c:dPt>
          <c:dPt>
            <c:idx val="2"/>
            <c:invertIfNegative val="0"/>
            <c:bubble3D val="0"/>
            <c:spPr>
              <a:solidFill>
                <a:srgbClr val="023047"/>
              </a:solidFill>
              <a:ln>
                <a:noFill/>
              </a:ln>
              <a:effectLst/>
            </c:spPr>
            <c:extLst>
              <c:ext xmlns:c16="http://schemas.microsoft.com/office/drawing/2014/chart" uri="{C3380CC4-5D6E-409C-BE32-E72D297353CC}">
                <c16:uniqueId val="{00000003-BBD4-4B99-8EAA-68C01821B4A3}"/>
              </c:ext>
            </c:extLst>
          </c:dPt>
          <c:dPt>
            <c:idx val="3"/>
            <c:invertIfNegative val="0"/>
            <c:bubble3D val="0"/>
            <c:spPr>
              <a:solidFill>
                <a:srgbClr val="023047"/>
              </a:solidFill>
              <a:ln>
                <a:noFill/>
              </a:ln>
              <a:effectLst/>
            </c:spPr>
            <c:extLst>
              <c:ext xmlns:c16="http://schemas.microsoft.com/office/drawing/2014/chart" uri="{C3380CC4-5D6E-409C-BE32-E72D297353CC}">
                <c16:uniqueId val="{00000004-BBD4-4B99-8EAA-68C01821B4A3}"/>
              </c:ext>
            </c:extLst>
          </c:dPt>
          <c:dPt>
            <c:idx val="4"/>
            <c:invertIfNegative val="0"/>
            <c:bubble3D val="0"/>
            <c:spPr>
              <a:solidFill>
                <a:srgbClr val="023047"/>
              </a:solidFill>
              <a:ln>
                <a:noFill/>
              </a:ln>
              <a:effectLst/>
            </c:spPr>
            <c:extLst>
              <c:ext xmlns:c16="http://schemas.microsoft.com/office/drawing/2014/chart" uri="{C3380CC4-5D6E-409C-BE32-E72D297353CC}">
                <c16:uniqueId val="{00000005-BBD4-4B99-8EAA-68C01821B4A3}"/>
              </c:ext>
            </c:extLst>
          </c:dPt>
          <c:dPt>
            <c:idx val="5"/>
            <c:invertIfNegative val="0"/>
            <c:bubble3D val="0"/>
            <c:spPr>
              <a:solidFill>
                <a:srgbClr val="126781"/>
              </a:solidFill>
              <a:ln>
                <a:noFill/>
              </a:ln>
              <a:effectLst/>
            </c:spPr>
            <c:extLst>
              <c:ext xmlns:c16="http://schemas.microsoft.com/office/drawing/2014/chart" uri="{C3380CC4-5D6E-409C-BE32-E72D297353CC}">
                <c16:uniqueId val="{00000006-BBD4-4B99-8EAA-68C01821B4A3}"/>
              </c:ext>
            </c:extLst>
          </c:dPt>
          <c:dPt>
            <c:idx val="6"/>
            <c:invertIfNegative val="0"/>
            <c:bubble3D val="0"/>
            <c:spPr>
              <a:solidFill>
                <a:srgbClr val="126781"/>
              </a:solidFill>
              <a:ln>
                <a:noFill/>
              </a:ln>
              <a:effectLst/>
            </c:spPr>
            <c:extLst>
              <c:ext xmlns:c16="http://schemas.microsoft.com/office/drawing/2014/chart" uri="{C3380CC4-5D6E-409C-BE32-E72D297353CC}">
                <c16:uniqueId val="{00000007-BBD4-4B99-8EAA-68C01821B4A3}"/>
              </c:ext>
            </c:extLst>
          </c:dPt>
          <c:dPt>
            <c:idx val="7"/>
            <c:invertIfNegative val="0"/>
            <c:bubble3D val="0"/>
            <c:spPr>
              <a:solidFill>
                <a:srgbClr val="126781"/>
              </a:solidFill>
              <a:ln>
                <a:noFill/>
              </a:ln>
              <a:effectLst/>
            </c:spPr>
            <c:extLst>
              <c:ext xmlns:c16="http://schemas.microsoft.com/office/drawing/2014/chart" uri="{C3380CC4-5D6E-409C-BE32-E72D297353CC}">
                <c16:uniqueId val="{00000008-BBD4-4B99-8EAA-68C01821B4A3}"/>
              </c:ext>
            </c:extLst>
          </c:dPt>
          <c:dPt>
            <c:idx val="8"/>
            <c:invertIfNegative val="0"/>
            <c:bubble3D val="0"/>
            <c:spPr>
              <a:solidFill>
                <a:srgbClr val="126781"/>
              </a:solidFill>
              <a:ln>
                <a:noFill/>
              </a:ln>
              <a:effectLst/>
            </c:spPr>
            <c:extLst>
              <c:ext xmlns:c16="http://schemas.microsoft.com/office/drawing/2014/chart" uri="{C3380CC4-5D6E-409C-BE32-E72D297353CC}">
                <c16:uniqueId val="{00000009-BBD4-4B99-8EAA-68C01821B4A3}"/>
              </c:ext>
            </c:extLst>
          </c:dPt>
          <c:dPt>
            <c:idx val="9"/>
            <c:invertIfNegative val="0"/>
            <c:bubble3D val="0"/>
            <c:spPr>
              <a:solidFill>
                <a:srgbClr val="126781"/>
              </a:solidFill>
              <a:ln>
                <a:noFill/>
              </a:ln>
              <a:effectLst/>
            </c:spPr>
            <c:extLst>
              <c:ext xmlns:c16="http://schemas.microsoft.com/office/drawing/2014/chart" uri="{C3380CC4-5D6E-409C-BE32-E72D297353CC}">
                <c16:uniqueId val="{0000000A-BBD4-4B99-8EAA-68C01821B4A3}"/>
              </c:ext>
            </c:extLst>
          </c:dPt>
          <c:dPt>
            <c:idx val="10"/>
            <c:invertIfNegative val="0"/>
            <c:bubble3D val="0"/>
            <c:spPr>
              <a:solidFill>
                <a:srgbClr val="126781"/>
              </a:solidFill>
              <a:ln>
                <a:noFill/>
              </a:ln>
              <a:effectLst/>
            </c:spPr>
            <c:extLst>
              <c:ext xmlns:c16="http://schemas.microsoft.com/office/drawing/2014/chart" uri="{C3380CC4-5D6E-409C-BE32-E72D297353CC}">
                <c16:uniqueId val="{0000000B-BBD4-4B99-8EAA-68C01821B4A3}"/>
              </c:ext>
            </c:extLst>
          </c:dPt>
          <c:dPt>
            <c:idx val="11"/>
            <c:invertIfNegative val="0"/>
            <c:bubble3D val="0"/>
            <c:spPr>
              <a:solidFill>
                <a:srgbClr val="126781"/>
              </a:solidFill>
              <a:ln>
                <a:noFill/>
              </a:ln>
              <a:effectLst/>
            </c:spPr>
            <c:extLst>
              <c:ext xmlns:c16="http://schemas.microsoft.com/office/drawing/2014/chart" uri="{C3380CC4-5D6E-409C-BE32-E72D297353CC}">
                <c16:uniqueId val="{0000000C-BBD4-4B99-8EAA-68C01821B4A3}"/>
              </c:ext>
            </c:extLst>
          </c:dPt>
          <c:dPt>
            <c:idx val="12"/>
            <c:invertIfNegative val="0"/>
            <c:bubble3D val="0"/>
            <c:spPr>
              <a:solidFill>
                <a:srgbClr val="126781"/>
              </a:solidFill>
              <a:ln>
                <a:noFill/>
              </a:ln>
              <a:effectLst/>
            </c:spPr>
            <c:extLst>
              <c:ext xmlns:c16="http://schemas.microsoft.com/office/drawing/2014/chart" uri="{C3380CC4-5D6E-409C-BE32-E72D297353CC}">
                <c16:uniqueId val="{0000000D-BBD4-4B99-8EAA-68C01821B4A3}"/>
              </c:ext>
            </c:extLst>
          </c:dPt>
          <c:dPt>
            <c:idx val="13"/>
            <c:invertIfNegative val="0"/>
            <c:bubble3D val="0"/>
            <c:spPr>
              <a:solidFill>
                <a:srgbClr val="219EBC"/>
              </a:solidFill>
              <a:ln>
                <a:noFill/>
              </a:ln>
              <a:effectLst/>
            </c:spPr>
            <c:extLst>
              <c:ext xmlns:c16="http://schemas.microsoft.com/office/drawing/2014/chart" uri="{C3380CC4-5D6E-409C-BE32-E72D297353CC}">
                <c16:uniqueId val="{00000040-BBD4-4B99-8EAA-68C01821B4A3}"/>
              </c:ext>
            </c:extLst>
          </c:dPt>
          <c:dPt>
            <c:idx val="14"/>
            <c:invertIfNegative val="0"/>
            <c:bubble3D val="0"/>
            <c:spPr>
              <a:solidFill>
                <a:srgbClr val="219EBC"/>
              </a:solidFill>
              <a:ln>
                <a:noFill/>
              </a:ln>
              <a:effectLst/>
            </c:spPr>
            <c:extLst>
              <c:ext xmlns:c16="http://schemas.microsoft.com/office/drawing/2014/chart" uri="{C3380CC4-5D6E-409C-BE32-E72D297353CC}">
                <c16:uniqueId val="{0000003F-BBD4-4B99-8EAA-68C01821B4A3}"/>
              </c:ext>
            </c:extLst>
          </c:dPt>
          <c:dPt>
            <c:idx val="15"/>
            <c:invertIfNegative val="0"/>
            <c:bubble3D val="0"/>
            <c:spPr>
              <a:solidFill>
                <a:srgbClr val="219EBC"/>
              </a:solidFill>
              <a:ln>
                <a:noFill/>
              </a:ln>
              <a:effectLst/>
            </c:spPr>
            <c:extLst>
              <c:ext xmlns:c16="http://schemas.microsoft.com/office/drawing/2014/chart" uri="{C3380CC4-5D6E-409C-BE32-E72D297353CC}">
                <c16:uniqueId val="{0000003E-BBD4-4B99-8EAA-68C01821B4A3}"/>
              </c:ext>
            </c:extLst>
          </c:dPt>
          <c:dPt>
            <c:idx val="16"/>
            <c:invertIfNegative val="0"/>
            <c:bubble3D val="0"/>
            <c:spPr>
              <a:solidFill>
                <a:srgbClr val="219EBC"/>
              </a:solidFill>
              <a:ln>
                <a:noFill/>
              </a:ln>
              <a:effectLst/>
            </c:spPr>
            <c:extLst>
              <c:ext xmlns:c16="http://schemas.microsoft.com/office/drawing/2014/chart" uri="{C3380CC4-5D6E-409C-BE32-E72D297353CC}">
                <c16:uniqueId val="{0000003D-BBD4-4B99-8EAA-68C01821B4A3}"/>
              </c:ext>
            </c:extLst>
          </c:dPt>
          <c:dPt>
            <c:idx val="17"/>
            <c:invertIfNegative val="0"/>
            <c:bubble3D val="0"/>
            <c:spPr>
              <a:solidFill>
                <a:srgbClr val="219EBC"/>
              </a:solidFill>
              <a:ln>
                <a:noFill/>
              </a:ln>
              <a:effectLst/>
            </c:spPr>
            <c:extLst>
              <c:ext xmlns:c16="http://schemas.microsoft.com/office/drawing/2014/chart" uri="{C3380CC4-5D6E-409C-BE32-E72D297353CC}">
                <c16:uniqueId val="{0000003C-BBD4-4B99-8EAA-68C01821B4A3}"/>
              </c:ext>
            </c:extLst>
          </c:dPt>
          <c:dPt>
            <c:idx val="18"/>
            <c:invertIfNegative val="0"/>
            <c:bubble3D val="0"/>
            <c:spPr>
              <a:solidFill>
                <a:srgbClr val="219EBC"/>
              </a:solidFill>
              <a:ln>
                <a:noFill/>
              </a:ln>
              <a:effectLst/>
            </c:spPr>
            <c:extLst>
              <c:ext xmlns:c16="http://schemas.microsoft.com/office/drawing/2014/chart" uri="{C3380CC4-5D6E-409C-BE32-E72D297353CC}">
                <c16:uniqueId val="{0000003B-BBD4-4B99-8EAA-68C01821B4A3}"/>
              </c:ext>
            </c:extLst>
          </c:dPt>
          <c:dPt>
            <c:idx val="19"/>
            <c:invertIfNegative val="0"/>
            <c:bubble3D val="0"/>
            <c:spPr>
              <a:solidFill>
                <a:srgbClr val="219EBC"/>
              </a:solidFill>
              <a:ln>
                <a:noFill/>
              </a:ln>
              <a:effectLst/>
            </c:spPr>
            <c:extLst>
              <c:ext xmlns:c16="http://schemas.microsoft.com/office/drawing/2014/chart" uri="{C3380CC4-5D6E-409C-BE32-E72D297353CC}">
                <c16:uniqueId val="{0000003A-BBD4-4B99-8EAA-68C01821B4A3}"/>
              </c:ext>
            </c:extLst>
          </c:dPt>
          <c:dPt>
            <c:idx val="20"/>
            <c:invertIfNegative val="0"/>
            <c:bubble3D val="0"/>
            <c:spPr>
              <a:solidFill>
                <a:srgbClr val="219EBC"/>
              </a:solidFill>
              <a:ln>
                <a:noFill/>
              </a:ln>
              <a:effectLst/>
            </c:spPr>
            <c:extLst>
              <c:ext xmlns:c16="http://schemas.microsoft.com/office/drawing/2014/chart" uri="{C3380CC4-5D6E-409C-BE32-E72D297353CC}">
                <c16:uniqueId val="{00000039-BBD4-4B99-8EAA-68C01821B4A3}"/>
              </c:ext>
            </c:extLst>
          </c:dPt>
          <c:dPt>
            <c:idx val="21"/>
            <c:invertIfNegative val="0"/>
            <c:bubble3D val="0"/>
            <c:spPr>
              <a:solidFill>
                <a:srgbClr val="219EBC"/>
              </a:solidFill>
              <a:ln>
                <a:noFill/>
              </a:ln>
              <a:effectLst/>
            </c:spPr>
            <c:extLst>
              <c:ext xmlns:c16="http://schemas.microsoft.com/office/drawing/2014/chart" uri="{C3380CC4-5D6E-409C-BE32-E72D297353CC}">
                <c16:uniqueId val="{00000038-BBD4-4B99-8EAA-68C01821B4A3}"/>
              </c:ext>
            </c:extLst>
          </c:dPt>
          <c:dPt>
            <c:idx val="22"/>
            <c:invertIfNegative val="0"/>
            <c:bubble3D val="0"/>
            <c:spPr>
              <a:solidFill>
                <a:srgbClr val="219EBC"/>
              </a:solidFill>
              <a:ln>
                <a:noFill/>
              </a:ln>
              <a:effectLst/>
            </c:spPr>
            <c:extLst>
              <c:ext xmlns:c16="http://schemas.microsoft.com/office/drawing/2014/chart" uri="{C3380CC4-5D6E-409C-BE32-E72D297353CC}">
                <c16:uniqueId val="{00000037-BBD4-4B99-8EAA-68C01821B4A3}"/>
              </c:ext>
            </c:extLst>
          </c:dPt>
          <c:dPt>
            <c:idx val="23"/>
            <c:invertIfNegative val="0"/>
            <c:bubble3D val="0"/>
            <c:spPr>
              <a:solidFill>
                <a:srgbClr val="219EBC"/>
              </a:solidFill>
              <a:ln>
                <a:noFill/>
              </a:ln>
              <a:effectLst/>
            </c:spPr>
            <c:extLst>
              <c:ext xmlns:c16="http://schemas.microsoft.com/office/drawing/2014/chart" uri="{C3380CC4-5D6E-409C-BE32-E72D297353CC}">
                <c16:uniqueId val="{00000036-BBD4-4B99-8EAA-68C01821B4A3}"/>
              </c:ext>
            </c:extLst>
          </c:dPt>
          <c:dPt>
            <c:idx val="24"/>
            <c:invertIfNegative val="0"/>
            <c:bubble3D val="0"/>
            <c:spPr>
              <a:solidFill>
                <a:srgbClr val="219EBC"/>
              </a:solidFill>
              <a:ln>
                <a:noFill/>
              </a:ln>
              <a:effectLst/>
            </c:spPr>
            <c:extLst>
              <c:ext xmlns:c16="http://schemas.microsoft.com/office/drawing/2014/chart" uri="{C3380CC4-5D6E-409C-BE32-E72D297353CC}">
                <c16:uniqueId val="{00000035-BBD4-4B99-8EAA-68C01821B4A3}"/>
              </c:ext>
            </c:extLst>
          </c:dPt>
          <c:dPt>
            <c:idx val="25"/>
            <c:invertIfNegative val="0"/>
            <c:bubble3D val="0"/>
            <c:spPr>
              <a:solidFill>
                <a:srgbClr val="219EBC"/>
              </a:solidFill>
              <a:ln>
                <a:noFill/>
              </a:ln>
              <a:effectLst/>
            </c:spPr>
            <c:extLst>
              <c:ext xmlns:c16="http://schemas.microsoft.com/office/drawing/2014/chart" uri="{C3380CC4-5D6E-409C-BE32-E72D297353CC}">
                <c16:uniqueId val="{00000034-BBD4-4B99-8EAA-68C01821B4A3}"/>
              </c:ext>
            </c:extLst>
          </c:dPt>
          <c:dPt>
            <c:idx val="26"/>
            <c:invertIfNegative val="0"/>
            <c:bubble3D val="0"/>
            <c:spPr>
              <a:solidFill>
                <a:srgbClr val="219EBC"/>
              </a:solidFill>
              <a:ln>
                <a:noFill/>
              </a:ln>
              <a:effectLst/>
            </c:spPr>
            <c:extLst>
              <c:ext xmlns:c16="http://schemas.microsoft.com/office/drawing/2014/chart" uri="{C3380CC4-5D6E-409C-BE32-E72D297353CC}">
                <c16:uniqueId val="{00000033-BBD4-4B99-8EAA-68C01821B4A3}"/>
              </c:ext>
            </c:extLst>
          </c:dPt>
          <c:dPt>
            <c:idx val="27"/>
            <c:invertIfNegative val="0"/>
            <c:bubble3D val="0"/>
            <c:spPr>
              <a:solidFill>
                <a:srgbClr val="219EBC"/>
              </a:solidFill>
              <a:ln>
                <a:noFill/>
              </a:ln>
              <a:effectLst/>
            </c:spPr>
            <c:extLst>
              <c:ext xmlns:c16="http://schemas.microsoft.com/office/drawing/2014/chart" uri="{C3380CC4-5D6E-409C-BE32-E72D297353CC}">
                <c16:uniqueId val="{00000032-BBD4-4B99-8EAA-68C01821B4A3}"/>
              </c:ext>
            </c:extLst>
          </c:dPt>
          <c:dPt>
            <c:idx val="28"/>
            <c:invertIfNegative val="0"/>
            <c:bubble3D val="0"/>
            <c:spPr>
              <a:solidFill>
                <a:srgbClr val="219EBC"/>
              </a:solidFill>
              <a:ln>
                <a:noFill/>
              </a:ln>
              <a:effectLst/>
            </c:spPr>
            <c:extLst>
              <c:ext xmlns:c16="http://schemas.microsoft.com/office/drawing/2014/chart" uri="{C3380CC4-5D6E-409C-BE32-E72D297353CC}">
                <c16:uniqueId val="{00000031-BBD4-4B99-8EAA-68C01821B4A3}"/>
              </c:ext>
            </c:extLst>
          </c:dPt>
          <c:dPt>
            <c:idx val="29"/>
            <c:invertIfNegative val="0"/>
            <c:bubble3D val="0"/>
            <c:spPr>
              <a:solidFill>
                <a:srgbClr val="219EBC"/>
              </a:solidFill>
              <a:ln>
                <a:noFill/>
              </a:ln>
              <a:effectLst/>
            </c:spPr>
            <c:extLst>
              <c:ext xmlns:c16="http://schemas.microsoft.com/office/drawing/2014/chart" uri="{C3380CC4-5D6E-409C-BE32-E72D297353CC}">
                <c16:uniqueId val="{00000030-BBD4-4B99-8EAA-68C01821B4A3}"/>
              </c:ext>
            </c:extLst>
          </c:dPt>
          <c:dPt>
            <c:idx val="30"/>
            <c:invertIfNegative val="0"/>
            <c:bubble3D val="0"/>
            <c:spPr>
              <a:solidFill>
                <a:srgbClr val="57B4D1"/>
              </a:solidFill>
              <a:ln>
                <a:noFill/>
              </a:ln>
              <a:effectLst/>
            </c:spPr>
            <c:extLst>
              <c:ext xmlns:c16="http://schemas.microsoft.com/office/drawing/2014/chart" uri="{C3380CC4-5D6E-409C-BE32-E72D297353CC}">
                <c16:uniqueId val="{0000002F-BBD4-4B99-8EAA-68C01821B4A3}"/>
              </c:ext>
            </c:extLst>
          </c:dPt>
          <c:dPt>
            <c:idx val="31"/>
            <c:invertIfNegative val="0"/>
            <c:bubble3D val="0"/>
            <c:spPr>
              <a:solidFill>
                <a:srgbClr val="57B4D1"/>
              </a:solidFill>
              <a:ln>
                <a:noFill/>
              </a:ln>
              <a:effectLst/>
            </c:spPr>
            <c:extLst>
              <c:ext xmlns:c16="http://schemas.microsoft.com/office/drawing/2014/chart" uri="{C3380CC4-5D6E-409C-BE32-E72D297353CC}">
                <c16:uniqueId val="{0000002E-BBD4-4B99-8EAA-68C01821B4A3}"/>
              </c:ext>
            </c:extLst>
          </c:dPt>
          <c:dPt>
            <c:idx val="32"/>
            <c:invertIfNegative val="0"/>
            <c:bubble3D val="0"/>
            <c:spPr>
              <a:solidFill>
                <a:srgbClr val="57B4D1"/>
              </a:solidFill>
              <a:ln>
                <a:noFill/>
              </a:ln>
              <a:effectLst/>
            </c:spPr>
            <c:extLst>
              <c:ext xmlns:c16="http://schemas.microsoft.com/office/drawing/2014/chart" uri="{C3380CC4-5D6E-409C-BE32-E72D297353CC}">
                <c16:uniqueId val="{0000002D-BBD4-4B99-8EAA-68C01821B4A3}"/>
              </c:ext>
            </c:extLst>
          </c:dPt>
          <c:dPt>
            <c:idx val="33"/>
            <c:invertIfNegative val="0"/>
            <c:bubble3D val="0"/>
            <c:spPr>
              <a:solidFill>
                <a:srgbClr val="57B4D1"/>
              </a:solidFill>
              <a:ln>
                <a:noFill/>
              </a:ln>
              <a:effectLst/>
            </c:spPr>
            <c:extLst>
              <c:ext xmlns:c16="http://schemas.microsoft.com/office/drawing/2014/chart" uri="{C3380CC4-5D6E-409C-BE32-E72D297353CC}">
                <c16:uniqueId val="{0000002C-BBD4-4B99-8EAA-68C01821B4A3}"/>
              </c:ext>
            </c:extLst>
          </c:dPt>
          <c:dPt>
            <c:idx val="34"/>
            <c:invertIfNegative val="0"/>
            <c:bubble3D val="0"/>
            <c:spPr>
              <a:solidFill>
                <a:srgbClr val="57B4D1"/>
              </a:solidFill>
              <a:ln>
                <a:noFill/>
              </a:ln>
              <a:effectLst/>
            </c:spPr>
            <c:extLst>
              <c:ext xmlns:c16="http://schemas.microsoft.com/office/drawing/2014/chart" uri="{C3380CC4-5D6E-409C-BE32-E72D297353CC}">
                <c16:uniqueId val="{0000002B-BBD4-4B99-8EAA-68C01821B4A3}"/>
              </c:ext>
            </c:extLst>
          </c:dPt>
          <c:dPt>
            <c:idx val="35"/>
            <c:invertIfNegative val="0"/>
            <c:bubble3D val="0"/>
            <c:spPr>
              <a:solidFill>
                <a:srgbClr val="57B4D1"/>
              </a:solidFill>
              <a:ln>
                <a:noFill/>
              </a:ln>
              <a:effectLst/>
            </c:spPr>
            <c:extLst>
              <c:ext xmlns:c16="http://schemas.microsoft.com/office/drawing/2014/chart" uri="{C3380CC4-5D6E-409C-BE32-E72D297353CC}">
                <c16:uniqueId val="{0000002A-BBD4-4B99-8EAA-68C01821B4A3}"/>
              </c:ext>
            </c:extLst>
          </c:dPt>
          <c:dPt>
            <c:idx val="36"/>
            <c:invertIfNegative val="0"/>
            <c:bubble3D val="0"/>
            <c:spPr>
              <a:solidFill>
                <a:srgbClr val="57B4D1"/>
              </a:solidFill>
              <a:ln>
                <a:noFill/>
              </a:ln>
              <a:effectLst/>
            </c:spPr>
            <c:extLst>
              <c:ext xmlns:c16="http://schemas.microsoft.com/office/drawing/2014/chart" uri="{C3380CC4-5D6E-409C-BE32-E72D297353CC}">
                <c16:uniqueId val="{00000029-BBD4-4B99-8EAA-68C01821B4A3}"/>
              </c:ext>
            </c:extLst>
          </c:dPt>
          <c:dPt>
            <c:idx val="37"/>
            <c:invertIfNegative val="0"/>
            <c:bubble3D val="0"/>
            <c:spPr>
              <a:solidFill>
                <a:srgbClr val="57B4D1"/>
              </a:solidFill>
              <a:ln>
                <a:noFill/>
              </a:ln>
              <a:effectLst/>
            </c:spPr>
            <c:extLst>
              <c:ext xmlns:c16="http://schemas.microsoft.com/office/drawing/2014/chart" uri="{C3380CC4-5D6E-409C-BE32-E72D297353CC}">
                <c16:uniqueId val="{00000028-BBD4-4B99-8EAA-68C01821B4A3}"/>
              </c:ext>
            </c:extLst>
          </c:dPt>
          <c:dPt>
            <c:idx val="38"/>
            <c:invertIfNegative val="0"/>
            <c:bubble3D val="0"/>
            <c:spPr>
              <a:solidFill>
                <a:srgbClr val="57B4D1"/>
              </a:solidFill>
              <a:ln>
                <a:noFill/>
              </a:ln>
              <a:effectLst/>
            </c:spPr>
            <c:extLst>
              <c:ext xmlns:c16="http://schemas.microsoft.com/office/drawing/2014/chart" uri="{C3380CC4-5D6E-409C-BE32-E72D297353CC}">
                <c16:uniqueId val="{00000027-BBD4-4B99-8EAA-68C01821B4A3}"/>
              </c:ext>
            </c:extLst>
          </c:dPt>
          <c:dPt>
            <c:idx val="39"/>
            <c:invertIfNegative val="0"/>
            <c:bubble3D val="0"/>
            <c:spPr>
              <a:solidFill>
                <a:srgbClr val="57B4D1"/>
              </a:solidFill>
              <a:ln>
                <a:noFill/>
              </a:ln>
              <a:effectLst/>
            </c:spPr>
            <c:extLst>
              <c:ext xmlns:c16="http://schemas.microsoft.com/office/drawing/2014/chart" uri="{C3380CC4-5D6E-409C-BE32-E72D297353CC}">
                <c16:uniqueId val="{00000026-BBD4-4B99-8EAA-68C01821B4A3}"/>
              </c:ext>
            </c:extLst>
          </c:dPt>
          <c:dPt>
            <c:idx val="40"/>
            <c:invertIfNegative val="0"/>
            <c:bubble3D val="0"/>
            <c:spPr>
              <a:solidFill>
                <a:srgbClr val="57B4D1"/>
              </a:solidFill>
              <a:ln>
                <a:noFill/>
              </a:ln>
              <a:effectLst/>
            </c:spPr>
            <c:extLst>
              <c:ext xmlns:c16="http://schemas.microsoft.com/office/drawing/2014/chart" uri="{C3380CC4-5D6E-409C-BE32-E72D297353CC}">
                <c16:uniqueId val="{00000025-BBD4-4B99-8EAA-68C01821B4A3}"/>
              </c:ext>
            </c:extLst>
          </c:dPt>
          <c:dPt>
            <c:idx val="41"/>
            <c:invertIfNegative val="0"/>
            <c:bubble3D val="0"/>
            <c:spPr>
              <a:solidFill>
                <a:srgbClr val="57B4D1"/>
              </a:solidFill>
              <a:ln>
                <a:noFill/>
              </a:ln>
              <a:effectLst/>
            </c:spPr>
            <c:extLst>
              <c:ext xmlns:c16="http://schemas.microsoft.com/office/drawing/2014/chart" uri="{C3380CC4-5D6E-409C-BE32-E72D297353CC}">
                <c16:uniqueId val="{00000024-BBD4-4B99-8EAA-68C01821B4A3}"/>
              </c:ext>
            </c:extLst>
          </c:dPt>
          <c:dPt>
            <c:idx val="42"/>
            <c:invertIfNegative val="0"/>
            <c:bubble3D val="0"/>
            <c:spPr>
              <a:solidFill>
                <a:srgbClr val="8ECAE6"/>
              </a:solidFill>
              <a:ln>
                <a:noFill/>
              </a:ln>
              <a:effectLst/>
            </c:spPr>
            <c:extLst>
              <c:ext xmlns:c16="http://schemas.microsoft.com/office/drawing/2014/chart" uri="{C3380CC4-5D6E-409C-BE32-E72D297353CC}">
                <c16:uniqueId val="{00000023-BBD4-4B99-8EAA-68C01821B4A3}"/>
              </c:ext>
            </c:extLst>
          </c:dPt>
          <c:dPt>
            <c:idx val="43"/>
            <c:invertIfNegative val="0"/>
            <c:bubble3D val="0"/>
            <c:spPr>
              <a:solidFill>
                <a:srgbClr val="8ECAE6"/>
              </a:solidFill>
              <a:ln>
                <a:noFill/>
              </a:ln>
              <a:effectLst/>
            </c:spPr>
            <c:extLst>
              <c:ext xmlns:c16="http://schemas.microsoft.com/office/drawing/2014/chart" uri="{C3380CC4-5D6E-409C-BE32-E72D297353CC}">
                <c16:uniqueId val="{00000022-BBD4-4B99-8EAA-68C01821B4A3}"/>
              </c:ext>
            </c:extLst>
          </c:dPt>
          <c:dPt>
            <c:idx val="44"/>
            <c:invertIfNegative val="0"/>
            <c:bubble3D val="0"/>
            <c:spPr>
              <a:solidFill>
                <a:srgbClr val="8ECAE6"/>
              </a:solidFill>
              <a:ln>
                <a:noFill/>
              </a:ln>
              <a:effectLst/>
            </c:spPr>
            <c:extLst>
              <c:ext xmlns:c16="http://schemas.microsoft.com/office/drawing/2014/chart" uri="{C3380CC4-5D6E-409C-BE32-E72D297353CC}">
                <c16:uniqueId val="{00000021-BBD4-4B99-8EAA-68C01821B4A3}"/>
              </c:ext>
            </c:extLst>
          </c:dPt>
          <c:dPt>
            <c:idx val="45"/>
            <c:invertIfNegative val="0"/>
            <c:bubble3D val="0"/>
            <c:spPr>
              <a:solidFill>
                <a:srgbClr val="8ECAE6"/>
              </a:solidFill>
              <a:ln>
                <a:noFill/>
              </a:ln>
              <a:effectLst/>
            </c:spPr>
            <c:extLst>
              <c:ext xmlns:c16="http://schemas.microsoft.com/office/drawing/2014/chart" uri="{C3380CC4-5D6E-409C-BE32-E72D297353CC}">
                <c16:uniqueId val="{00000020-BBD4-4B99-8EAA-68C01821B4A3}"/>
              </c:ext>
            </c:extLst>
          </c:dPt>
          <c:dPt>
            <c:idx val="46"/>
            <c:invertIfNegative val="0"/>
            <c:bubble3D val="0"/>
            <c:spPr>
              <a:solidFill>
                <a:srgbClr val="8ECAE6"/>
              </a:solidFill>
              <a:ln>
                <a:noFill/>
              </a:ln>
              <a:effectLst/>
            </c:spPr>
            <c:extLst>
              <c:ext xmlns:c16="http://schemas.microsoft.com/office/drawing/2014/chart" uri="{C3380CC4-5D6E-409C-BE32-E72D297353CC}">
                <c16:uniqueId val="{0000001F-BBD4-4B99-8EAA-68C01821B4A3}"/>
              </c:ext>
            </c:extLst>
          </c:dPt>
          <c:dPt>
            <c:idx val="47"/>
            <c:invertIfNegative val="0"/>
            <c:bubble3D val="0"/>
            <c:spPr>
              <a:solidFill>
                <a:srgbClr val="8ECAE6"/>
              </a:solidFill>
              <a:ln>
                <a:noFill/>
              </a:ln>
              <a:effectLst/>
            </c:spPr>
            <c:extLst>
              <c:ext xmlns:c16="http://schemas.microsoft.com/office/drawing/2014/chart" uri="{C3380CC4-5D6E-409C-BE32-E72D297353CC}">
                <c16:uniqueId val="{0000001E-BBD4-4B99-8EAA-68C01821B4A3}"/>
              </c:ext>
            </c:extLst>
          </c:dPt>
          <c:dPt>
            <c:idx val="48"/>
            <c:invertIfNegative val="0"/>
            <c:bubble3D val="0"/>
            <c:spPr>
              <a:solidFill>
                <a:srgbClr val="8ECAE6"/>
              </a:solidFill>
              <a:ln>
                <a:noFill/>
              </a:ln>
              <a:effectLst/>
            </c:spPr>
            <c:extLst>
              <c:ext xmlns:c16="http://schemas.microsoft.com/office/drawing/2014/chart" uri="{C3380CC4-5D6E-409C-BE32-E72D297353CC}">
                <c16:uniqueId val="{0000001D-BBD4-4B99-8EAA-68C01821B4A3}"/>
              </c:ext>
            </c:extLst>
          </c:dPt>
          <c:dPt>
            <c:idx val="49"/>
            <c:invertIfNegative val="0"/>
            <c:bubble3D val="0"/>
            <c:spPr>
              <a:solidFill>
                <a:srgbClr val="8ECAE6"/>
              </a:solidFill>
              <a:ln>
                <a:noFill/>
              </a:ln>
              <a:effectLst/>
            </c:spPr>
            <c:extLst>
              <c:ext xmlns:c16="http://schemas.microsoft.com/office/drawing/2014/chart" uri="{C3380CC4-5D6E-409C-BE32-E72D297353CC}">
                <c16:uniqueId val="{0000001C-BBD4-4B99-8EAA-68C01821B4A3}"/>
              </c:ext>
            </c:extLst>
          </c:dPt>
          <c:dPt>
            <c:idx val="50"/>
            <c:invertIfNegative val="0"/>
            <c:bubble3D val="0"/>
            <c:spPr>
              <a:solidFill>
                <a:srgbClr val="8ECAE6"/>
              </a:solidFill>
              <a:ln>
                <a:noFill/>
              </a:ln>
              <a:effectLst/>
            </c:spPr>
            <c:extLst>
              <c:ext xmlns:c16="http://schemas.microsoft.com/office/drawing/2014/chart" uri="{C3380CC4-5D6E-409C-BE32-E72D297353CC}">
                <c16:uniqueId val="{0000001B-BBD4-4B99-8EAA-68C01821B4A3}"/>
              </c:ext>
            </c:extLst>
          </c:dPt>
          <c:dPt>
            <c:idx val="51"/>
            <c:invertIfNegative val="0"/>
            <c:bubble3D val="0"/>
            <c:spPr>
              <a:solidFill>
                <a:srgbClr val="8ECAE6"/>
              </a:solidFill>
              <a:ln>
                <a:noFill/>
              </a:ln>
              <a:effectLst/>
            </c:spPr>
            <c:extLst>
              <c:ext xmlns:c16="http://schemas.microsoft.com/office/drawing/2014/chart" uri="{C3380CC4-5D6E-409C-BE32-E72D297353CC}">
                <c16:uniqueId val="{0000001A-BBD4-4B99-8EAA-68C01821B4A3}"/>
              </c:ext>
            </c:extLst>
          </c:dPt>
          <c:dPt>
            <c:idx val="52"/>
            <c:invertIfNegative val="0"/>
            <c:bubble3D val="0"/>
            <c:spPr>
              <a:solidFill>
                <a:srgbClr val="8ECAE6"/>
              </a:solidFill>
              <a:ln>
                <a:noFill/>
              </a:ln>
              <a:effectLst/>
            </c:spPr>
            <c:extLst>
              <c:ext xmlns:c16="http://schemas.microsoft.com/office/drawing/2014/chart" uri="{C3380CC4-5D6E-409C-BE32-E72D297353CC}">
                <c16:uniqueId val="{00000019-BBD4-4B99-8EAA-68C01821B4A3}"/>
              </c:ext>
            </c:extLst>
          </c:dPt>
          <c:dPt>
            <c:idx val="53"/>
            <c:invertIfNegative val="0"/>
            <c:bubble3D val="0"/>
            <c:spPr>
              <a:solidFill>
                <a:srgbClr val="8ECAE6"/>
              </a:solidFill>
              <a:ln>
                <a:noFill/>
              </a:ln>
              <a:effectLst/>
            </c:spPr>
            <c:extLst>
              <c:ext xmlns:c16="http://schemas.microsoft.com/office/drawing/2014/chart" uri="{C3380CC4-5D6E-409C-BE32-E72D297353CC}">
                <c16:uniqueId val="{00000018-BBD4-4B99-8EAA-68C01821B4A3}"/>
              </c:ext>
            </c:extLst>
          </c:dPt>
          <c:dPt>
            <c:idx val="54"/>
            <c:invertIfNegative val="0"/>
            <c:bubble3D val="0"/>
            <c:spPr>
              <a:solidFill>
                <a:srgbClr val="FB8500"/>
              </a:solidFill>
              <a:ln>
                <a:noFill/>
              </a:ln>
              <a:effectLst/>
            </c:spPr>
            <c:extLst>
              <c:ext xmlns:c16="http://schemas.microsoft.com/office/drawing/2014/chart" uri="{C3380CC4-5D6E-409C-BE32-E72D297353CC}">
                <c16:uniqueId val="{0000000E-BBD4-4B99-8EAA-68C01821B4A3}"/>
              </c:ext>
            </c:extLst>
          </c:dPt>
          <c:dPt>
            <c:idx val="55"/>
            <c:invertIfNegative val="0"/>
            <c:bubble3D val="0"/>
            <c:spPr>
              <a:solidFill>
                <a:srgbClr val="FB8500"/>
              </a:solidFill>
              <a:ln>
                <a:noFill/>
              </a:ln>
              <a:effectLst/>
            </c:spPr>
            <c:extLst>
              <c:ext xmlns:c16="http://schemas.microsoft.com/office/drawing/2014/chart" uri="{C3380CC4-5D6E-409C-BE32-E72D297353CC}">
                <c16:uniqueId val="{0000000F-BBD4-4B99-8EAA-68C01821B4A3}"/>
              </c:ext>
            </c:extLst>
          </c:dPt>
          <c:dPt>
            <c:idx val="56"/>
            <c:invertIfNegative val="0"/>
            <c:bubble3D val="0"/>
            <c:spPr>
              <a:solidFill>
                <a:srgbClr val="FB8500"/>
              </a:solidFill>
              <a:ln>
                <a:noFill/>
              </a:ln>
              <a:effectLst/>
            </c:spPr>
            <c:extLst>
              <c:ext xmlns:c16="http://schemas.microsoft.com/office/drawing/2014/chart" uri="{C3380CC4-5D6E-409C-BE32-E72D297353CC}">
                <c16:uniqueId val="{00000010-BBD4-4B99-8EAA-68C01821B4A3}"/>
              </c:ext>
            </c:extLst>
          </c:dPt>
          <c:dPt>
            <c:idx val="57"/>
            <c:invertIfNegative val="0"/>
            <c:bubble3D val="0"/>
            <c:spPr>
              <a:solidFill>
                <a:srgbClr val="FB8500"/>
              </a:solidFill>
              <a:ln>
                <a:noFill/>
              </a:ln>
              <a:effectLst/>
            </c:spPr>
            <c:extLst>
              <c:ext xmlns:c16="http://schemas.microsoft.com/office/drawing/2014/chart" uri="{C3380CC4-5D6E-409C-BE32-E72D297353CC}">
                <c16:uniqueId val="{00000011-BBD4-4B99-8EAA-68C01821B4A3}"/>
              </c:ext>
            </c:extLst>
          </c:dPt>
          <c:dPt>
            <c:idx val="58"/>
            <c:invertIfNegative val="0"/>
            <c:bubble3D val="0"/>
            <c:spPr>
              <a:solidFill>
                <a:srgbClr val="FFB703"/>
              </a:solidFill>
              <a:ln>
                <a:noFill/>
              </a:ln>
              <a:effectLst/>
            </c:spPr>
            <c:extLst>
              <c:ext xmlns:c16="http://schemas.microsoft.com/office/drawing/2014/chart" uri="{C3380CC4-5D6E-409C-BE32-E72D297353CC}">
                <c16:uniqueId val="{00000012-BBD4-4B99-8EAA-68C01821B4A3}"/>
              </c:ext>
            </c:extLst>
          </c:dPt>
          <c:dPt>
            <c:idx val="59"/>
            <c:invertIfNegative val="0"/>
            <c:bubble3D val="0"/>
            <c:spPr>
              <a:solidFill>
                <a:srgbClr val="FFB703"/>
              </a:solidFill>
              <a:ln>
                <a:noFill/>
              </a:ln>
              <a:effectLst/>
            </c:spPr>
            <c:extLst>
              <c:ext xmlns:c16="http://schemas.microsoft.com/office/drawing/2014/chart" uri="{C3380CC4-5D6E-409C-BE32-E72D297353CC}">
                <c16:uniqueId val="{00000013-BBD4-4B99-8EAA-68C01821B4A3}"/>
              </c:ext>
            </c:extLst>
          </c:dPt>
          <c:dPt>
            <c:idx val="60"/>
            <c:invertIfNegative val="0"/>
            <c:bubble3D val="0"/>
            <c:spPr>
              <a:solidFill>
                <a:srgbClr val="FFB703"/>
              </a:solidFill>
              <a:ln>
                <a:noFill/>
              </a:ln>
              <a:effectLst/>
            </c:spPr>
            <c:extLst>
              <c:ext xmlns:c16="http://schemas.microsoft.com/office/drawing/2014/chart" uri="{C3380CC4-5D6E-409C-BE32-E72D297353CC}">
                <c16:uniqueId val="{00000014-BBD4-4B99-8EAA-68C01821B4A3}"/>
              </c:ext>
            </c:extLst>
          </c:dPt>
          <c:dPt>
            <c:idx val="61"/>
            <c:invertIfNegative val="0"/>
            <c:bubble3D val="0"/>
            <c:spPr>
              <a:solidFill>
                <a:srgbClr val="FFB703"/>
              </a:solidFill>
              <a:ln>
                <a:noFill/>
              </a:ln>
              <a:effectLst/>
            </c:spPr>
            <c:extLst>
              <c:ext xmlns:c16="http://schemas.microsoft.com/office/drawing/2014/chart" uri="{C3380CC4-5D6E-409C-BE32-E72D297353CC}">
                <c16:uniqueId val="{00000015-BBD4-4B99-8EAA-68C01821B4A3}"/>
              </c:ext>
            </c:extLst>
          </c:dPt>
          <c:dPt>
            <c:idx val="62"/>
            <c:invertIfNegative val="0"/>
            <c:bubble3D val="0"/>
            <c:spPr>
              <a:solidFill>
                <a:srgbClr val="FFB703"/>
              </a:solidFill>
              <a:ln>
                <a:noFill/>
              </a:ln>
              <a:effectLst/>
            </c:spPr>
            <c:extLst>
              <c:ext xmlns:c16="http://schemas.microsoft.com/office/drawing/2014/chart" uri="{C3380CC4-5D6E-409C-BE32-E72D297353CC}">
                <c16:uniqueId val="{00000016-BBD4-4B99-8EAA-68C01821B4A3}"/>
              </c:ext>
            </c:extLst>
          </c:dPt>
          <c:dPt>
            <c:idx val="63"/>
            <c:invertIfNegative val="0"/>
            <c:bubble3D val="0"/>
            <c:spPr>
              <a:solidFill>
                <a:srgbClr val="FFB703"/>
              </a:solidFill>
              <a:ln>
                <a:noFill/>
              </a:ln>
              <a:effectLst/>
            </c:spPr>
            <c:extLst>
              <c:ext xmlns:c16="http://schemas.microsoft.com/office/drawing/2014/chart" uri="{C3380CC4-5D6E-409C-BE32-E72D297353CC}">
                <c16:uniqueId val="{00000017-BBD4-4B99-8EAA-68C01821B4A3}"/>
              </c:ext>
            </c:extLst>
          </c:dPt>
          <c:dLbls>
            <c:spPr>
              <a:noFill/>
              <a:ln>
                <a:noFill/>
              </a:ln>
              <a:effectLst/>
            </c:spPr>
            <c:txPr>
              <a:bodyPr rot="-5400000" spcFirstLastPara="1" vertOverflow="overflow" horzOverflow="overflow" vert="horz" wrap="none" lIns="0" tIns="0" rIns="182880" bIns="0" anchor="ctr" anchorCtr="1">
                <a:spAutoFit/>
              </a:bodyPr>
              <a:lstStyle/>
              <a:p>
                <a:pPr algn="just">
                  <a:defRPr sz="1200" b="0" i="0" u="none" strike="noStrike" kern="1200" baseline="-2500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val>
            <c:numRef>
              <c:f>Master!$X$2:$X$65</c:f>
              <c:numCache>
                <c:formatCode>0.00</c:formatCode>
                <c:ptCount val="64"/>
                <c:pt idx="0">
                  <c:v>362</c:v>
                </c:pt>
                <c:pt idx="1">
                  <c:v>279.76496310467343</c:v>
                </c:pt>
                <c:pt idx="2">
                  <c:v>267.71750329892808</c:v>
                </c:pt>
                <c:pt idx="3">
                  <c:v>211.46558657093976</c:v>
                </c:pt>
                <c:pt idx="4">
                  <c:v>206.42104016111836</c:v>
                </c:pt>
                <c:pt idx="5">
                  <c:v>172.26</c:v>
                </c:pt>
                <c:pt idx="6">
                  <c:v>171.68418367346939</c:v>
                </c:pt>
                <c:pt idx="7">
                  <c:v>160.87587410823301</c:v>
                </c:pt>
                <c:pt idx="8">
                  <c:v>130.61224489795919</c:v>
                </c:pt>
                <c:pt idx="9">
                  <c:v>94.395024541406173</c:v>
                </c:pt>
                <c:pt idx="10">
                  <c:v>75.845410628019323</c:v>
                </c:pt>
                <c:pt idx="11">
                  <c:v>62.814814814814817</c:v>
                </c:pt>
                <c:pt idx="12">
                  <c:v>59.848284806553799</c:v>
                </c:pt>
                <c:pt idx="13">
                  <c:v>120.285</c:v>
                </c:pt>
                <c:pt idx="14">
                  <c:v>113.39332199151413</c:v>
                </c:pt>
                <c:pt idx="15">
                  <c:v>100.41921137190644</c:v>
                </c:pt>
                <c:pt idx="16">
                  <c:v>95.138737216328025</c:v>
                </c:pt>
                <c:pt idx="17">
                  <c:v>90.244046809633886</c:v>
                </c:pt>
                <c:pt idx="18">
                  <c:v>89.769610145608269</c:v>
                </c:pt>
                <c:pt idx="19">
                  <c:v>79.020725305421323</c:v>
                </c:pt>
                <c:pt idx="20">
                  <c:v>75.190971461617323</c:v>
                </c:pt>
                <c:pt idx="21">
                  <c:v>75.002693652487139</c:v>
                </c:pt>
                <c:pt idx="22">
                  <c:v>69.413802672407272</c:v>
                </c:pt>
                <c:pt idx="23">
                  <c:v>68.965426251245148</c:v>
                </c:pt>
                <c:pt idx="24">
                  <c:v>63.621053390793193</c:v>
                </c:pt>
                <c:pt idx="25">
                  <c:v>56.841001502953475</c:v>
                </c:pt>
                <c:pt idx="26">
                  <c:v>56.423412365139868</c:v>
                </c:pt>
                <c:pt idx="27">
                  <c:v>54.685022709961352</c:v>
                </c:pt>
                <c:pt idx="28">
                  <c:v>53.27187206020696</c:v>
                </c:pt>
                <c:pt idx="29">
                  <c:v>51.094890510948908</c:v>
                </c:pt>
                <c:pt idx="30">
                  <c:v>30.876139767054909</c:v>
                </c:pt>
                <c:pt idx="31">
                  <c:v>28.982700867250955</c:v>
                </c:pt>
                <c:pt idx="32">
                  <c:v>28.726666544541942</c:v>
                </c:pt>
                <c:pt idx="33">
                  <c:v>23.9</c:v>
                </c:pt>
                <c:pt idx="34">
                  <c:v>21.695617487735753</c:v>
                </c:pt>
                <c:pt idx="35">
                  <c:v>21.217156000541198</c:v>
                </c:pt>
                <c:pt idx="36">
                  <c:v>20.975831128712411</c:v>
                </c:pt>
                <c:pt idx="37">
                  <c:v>19.896373056994818</c:v>
                </c:pt>
                <c:pt idx="38">
                  <c:v>19.664986197078971</c:v>
                </c:pt>
                <c:pt idx="39">
                  <c:v>16.306845212562685</c:v>
                </c:pt>
                <c:pt idx="40">
                  <c:v>16.183406992314183</c:v>
                </c:pt>
                <c:pt idx="41">
                  <c:v>14.879103018261572</c:v>
                </c:pt>
                <c:pt idx="42">
                  <c:v>32.724540901502507</c:v>
                </c:pt>
                <c:pt idx="43">
                  <c:v>25</c:v>
                </c:pt>
                <c:pt idx="44">
                  <c:v>21.429977041653</c:v>
                </c:pt>
                <c:pt idx="45">
                  <c:v>19.36</c:v>
                </c:pt>
                <c:pt idx="46">
                  <c:v>18.180300500834726</c:v>
                </c:pt>
                <c:pt idx="47">
                  <c:v>15.25269423802669</c:v>
                </c:pt>
                <c:pt idx="48">
                  <c:v>14.286651361102001</c:v>
                </c:pt>
                <c:pt idx="49">
                  <c:v>13.465224111282845</c:v>
                </c:pt>
                <c:pt idx="50">
                  <c:v>13.333333333333334</c:v>
                </c:pt>
                <c:pt idx="51">
                  <c:v>12.500478285823608</c:v>
                </c:pt>
                <c:pt idx="52">
                  <c:v>8.6954785906777126</c:v>
                </c:pt>
                <c:pt idx="53">
                  <c:v>7.6920360233092007</c:v>
                </c:pt>
                <c:pt idx="54">
                  <c:v>105.00602651667337</c:v>
                </c:pt>
                <c:pt idx="55">
                  <c:v>99.416116700583885</c:v>
                </c:pt>
                <c:pt idx="56">
                  <c:v>89.888567891044161</c:v>
                </c:pt>
                <c:pt idx="57">
                  <c:v>39.649876694785192</c:v>
                </c:pt>
                <c:pt idx="58">
                  <c:v>29.023705989619863</c:v>
                </c:pt>
                <c:pt idx="59">
                  <c:v>26.051282051282051</c:v>
                </c:pt>
                <c:pt idx="60">
                  <c:v>20.100479324446699</c:v>
                </c:pt>
                <c:pt idx="61">
                  <c:v>18.045112781954888</c:v>
                </c:pt>
                <c:pt idx="62">
                  <c:v>15.456691093058637</c:v>
                </c:pt>
                <c:pt idx="63">
                  <c:v>13.179581633000389</c:v>
                </c:pt>
              </c:numCache>
            </c:numRef>
          </c:val>
          <c:extLst>
            <c:ext xmlns:c16="http://schemas.microsoft.com/office/drawing/2014/chart" uri="{C3380CC4-5D6E-409C-BE32-E72D297353CC}">
              <c16:uniqueId val="{00000000-BBD4-4B99-8EAA-68C01821B4A3}"/>
            </c:ext>
          </c:extLst>
        </c:ser>
        <c:dLbls>
          <c:dLblPos val="outEnd"/>
          <c:showLegendKey val="0"/>
          <c:showVal val="1"/>
          <c:showCatName val="0"/>
          <c:showSerName val="0"/>
          <c:showPercent val="0"/>
          <c:showBubbleSize val="0"/>
        </c:dLbls>
        <c:gapWidth val="75"/>
        <c:overlap val="-90"/>
        <c:axId val="541066464"/>
        <c:axId val="344009696"/>
      </c:barChart>
      <c:catAx>
        <c:axId val="541066464"/>
        <c:scaling>
          <c:orientation val="minMax"/>
        </c:scaling>
        <c:delete val="1"/>
        <c:axPos val="b"/>
        <c:majorGridlines>
          <c:spPr>
            <a:ln w="9525" cap="flat" cmpd="sng" algn="ctr">
              <a:noFill/>
              <a:round/>
            </a:ln>
            <a:effectLst/>
          </c:spPr>
        </c:majorGridlines>
        <c:majorTickMark val="none"/>
        <c:minorTickMark val="none"/>
        <c:tickLblPos val="nextTo"/>
        <c:crossAx val="344009696"/>
        <c:crosses val="autoZero"/>
        <c:auto val="1"/>
        <c:lblAlgn val="ctr"/>
        <c:lblOffset val="100"/>
        <c:noMultiLvlLbl val="0"/>
      </c:catAx>
      <c:valAx>
        <c:axId val="344009696"/>
        <c:scaling>
          <c:orientation val="minMax"/>
        </c:scaling>
        <c:delete val="1"/>
        <c:axPos val="l"/>
        <c:numFmt formatCode="0.00" sourceLinked="1"/>
        <c:majorTickMark val="none"/>
        <c:minorTickMark val="none"/>
        <c:tickLblPos val="nextTo"/>
        <c:crossAx val="541066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rIns="91440"/>
    <a:lstStyle/>
    <a:p>
      <a:pPr>
        <a:defRPr baseline="-25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dLblPos val="outEnd"/>
          <c:showLegendKey val="0"/>
          <c:showVal val="1"/>
          <c:showCatName val="0"/>
          <c:showSerName val="0"/>
          <c:showPercent val="0"/>
          <c:showBubbleSize val="0"/>
        </c:dLbls>
        <c:gapWidth val="75"/>
        <c:overlap val="-90"/>
        <c:axId val="541066464"/>
        <c:axId val="344009696"/>
      </c:barChart>
      <c:catAx>
        <c:axId val="541066464"/>
        <c:scaling>
          <c:orientation val="minMax"/>
        </c:scaling>
        <c:delete val="1"/>
        <c:axPos val="b"/>
        <c:majorGridlines>
          <c:spPr>
            <a:ln w="9525" cap="flat" cmpd="sng" algn="ctr">
              <a:noFill/>
              <a:round/>
            </a:ln>
            <a:effectLst/>
          </c:spPr>
        </c:majorGridlines>
        <c:majorTickMark val="none"/>
        <c:minorTickMark val="none"/>
        <c:tickLblPos val="nextTo"/>
        <c:crossAx val="344009696"/>
        <c:crosses val="autoZero"/>
        <c:auto val="1"/>
        <c:lblAlgn val="ctr"/>
        <c:lblOffset val="100"/>
        <c:noMultiLvlLbl val="0"/>
      </c:catAx>
      <c:valAx>
        <c:axId val="344009696"/>
        <c:scaling>
          <c:orientation val="minMax"/>
        </c:scaling>
        <c:delete val="1"/>
        <c:axPos val="l"/>
        <c:numFmt formatCode="0.00" sourceLinked="1"/>
        <c:majorTickMark val="none"/>
        <c:minorTickMark val="none"/>
        <c:tickLblPos val="nextTo"/>
        <c:crossAx val="541066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rIns="91440"/>
    <a:lstStyle/>
    <a:p>
      <a:pPr>
        <a:defRPr baseline="-25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E9C6C-E0F3-4C6F-B1F0-C9103BEE67D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FB5FDE5-5FB3-4F4E-978C-9E4EB5E3B0AC}">
      <dgm:prSet phldrT="[Text]" custT="1"/>
      <dgm:spPr>
        <a:solidFill>
          <a:schemeClr val="bg1"/>
        </a:solidFill>
        <a:ln w="193675" cmpd="thinThick">
          <a:solidFill>
            <a:srgbClr val="57B4D1"/>
          </a:solidFill>
          <a:prstDash val="solid"/>
        </a:ln>
      </dgm:spPr>
      <dgm:t>
        <a:bodyPr/>
        <a:lstStyle/>
        <a:p>
          <a:pPr>
            <a:buFont typeface="Arial" panose="020B0604020202020204" pitchFamily="34" charset="0"/>
            <a:buChar char="•"/>
          </a:pPr>
          <a:r>
            <a:rPr lang="en-US" sz="3200">
              <a:ln>
                <a:noFill/>
              </a:ln>
              <a:solidFill>
                <a:srgbClr val="FB8500"/>
              </a:solidFill>
              <a:latin typeface="Segoe UI" panose="020B0502040204020203" pitchFamily="34" charset="0"/>
              <a:cs typeface="Segoe UI" panose="020B0502040204020203" pitchFamily="34" charset="0"/>
            </a:rPr>
            <a:t>Financial &amp; Market Feasibility</a:t>
          </a:r>
          <a:endParaRPr lang="en-US" sz="3200">
            <a:ln>
              <a:noFill/>
            </a:ln>
            <a:solidFill>
              <a:srgbClr val="FB8500"/>
            </a:solidFill>
          </a:endParaRPr>
        </a:p>
      </dgm:t>
    </dgm:pt>
    <dgm:pt modelId="{F0D8E389-C2F8-4C34-B3A8-8BC0DE4FF915}" type="parTrans" cxnId="{DE87FB88-364E-4762-BAC7-AAFDDB0B9A41}">
      <dgm:prSet/>
      <dgm:spPr/>
      <dgm:t>
        <a:bodyPr/>
        <a:lstStyle/>
        <a:p>
          <a:endParaRPr lang="en-US"/>
        </a:p>
      </dgm:t>
    </dgm:pt>
    <dgm:pt modelId="{8A3B9658-0959-430A-9354-F4B34C0ED217}" type="sibTrans" cxnId="{DE87FB88-364E-4762-BAC7-AAFDDB0B9A41}">
      <dgm:prSet/>
      <dgm:spPr/>
      <dgm:t>
        <a:bodyPr/>
        <a:lstStyle/>
        <a:p>
          <a:endParaRPr lang="en-US"/>
        </a:p>
      </dgm:t>
    </dgm:pt>
    <dgm:pt modelId="{1F58E3B7-18FD-4148-97C6-D4E43D4DA71A}">
      <dgm:prSet custT="1"/>
      <dgm:spPr>
        <a:solidFill>
          <a:prstClr val="white"/>
        </a:solidFill>
        <a:ln w="193675" cap="flat" cmpd="thinThick" algn="ctr">
          <a:solidFill>
            <a:srgbClr val="57B4D1"/>
          </a:solidFill>
          <a:prstDash val="solid"/>
        </a:ln>
        <a:effectLst/>
      </dgm:spPr>
      <dgm:t>
        <a:bodyPr spcFirstLastPara="0" vert="horz" wrap="square" lIns="217495" tIns="40640" rIns="217495" bIns="40640" numCol="1" spcCol="1270" anchor="ctr" anchorCtr="0"/>
        <a:lstStyle/>
        <a:p>
          <a:pPr marL="0" lvl="0" indent="0" algn="ctr" defTabSz="1422400">
            <a:lnSpc>
              <a:spcPct val="90000"/>
            </a:lnSpc>
            <a:spcBef>
              <a:spcPct val="0"/>
            </a:spcBef>
            <a:spcAft>
              <a:spcPct val="35000"/>
            </a:spcAft>
            <a:buFont typeface="Arial" panose="020B0604020202020204" pitchFamily="34" charset="0"/>
            <a:buNone/>
          </a:pPr>
          <a:r>
            <a:rPr lang="en-US" sz="3200" kern="1200">
              <a:ln>
                <a:noFill/>
              </a:ln>
              <a:solidFill>
                <a:srgbClr val="FB8500"/>
              </a:solidFill>
              <a:latin typeface="Segoe UI" panose="020B0502040204020203" pitchFamily="34" charset="0"/>
              <a:ea typeface="+mn-ea"/>
              <a:cs typeface="Segoe UI" panose="020B0502040204020203" pitchFamily="34" charset="0"/>
            </a:rPr>
            <a:t>Building Code &amp; Construction Methods</a:t>
          </a:r>
        </a:p>
      </dgm:t>
    </dgm:pt>
    <dgm:pt modelId="{493E3BDC-DED6-464A-AB84-B1245BCE5501}" type="parTrans" cxnId="{9C375D42-D5F8-4708-95F0-5BE864E4FEE7}">
      <dgm:prSet/>
      <dgm:spPr/>
      <dgm:t>
        <a:bodyPr/>
        <a:lstStyle/>
        <a:p>
          <a:endParaRPr lang="en-US"/>
        </a:p>
      </dgm:t>
    </dgm:pt>
    <dgm:pt modelId="{245E8D0E-BE08-4A3D-B068-A4A2E857C4FB}" type="sibTrans" cxnId="{9C375D42-D5F8-4708-95F0-5BE864E4FEE7}">
      <dgm:prSet/>
      <dgm:spPr/>
      <dgm:t>
        <a:bodyPr/>
        <a:lstStyle/>
        <a:p>
          <a:endParaRPr lang="en-US"/>
        </a:p>
      </dgm:t>
    </dgm:pt>
    <dgm:pt modelId="{B90B7F20-3F05-4CED-A832-A8A214C5C730}">
      <dgm:prSet custT="1"/>
      <dgm:spPr>
        <a:solidFill>
          <a:prstClr val="white"/>
        </a:solidFill>
        <a:ln w="193675" cap="flat" cmpd="thinThick" algn="ctr">
          <a:solidFill>
            <a:srgbClr val="57B4D1"/>
          </a:solidFill>
          <a:prstDash val="solid"/>
        </a:ln>
        <a:effectLst/>
      </dgm:spPr>
      <dgm:t>
        <a:bodyPr spcFirstLastPara="0" vert="horz" wrap="square" lIns="217495" tIns="40640" rIns="217495" bIns="40640" numCol="1" spcCol="1270" anchor="ctr" anchorCtr="0"/>
        <a:lstStyle/>
        <a:p>
          <a:pPr marL="0" lvl="0" indent="0" algn="ctr" defTabSz="1422400">
            <a:lnSpc>
              <a:spcPct val="90000"/>
            </a:lnSpc>
            <a:spcBef>
              <a:spcPct val="0"/>
            </a:spcBef>
            <a:spcAft>
              <a:spcPct val="35000"/>
            </a:spcAft>
            <a:buFont typeface="Arial" panose="020B0604020202020204" pitchFamily="34" charset="0"/>
            <a:buNone/>
          </a:pPr>
          <a:r>
            <a:rPr lang="en-US" sz="3200" kern="1200">
              <a:ln>
                <a:noFill/>
              </a:ln>
              <a:solidFill>
                <a:srgbClr val="FB8500"/>
              </a:solidFill>
              <a:latin typeface="Segoe UI" panose="020B0502040204020203" pitchFamily="34" charset="0"/>
              <a:ea typeface="+mn-ea"/>
              <a:cs typeface="Segoe UI" panose="020B0502040204020203" pitchFamily="34" charset="0"/>
            </a:rPr>
            <a:t>Site Conditions &amp; Context</a:t>
          </a:r>
        </a:p>
      </dgm:t>
    </dgm:pt>
    <dgm:pt modelId="{B32C331E-CA98-4A21-87B2-9E584DAD3BE5}" type="parTrans" cxnId="{AEAF4258-02BF-4540-B4EE-F137153E38D5}">
      <dgm:prSet/>
      <dgm:spPr/>
      <dgm:t>
        <a:bodyPr/>
        <a:lstStyle/>
        <a:p>
          <a:endParaRPr lang="en-US"/>
        </a:p>
      </dgm:t>
    </dgm:pt>
    <dgm:pt modelId="{BF7BD6C1-443D-49B7-AD98-E1109F60735F}" type="sibTrans" cxnId="{AEAF4258-02BF-4540-B4EE-F137153E38D5}">
      <dgm:prSet/>
      <dgm:spPr/>
      <dgm:t>
        <a:bodyPr/>
        <a:lstStyle/>
        <a:p>
          <a:endParaRPr lang="en-US"/>
        </a:p>
      </dgm:t>
    </dgm:pt>
    <dgm:pt modelId="{E5E6C8CC-3568-47D5-A274-055215787E31}">
      <dgm:prSet custT="1"/>
      <dgm:spPr>
        <a:solidFill>
          <a:prstClr val="white"/>
        </a:solidFill>
        <a:ln w="193675" cap="flat" cmpd="thinThick" algn="ctr">
          <a:solidFill>
            <a:srgbClr val="57B4D1"/>
          </a:solidFill>
          <a:prstDash val="solid"/>
        </a:ln>
        <a:effectLst/>
      </dgm:spPr>
      <dgm:t>
        <a:bodyPr spcFirstLastPara="0" vert="horz" wrap="square" lIns="217495" tIns="40640" rIns="217495" bIns="40640" numCol="1" spcCol="1270" anchor="ctr" anchorCtr="0"/>
        <a:lstStyle/>
        <a:p>
          <a:pPr marL="0" lvl="0" indent="0" algn="ctr" defTabSz="1422400">
            <a:lnSpc>
              <a:spcPct val="90000"/>
            </a:lnSpc>
            <a:spcBef>
              <a:spcPct val="0"/>
            </a:spcBef>
            <a:spcAft>
              <a:spcPct val="35000"/>
            </a:spcAft>
            <a:buFont typeface="Arial" panose="020B0604020202020204" pitchFamily="34" charset="0"/>
            <a:buNone/>
          </a:pPr>
          <a:r>
            <a:rPr lang="en-US" sz="3200" kern="1200">
              <a:ln>
                <a:noFill/>
              </a:ln>
              <a:solidFill>
                <a:srgbClr val="FB8500"/>
              </a:solidFill>
              <a:latin typeface="Segoe UI" panose="020B0502040204020203" pitchFamily="34" charset="0"/>
              <a:ea typeface="+mn-ea"/>
              <a:cs typeface="Segoe UI" panose="020B0502040204020203" pitchFamily="34" charset="0"/>
            </a:rPr>
            <a:t>Mobility Options</a:t>
          </a:r>
        </a:p>
      </dgm:t>
    </dgm:pt>
    <dgm:pt modelId="{59DC6276-E083-4C6C-ACD7-BA9AA0DC52A9}" type="parTrans" cxnId="{7422D11F-AB61-4C1F-B636-05F0E7B31AE4}">
      <dgm:prSet/>
      <dgm:spPr/>
      <dgm:t>
        <a:bodyPr/>
        <a:lstStyle/>
        <a:p>
          <a:endParaRPr lang="en-US"/>
        </a:p>
      </dgm:t>
    </dgm:pt>
    <dgm:pt modelId="{E6D4F817-8FB4-4E67-8924-0DD80CD646D2}" type="sibTrans" cxnId="{7422D11F-AB61-4C1F-B636-05F0E7B31AE4}">
      <dgm:prSet/>
      <dgm:spPr/>
      <dgm:t>
        <a:bodyPr/>
        <a:lstStyle/>
        <a:p>
          <a:endParaRPr lang="en-US"/>
        </a:p>
      </dgm:t>
    </dgm:pt>
    <dgm:pt modelId="{39846B75-2537-4FDE-8302-519DF36099F5}" type="pres">
      <dgm:prSet presAssocID="{7CDE9C6C-E0F3-4C6F-B1F0-C9103BEE67D6}" presName="Name0" presStyleCnt="0">
        <dgm:presLayoutVars>
          <dgm:dir/>
          <dgm:resizeHandles val="exact"/>
        </dgm:presLayoutVars>
      </dgm:prSet>
      <dgm:spPr/>
    </dgm:pt>
    <dgm:pt modelId="{81119847-2568-4973-821C-EFC8A632A1A3}" type="pres">
      <dgm:prSet presAssocID="{DFB5FDE5-5FB3-4F4E-978C-9E4EB5E3B0AC}" presName="Name5" presStyleLbl="vennNode1" presStyleIdx="0" presStyleCnt="4" custLinFactNeighborX="-498" custLinFactNeighborY="1173">
        <dgm:presLayoutVars>
          <dgm:bulletEnabled val="1"/>
        </dgm:presLayoutVars>
      </dgm:prSet>
      <dgm:spPr/>
    </dgm:pt>
    <dgm:pt modelId="{11BDFEE6-32DF-4EB7-BF48-D38E356D54CB}" type="pres">
      <dgm:prSet presAssocID="{8A3B9658-0959-430A-9354-F4B34C0ED217}" presName="space" presStyleCnt="0"/>
      <dgm:spPr/>
    </dgm:pt>
    <dgm:pt modelId="{29D9A0E5-511E-4F55-8027-7992AFCA44EF}" type="pres">
      <dgm:prSet presAssocID="{1F58E3B7-18FD-4148-97C6-D4E43D4DA71A}" presName="Name5" presStyleLbl="vennNode1" presStyleIdx="1" presStyleCnt="4">
        <dgm:presLayoutVars>
          <dgm:bulletEnabled val="1"/>
        </dgm:presLayoutVars>
      </dgm:prSet>
      <dgm:spPr>
        <a:xfrm>
          <a:off x="3165582" y="1478372"/>
          <a:ext cx="3952054" cy="3952054"/>
        </a:xfrm>
        <a:prstGeom prst="ellipse">
          <a:avLst/>
        </a:prstGeom>
      </dgm:spPr>
    </dgm:pt>
    <dgm:pt modelId="{F1F1A1E0-4013-48D4-8BFF-7D9B97E44DE9}" type="pres">
      <dgm:prSet presAssocID="{245E8D0E-BE08-4A3D-B068-A4A2E857C4FB}" presName="space" presStyleCnt="0"/>
      <dgm:spPr/>
    </dgm:pt>
    <dgm:pt modelId="{CB94920D-C671-4E22-BC12-77A8E3345EF2}" type="pres">
      <dgm:prSet presAssocID="{B90B7F20-3F05-4CED-A832-A8A214C5C730}" presName="Name5" presStyleLbl="vennNode1" presStyleIdx="2" presStyleCnt="4">
        <dgm:presLayoutVars>
          <dgm:bulletEnabled val="1"/>
        </dgm:presLayoutVars>
      </dgm:prSet>
      <dgm:spPr>
        <a:xfrm>
          <a:off x="6327226" y="1478372"/>
          <a:ext cx="3952054" cy="3952054"/>
        </a:xfrm>
        <a:prstGeom prst="ellipse">
          <a:avLst/>
        </a:prstGeom>
      </dgm:spPr>
    </dgm:pt>
    <dgm:pt modelId="{6FDBC47E-48D4-42F5-9F3D-A75D4238D190}" type="pres">
      <dgm:prSet presAssocID="{BF7BD6C1-443D-49B7-AD98-E1109F60735F}" presName="space" presStyleCnt="0"/>
      <dgm:spPr/>
    </dgm:pt>
    <dgm:pt modelId="{F7ED3D64-83A3-4E47-8078-3D65A5D1A0AD}" type="pres">
      <dgm:prSet presAssocID="{E5E6C8CC-3568-47D5-A274-055215787E31}" presName="Name5" presStyleLbl="vennNode1" presStyleIdx="3" presStyleCnt="4">
        <dgm:presLayoutVars>
          <dgm:bulletEnabled val="1"/>
        </dgm:presLayoutVars>
      </dgm:prSet>
      <dgm:spPr>
        <a:xfrm>
          <a:off x="9488870" y="1478372"/>
          <a:ext cx="3952054" cy="3952054"/>
        </a:xfrm>
        <a:prstGeom prst="ellipse">
          <a:avLst/>
        </a:prstGeom>
      </dgm:spPr>
    </dgm:pt>
  </dgm:ptLst>
  <dgm:cxnLst>
    <dgm:cxn modelId="{91B4D715-0111-4766-88A5-08710F778E84}" type="presOf" srcId="{E5E6C8CC-3568-47D5-A274-055215787E31}" destId="{F7ED3D64-83A3-4E47-8078-3D65A5D1A0AD}" srcOrd="0" destOrd="0" presId="urn:microsoft.com/office/officeart/2005/8/layout/venn3"/>
    <dgm:cxn modelId="{7422D11F-AB61-4C1F-B636-05F0E7B31AE4}" srcId="{7CDE9C6C-E0F3-4C6F-B1F0-C9103BEE67D6}" destId="{E5E6C8CC-3568-47D5-A274-055215787E31}" srcOrd="3" destOrd="0" parTransId="{59DC6276-E083-4C6C-ACD7-BA9AA0DC52A9}" sibTransId="{E6D4F817-8FB4-4E67-8924-0DD80CD646D2}"/>
    <dgm:cxn modelId="{9C375D42-D5F8-4708-95F0-5BE864E4FEE7}" srcId="{7CDE9C6C-E0F3-4C6F-B1F0-C9103BEE67D6}" destId="{1F58E3B7-18FD-4148-97C6-D4E43D4DA71A}" srcOrd="1" destOrd="0" parTransId="{493E3BDC-DED6-464A-AB84-B1245BCE5501}" sibTransId="{245E8D0E-BE08-4A3D-B068-A4A2E857C4FB}"/>
    <dgm:cxn modelId="{AEAF4258-02BF-4540-B4EE-F137153E38D5}" srcId="{7CDE9C6C-E0F3-4C6F-B1F0-C9103BEE67D6}" destId="{B90B7F20-3F05-4CED-A832-A8A214C5C730}" srcOrd="2" destOrd="0" parTransId="{B32C331E-CA98-4A21-87B2-9E584DAD3BE5}" sibTransId="{BF7BD6C1-443D-49B7-AD98-E1109F60735F}"/>
    <dgm:cxn modelId="{DE87FB88-364E-4762-BAC7-AAFDDB0B9A41}" srcId="{7CDE9C6C-E0F3-4C6F-B1F0-C9103BEE67D6}" destId="{DFB5FDE5-5FB3-4F4E-978C-9E4EB5E3B0AC}" srcOrd="0" destOrd="0" parTransId="{F0D8E389-C2F8-4C34-B3A8-8BC0DE4FF915}" sibTransId="{8A3B9658-0959-430A-9354-F4B34C0ED217}"/>
    <dgm:cxn modelId="{9E9B04A2-4411-48BD-98BF-A7C7F93C53A6}" type="presOf" srcId="{7CDE9C6C-E0F3-4C6F-B1F0-C9103BEE67D6}" destId="{39846B75-2537-4FDE-8302-519DF36099F5}" srcOrd="0" destOrd="0" presId="urn:microsoft.com/office/officeart/2005/8/layout/venn3"/>
    <dgm:cxn modelId="{2623D8B1-6925-4C3C-ABCC-BF46842BACD3}" type="presOf" srcId="{DFB5FDE5-5FB3-4F4E-978C-9E4EB5E3B0AC}" destId="{81119847-2568-4973-821C-EFC8A632A1A3}" srcOrd="0" destOrd="0" presId="urn:microsoft.com/office/officeart/2005/8/layout/venn3"/>
    <dgm:cxn modelId="{CA4CABC9-2223-4992-A149-37F4636DAACA}" type="presOf" srcId="{1F58E3B7-18FD-4148-97C6-D4E43D4DA71A}" destId="{29D9A0E5-511E-4F55-8027-7992AFCA44EF}" srcOrd="0" destOrd="0" presId="urn:microsoft.com/office/officeart/2005/8/layout/venn3"/>
    <dgm:cxn modelId="{DE6805E9-BB93-4CE8-B102-F174A2B05993}" type="presOf" srcId="{B90B7F20-3F05-4CED-A832-A8A214C5C730}" destId="{CB94920D-C671-4E22-BC12-77A8E3345EF2}" srcOrd="0" destOrd="0" presId="urn:microsoft.com/office/officeart/2005/8/layout/venn3"/>
    <dgm:cxn modelId="{0D2FBAB5-0B2D-4895-8F54-0A6A865025D0}" type="presParOf" srcId="{39846B75-2537-4FDE-8302-519DF36099F5}" destId="{81119847-2568-4973-821C-EFC8A632A1A3}" srcOrd="0" destOrd="0" presId="urn:microsoft.com/office/officeart/2005/8/layout/venn3"/>
    <dgm:cxn modelId="{7F1A2F95-59DA-4BA5-B882-C6E1C535E7DC}" type="presParOf" srcId="{39846B75-2537-4FDE-8302-519DF36099F5}" destId="{11BDFEE6-32DF-4EB7-BF48-D38E356D54CB}" srcOrd="1" destOrd="0" presId="urn:microsoft.com/office/officeart/2005/8/layout/venn3"/>
    <dgm:cxn modelId="{A4ED584A-773E-4A89-9D21-52866CB1A3B5}" type="presParOf" srcId="{39846B75-2537-4FDE-8302-519DF36099F5}" destId="{29D9A0E5-511E-4F55-8027-7992AFCA44EF}" srcOrd="2" destOrd="0" presId="urn:microsoft.com/office/officeart/2005/8/layout/venn3"/>
    <dgm:cxn modelId="{736C5861-BCBA-4EAB-B255-541B5E9222EE}" type="presParOf" srcId="{39846B75-2537-4FDE-8302-519DF36099F5}" destId="{F1F1A1E0-4013-48D4-8BFF-7D9B97E44DE9}" srcOrd="3" destOrd="0" presId="urn:microsoft.com/office/officeart/2005/8/layout/venn3"/>
    <dgm:cxn modelId="{BD768F88-A4EB-47F2-8D9D-8E2066F4AAFD}" type="presParOf" srcId="{39846B75-2537-4FDE-8302-519DF36099F5}" destId="{CB94920D-C671-4E22-BC12-77A8E3345EF2}" srcOrd="4" destOrd="0" presId="urn:microsoft.com/office/officeart/2005/8/layout/venn3"/>
    <dgm:cxn modelId="{8A0EC744-1615-495A-B933-67820D7A3F66}" type="presParOf" srcId="{39846B75-2537-4FDE-8302-519DF36099F5}" destId="{6FDBC47E-48D4-42F5-9F3D-A75D4238D190}" srcOrd="5" destOrd="0" presId="urn:microsoft.com/office/officeart/2005/8/layout/venn3"/>
    <dgm:cxn modelId="{FC48985D-DDDF-401C-89AF-A513195ACD0B}" type="presParOf" srcId="{39846B75-2537-4FDE-8302-519DF36099F5}" destId="{F7ED3D64-83A3-4E47-8078-3D65A5D1A0AD}"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DE9C6C-E0F3-4C6F-B1F0-C9103BEE67D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A8B7ECCA-3358-4596-A3D0-41C57DEB4AD3}">
      <dgm:prSet custT="1"/>
      <dgm:spPr>
        <a:solidFill>
          <a:srgbClr val="219EBC">
            <a:alpha val="50000"/>
          </a:srgbClr>
        </a:solidFill>
        <a:ln w="57150" cap="flat" cmpd="sng" algn="ctr">
          <a:solidFill>
            <a:prstClr val="white"/>
          </a:solidFill>
          <a:prstDash val="solid"/>
        </a:ln>
        <a:effectLst/>
      </dgm:spPr>
      <dgm:t>
        <a:bodyPr spcFirstLastPara="0" vert="horz" wrap="square" lIns="176127" tIns="40640" rIns="176127" bIns="40640" numCol="1" spcCol="1270" anchor="ctr" anchorCtr="0"/>
        <a:lstStyle/>
        <a:p>
          <a:pPr marL="0" lvl="0" indent="0" algn="ctr" defTabSz="1422400">
            <a:lnSpc>
              <a:spcPct val="90000"/>
            </a:lnSpc>
            <a:spcBef>
              <a:spcPct val="0"/>
            </a:spcBef>
            <a:spcAft>
              <a:spcPct val="35000"/>
            </a:spcAft>
            <a:buFont typeface="Arial" panose="020B0604020202020204" pitchFamily="34" charset="0"/>
            <a:buNone/>
          </a:pPr>
          <a:r>
            <a:rPr lang="en-US" sz="2800" kern="1200">
              <a:solidFill>
                <a:prstClr val="white"/>
              </a:solidFill>
              <a:latin typeface="Segoe UI" panose="020B0502040204020203" pitchFamily="34" charset="0"/>
              <a:ea typeface="+mn-ea"/>
              <a:cs typeface="Segoe UI" panose="020B0502040204020203" pitchFamily="34" charset="0"/>
            </a:rPr>
            <a:t>Document Scale, Context, Density/Intensity,          &amp; Configuration. </a:t>
          </a:r>
        </a:p>
      </dgm:t>
    </dgm:pt>
    <dgm:pt modelId="{4F20E7B8-1CEA-45F5-BA60-2F02A07F1B24}" type="parTrans" cxnId="{598581C8-3F18-45CB-9122-21E2C4D2ED87}">
      <dgm:prSet/>
      <dgm:spPr/>
      <dgm:t>
        <a:bodyPr/>
        <a:lstStyle/>
        <a:p>
          <a:endParaRPr lang="en-US"/>
        </a:p>
      </dgm:t>
    </dgm:pt>
    <dgm:pt modelId="{5DF4BBAD-C112-4E87-92E1-722AA4E5DDBF}" type="sibTrans" cxnId="{598581C8-3F18-45CB-9122-21E2C4D2ED87}">
      <dgm:prSet/>
      <dgm:spPr/>
      <dgm:t>
        <a:bodyPr/>
        <a:lstStyle/>
        <a:p>
          <a:endParaRPr lang="en-US"/>
        </a:p>
      </dgm:t>
    </dgm:pt>
    <dgm:pt modelId="{3ED427B3-3E06-46C9-B2D8-F990443DB708}">
      <dgm:prSet custT="1"/>
      <dgm:spPr>
        <a:solidFill>
          <a:srgbClr val="219EBC">
            <a:alpha val="50000"/>
          </a:srgbClr>
        </a:solidFill>
        <a:ln w="57150" cap="flat" cmpd="sng" algn="ctr">
          <a:solidFill>
            <a:prstClr val="white"/>
          </a:solidFill>
          <a:prstDash val="solid"/>
        </a:ln>
        <a:effectLst/>
      </dgm:spPr>
      <dgm:t>
        <a:bodyPr spcFirstLastPara="0" vert="horz" wrap="square" lIns="176127" tIns="40640" rIns="176127" bIns="40640" numCol="1" spcCol="1270" anchor="ctr" anchorCtr="0"/>
        <a:lstStyle/>
        <a:p>
          <a:pPr marL="0" lvl="0" indent="0" algn="ctr" defTabSz="1422400">
            <a:lnSpc>
              <a:spcPct val="90000"/>
            </a:lnSpc>
            <a:spcBef>
              <a:spcPct val="0"/>
            </a:spcBef>
            <a:spcAft>
              <a:spcPct val="35000"/>
            </a:spcAft>
            <a:buFont typeface="Arial" panose="020B0604020202020204" pitchFamily="34" charset="0"/>
            <a:buNone/>
          </a:pPr>
          <a:r>
            <a:rPr lang="en-US" sz="2800" kern="1200">
              <a:solidFill>
                <a:prstClr val="white"/>
              </a:solidFill>
              <a:latin typeface="Segoe UI" panose="020B0502040204020203" pitchFamily="34" charset="0"/>
              <a:ea typeface="+mn-ea"/>
              <a:cs typeface="Segoe UI" panose="020B0502040204020203" pitchFamily="34" charset="0"/>
            </a:rPr>
            <a:t>Identify Common Characteristics &amp; Outliers</a:t>
          </a:r>
        </a:p>
      </dgm:t>
    </dgm:pt>
    <dgm:pt modelId="{DF4E8AFE-53B6-42D9-BA5D-374AB4060F44}" type="parTrans" cxnId="{FD5A0F4E-1364-4A5E-B513-E97830DAEE25}">
      <dgm:prSet/>
      <dgm:spPr/>
      <dgm:t>
        <a:bodyPr/>
        <a:lstStyle/>
        <a:p>
          <a:endParaRPr lang="en-US"/>
        </a:p>
      </dgm:t>
    </dgm:pt>
    <dgm:pt modelId="{E08E79AC-A2B5-4DEE-8C90-83E48D767340}" type="sibTrans" cxnId="{FD5A0F4E-1364-4A5E-B513-E97830DAEE25}">
      <dgm:prSet/>
      <dgm:spPr/>
      <dgm:t>
        <a:bodyPr/>
        <a:lstStyle/>
        <a:p>
          <a:endParaRPr lang="en-US"/>
        </a:p>
      </dgm:t>
    </dgm:pt>
    <dgm:pt modelId="{847034F3-170F-4C93-BF50-B565031ECE18}">
      <dgm:prSet phldrT="[Text]" custT="1"/>
      <dgm:spPr>
        <a:solidFill>
          <a:srgbClr val="219EBC">
            <a:alpha val="50000"/>
          </a:srgbClr>
        </a:solidFill>
        <a:ln w="57150" cap="flat" cmpd="sng" algn="ctr">
          <a:solidFill>
            <a:prstClr val="white"/>
          </a:solidFill>
          <a:prstDash val="solid"/>
        </a:ln>
        <a:effectLst/>
      </dgm:spPr>
      <dgm:t>
        <a:bodyPr spcFirstLastPara="0" vert="horz" wrap="square" lIns="176127" tIns="40640" rIns="176127" bIns="40640" numCol="1" spcCol="1270" anchor="ctr" anchorCtr="0"/>
        <a:lstStyle/>
        <a:p>
          <a:pPr marL="0" lvl="0" indent="0" algn="ctr" defTabSz="1422400">
            <a:lnSpc>
              <a:spcPct val="90000"/>
            </a:lnSpc>
            <a:spcBef>
              <a:spcPct val="0"/>
            </a:spcBef>
            <a:spcAft>
              <a:spcPct val="35000"/>
            </a:spcAft>
            <a:buFont typeface="Arial" panose="020B0604020202020204" pitchFamily="34" charset="0"/>
            <a:buNone/>
          </a:pPr>
          <a:r>
            <a:rPr lang="en-US" sz="2800" kern="1200">
              <a:solidFill>
                <a:prstClr val="white"/>
              </a:solidFill>
              <a:latin typeface="Segoe UI" panose="020B0502040204020203" pitchFamily="34" charset="0"/>
              <a:ea typeface="+mn-ea"/>
              <a:cs typeface="Segoe UI" panose="020B0502040204020203" pitchFamily="34" charset="0"/>
            </a:rPr>
            <a:t>Focus on   Multifamily &amp; Multifamily Mixed Use Projects in the Tampa Bay Region Since 2006</a:t>
          </a:r>
        </a:p>
      </dgm:t>
    </dgm:pt>
    <dgm:pt modelId="{C442ECE5-0F5D-4546-AA7A-6C9C2FBF44C8}" type="parTrans" cxnId="{E227B75F-DC14-4B26-9829-5DC42DAA86AD}">
      <dgm:prSet/>
      <dgm:spPr/>
      <dgm:t>
        <a:bodyPr/>
        <a:lstStyle/>
        <a:p>
          <a:endParaRPr lang="en-US"/>
        </a:p>
      </dgm:t>
    </dgm:pt>
    <dgm:pt modelId="{BB11C6AE-3384-4E05-8F57-190867D18ED0}" type="sibTrans" cxnId="{E227B75F-DC14-4B26-9829-5DC42DAA86AD}">
      <dgm:prSet/>
      <dgm:spPr/>
      <dgm:t>
        <a:bodyPr/>
        <a:lstStyle/>
        <a:p>
          <a:endParaRPr lang="en-US"/>
        </a:p>
      </dgm:t>
    </dgm:pt>
    <dgm:pt modelId="{39846B75-2537-4FDE-8302-519DF36099F5}" type="pres">
      <dgm:prSet presAssocID="{7CDE9C6C-E0F3-4C6F-B1F0-C9103BEE67D6}" presName="Name0" presStyleCnt="0">
        <dgm:presLayoutVars>
          <dgm:dir/>
          <dgm:resizeHandles val="exact"/>
        </dgm:presLayoutVars>
      </dgm:prSet>
      <dgm:spPr/>
    </dgm:pt>
    <dgm:pt modelId="{773568FC-1617-4DA2-A443-E8091803CE58}" type="pres">
      <dgm:prSet presAssocID="{847034F3-170F-4C93-BF50-B565031ECE18}" presName="Name5" presStyleLbl="vennNode1" presStyleIdx="0" presStyleCnt="3" custLinFactNeighborX="-62207">
        <dgm:presLayoutVars>
          <dgm:bulletEnabled val="1"/>
        </dgm:presLayoutVars>
      </dgm:prSet>
      <dgm:spPr>
        <a:xfrm>
          <a:off x="2561942" y="1854211"/>
          <a:ext cx="3200376" cy="3200376"/>
        </a:xfrm>
        <a:prstGeom prst="ellipse">
          <a:avLst/>
        </a:prstGeom>
      </dgm:spPr>
    </dgm:pt>
    <dgm:pt modelId="{4B056449-540E-4B2C-A90F-1B45E7F3B846}" type="pres">
      <dgm:prSet presAssocID="{BB11C6AE-3384-4E05-8F57-190867D18ED0}" presName="space" presStyleCnt="0"/>
      <dgm:spPr/>
    </dgm:pt>
    <dgm:pt modelId="{AFF9809A-82E6-49AB-AEEE-2FDFEC5EFFB5}" type="pres">
      <dgm:prSet presAssocID="{A8B7ECCA-3358-4596-A3D0-41C57DEB4AD3}" presName="Name5" presStyleLbl="vennNode1" presStyleIdx="1" presStyleCnt="3">
        <dgm:presLayoutVars>
          <dgm:bulletEnabled val="1"/>
        </dgm:presLayoutVars>
      </dgm:prSet>
      <dgm:spPr>
        <a:xfrm>
          <a:off x="5122243" y="1854211"/>
          <a:ext cx="3200376" cy="3200376"/>
        </a:xfrm>
        <a:prstGeom prst="ellipse">
          <a:avLst/>
        </a:prstGeom>
      </dgm:spPr>
    </dgm:pt>
    <dgm:pt modelId="{98D75A3F-146A-4B16-8A74-EB4BBBF82F55}" type="pres">
      <dgm:prSet presAssocID="{5DF4BBAD-C112-4E87-92E1-722AA4E5DDBF}" presName="space" presStyleCnt="0"/>
      <dgm:spPr/>
    </dgm:pt>
    <dgm:pt modelId="{17DCF3D3-00BC-4BEA-81D8-FD64EC765355}" type="pres">
      <dgm:prSet presAssocID="{3ED427B3-3E06-46C9-B2D8-F990443DB708}" presName="Name5" presStyleLbl="vennNode1" presStyleIdx="2" presStyleCnt="3" custLinFactNeighborX="64606" custLinFactNeighborY="290">
        <dgm:presLayoutVars>
          <dgm:bulletEnabled val="1"/>
        </dgm:presLayoutVars>
      </dgm:prSet>
      <dgm:spPr>
        <a:xfrm>
          <a:off x="7682544" y="1854211"/>
          <a:ext cx="3200376" cy="3200376"/>
        </a:xfrm>
        <a:prstGeom prst="ellipse">
          <a:avLst/>
        </a:prstGeom>
      </dgm:spPr>
    </dgm:pt>
  </dgm:ptLst>
  <dgm:cxnLst>
    <dgm:cxn modelId="{FD5A0F4E-1364-4A5E-B513-E97830DAEE25}" srcId="{7CDE9C6C-E0F3-4C6F-B1F0-C9103BEE67D6}" destId="{3ED427B3-3E06-46C9-B2D8-F990443DB708}" srcOrd="2" destOrd="0" parTransId="{DF4E8AFE-53B6-42D9-BA5D-374AB4060F44}" sibTransId="{E08E79AC-A2B5-4DEE-8C90-83E48D767340}"/>
    <dgm:cxn modelId="{56DA3F4F-F815-406C-B750-1BE50C3C2B86}" type="presOf" srcId="{847034F3-170F-4C93-BF50-B565031ECE18}" destId="{773568FC-1617-4DA2-A443-E8091803CE58}" srcOrd="0" destOrd="0" presId="urn:microsoft.com/office/officeart/2005/8/layout/venn3"/>
    <dgm:cxn modelId="{CF684A4F-8DF7-42BF-9A08-682E179C28CC}" type="presOf" srcId="{A8B7ECCA-3358-4596-A3D0-41C57DEB4AD3}" destId="{AFF9809A-82E6-49AB-AEEE-2FDFEC5EFFB5}" srcOrd="0" destOrd="0" presId="urn:microsoft.com/office/officeart/2005/8/layout/venn3"/>
    <dgm:cxn modelId="{E227B75F-DC14-4B26-9829-5DC42DAA86AD}" srcId="{7CDE9C6C-E0F3-4C6F-B1F0-C9103BEE67D6}" destId="{847034F3-170F-4C93-BF50-B565031ECE18}" srcOrd="0" destOrd="0" parTransId="{C442ECE5-0F5D-4546-AA7A-6C9C2FBF44C8}" sibTransId="{BB11C6AE-3384-4E05-8F57-190867D18ED0}"/>
    <dgm:cxn modelId="{A2F3F58E-B0EB-4598-9C42-CFB7728D3CFD}" type="presOf" srcId="{3ED427B3-3E06-46C9-B2D8-F990443DB708}" destId="{17DCF3D3-00BC-4BEA-81D8-FD64EC765355}" srcOrd="0" destOrd="0" presId="urn:microsoft.com/office/officeart/2005/8/layout/venn3"/>
    <dgm:cxn modelId="{9E9B04A2-4411-48BD-98BF-A7C7F93C53A6}" type="presOf" srcId="{7CDE9C6C-E0F3-4C6F-B1F0-C9103BEE67D6}" destId="{39846B75-2537-4FDE-8302-519DF36099F5}" srcOrd="0" destOrd="0" presId="urn:microsoft.com/office/officeart/2005/8/layout/venn3"/>
    <dgm:cxn modelId="{598581C8-3F18-45CB-9122-21E2C4D2ED87}" srcId="{7CDE9C6C-E0F3-4C6F-B1F0-C9103BEE67D6}" destId="{A8B7ECCA-3358-4596-A3D0-41C57DEB4AD3}" srcOrd="1" destOrd="0" parTransId="{4F20E7B8-1CEA-45F5-BA60-2F02A07F1B24}" sibTransId="{5DF4BBAD-C112-4E87-92E1-722AA4E5DDBF}"/>
    <dgm:cxn modelId="{D0ADD314-D3E5-42CB-82E0-753A16FF3539}" type="presParOf" srcId="{39846B75-2537-4FDE-8302-519DF36099F5}" destId="{773568FC-1617-4DA2-A443-E8091803CE58}" srcOrd="0" destOrd="0" presId="urn:microsoft.com/office/officeart/2005/8/layout/venn3"/>
    <dgm:cxn modelId="{3A30E017-C5CD-42AF-96D4-39D2E246A8AE}" type="presParOf" srcId="{39846B75-2537-4FDE-8302-519DF36099F5}" destId="{4B056449-540E-4B2C-A90F-1B45E7F3B846}" srcOrd="1" destOrd="0" presId="urn:microsoft.com/office/officeart/2005/8/layout/venn3"/>
    <dgm:cxn modelId="{B3E9A333-6844-4131-B841-991B0D376D54}" type="presParOf" srcId="{39846B75-2537-4FDE-8302-519DF36099F5}" destId="{AFF9809A-82E6-49AB-AEEE-2FDFEC5EFFB5}" srcOrd="2" destOrd="0" presId="urn:microsoft.com/office/officeart/2005/8/layout/venn3"/>
    <dgm:cxn modelId="{64423BC7-F2E3-49EE-9418-181496CD1257}" type="presParOf" srcId="{39846B75-2537-4FDE-8302-519DF36099F5}" destId="{98D75A3F-146A-4B16-8A74-EB4BBBF82F55}" srcOrd="3" destOrd="0" presId="urn:microsoft.com/office/officeart/2005/8/layout/venn3"/>
    <dgm:cxn modelId="{A968978E-A0DB-4DF6-9FF3-D822CBA26C3B}" type="presParOf" srcId="{39846B75-2537-4FDE-8302-519DF36099F5}" destId="{17DCF3D3-00BC-4BEA-81D8-FD64EC765355}"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19847-2568-4973-821C-EFC8A632A1A3}">
      <dsp:nvSpPr>
        <dsp:cNvPr id="0" name=""/>
        <dsp:cNvSpPr/>
      </dsp:nvSpPr>
      <dsp:spPr>
        <a:xfrm>
          <a:off x="1" y="1072621"/>
          <a:ext cx="2780202" cy="2780202"/>
        </a:xfrm>
        <a:prstGeom prst="ellipse">
          <a:avLst/>
        </a:prstGeom>
        <a:solidFill>
          <a:schemeClr val="bg1"/>
        </a:solidFill>
        <a:ln w="193675" cap="flat" cmpd="thinThick" algn="ctr">
          <a:solidFill>
            <a:srgbClr val="57B4D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3004" tIns="40640" rIns="153004" bIns="4064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kern="1200">
              <a:ln>
                <a:noFill/>
              </a:ln>
              <a:solidFill>
                <a:srgbClr val="FB8500"/>
              </a:solidFill>
              <a:latin typeface="Segoe UI" panose="020B0502040204020203" pitchFamily="34" charset="0"/>
              <a:cs typeface="Segoe UI" panose="020B0502040204020203" pitchFamily="34" charset="0"/>
            </a:rPr>
            <a:t>Financial &amp; Market Feasibility</a:t>
          </a:r>
          <a:endParaRPr lang="en-US" sz="3200" kern="1200">
            <a:ln>
              <a:noFill/>
            </a:ln>
            <a:solidFill>
              <a:srgbClr val="FB8500"/>
            </a:solidFill>
          </a:endParaRPr>
        </a:p>
      </dsp:txBody>
      <dsp:txXfrm>
        <a:off x="407152" y="1479772"/>
        <a:ext cx="1965900" cy="1965900"/>
      </dsp:txXfrm>
    </dsp:sp>
    <dsp:sp modelId="{29D9A0E5-511E-4F55-8027-7992AFCA44EF}">
      <dsp:nvSpPr>
        <dsp:cNvPr id="0" name=""/>
        <dsp:cNvSpPr/>
      </dsp:nvSpPr>
      <dsp:spPr>
        <a:xfrm>
          <a:off x="2226932" y="1040009"/>
          <a:ext cx="2780202" cy="2780202"/>
        </a:xfrm>
        <a:prstGeom prst="ellipse">
          <a:avLst/>
        </a:prstGeom>
        <a:solidFill>
          <a:prstClr val="white"/>
        </a:solidFill>
        <a:ln w="193675" cap="flat" cmpd="thinThick" algn="ctr">
          <a:solidFill>
            <a:srgbClr val="57B4D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7495" tIns="40640" rIns="217495" bIns="4064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kern="1200">
              <a:ln>
                <a:noFill/>
              </a:ln>
              <a:solidFill>
                <a:srgbClr val="FB8500"/>
              </a:solidFill>
              <a:latin typeface="Segoe UI" panose="020B0502040204020203" pitchFamily="34" charset="0"/>
              <a:ea typeface="+mn-ea"/>
              <a:cs typeface="Segoe UI" panose="020B0502040204020203" pitchFamily="34" charset="0"/>
            </a:rPr>
            <a:t>Building Code &amp; Construction Methods</a:t>
          </a:r>
        </a:p>
      </dsp:txBody>
      <dsp:txXfrm>
        <a:off x="2634083" y="1447160"/>
        <a:ext cx="1965900" cy="1965900"/>
      </dsp:txXfrm>
    </dsp:sp>
    <dsp:sp modelId="{CB94920D-C671-4E22-BC12-77A8E3345EF2}">
      <dsp:nvSpPr>
        <dsp:cNvPr id="0" name=""/>
        <dsp:cNvSpPr/>
      </dsp:nvSpPr>
      <dsp:spPr>
        <a:xfrm>
          <a:off x="4451094" y="1040009"/>
          <a:ext cx="2780202" cy="2780202"/>
        </a:xfrm>
        <a:prstGeom prst="ellipse">
          <a:avLst/>
        </a:prstGeom>
        <a:solidFill>
          <a:prstClr val="white"/>
        </a:solidFill>
        <a:ln w="193675" cap="flat" cmpd="thinThick" algn="ctr">
          <a:solidFill>
            <a:srgbClr val="57B4D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7495" tIns="40640" rIns="217495" bIns="4064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kern="1200">
              <a:ln>
                <a:noFill/>
              </a:ln>
              <a:solidFill>
                <a:srgbClr val="FB8500"/>
              </a:solidFill>
              <a:latin typeface="Segoe UI" panose="020B0502040204020203" pitchFamily="34" charset="0"/>
              <a:ea typeface="+mn-ea"/>
              <a:cs typeface="Segoe UI" panose="020B0502040204020203" pitchFamily="34" charset="0"/>
            </a:rPr>
            <a:t>Site Conditions &amp; Context</a:t>
          </a:r>
        </a:p>
      </dsp:txBody>
      <dsp:txXfrm>
        <a:off x="4858245" y="1447160"/>
        <a:ext cx="1965900" cy="1965900"/>
      </dsp:txXfrm>
    </dsp:sp>
    <dsp:sp modelId="{F7ED3D64-83A3-4E47-8078-3D65A5D1A0AD}">
      <dsp:nvSpPr>
        <dsp:cNvPr id="0" name=""/>
        <dsp:cNvSpPr/>
      </dsp:nvSpPr>
      <dsp:spPr>
        <a:xfrm>
          <a:off x="6675256" y="1040009"/>
          <a:ext cx="2780202" cy="2780202"/>
        </a:xfrm>
        <a:prstGeom prst="ellipse">
          <a:avLst/>
        </a:prstGeom>
        <a:solidFill>
          <a:prstClr val="white"/>
        </a:solidFill>
        <a:ln w="193675" cap="flat" cmpd="thinThick" algn="ctr">
          <a:solidFill>
            <a:srgbClr val="57B4D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7495" tIns="40640" rIns="217495" bIns="4064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kern="1200">
              <a:ln>
                <a:noFill/>
              </a:ln>
              <a:solidFill>
                <a:srgbClr val="FB8500"/>
              </a:solidFill>
              <a:latin typeface="Segoe UI" panose="020B0502040204020203" pitchFamily="34" charset="0"/>
              <a:ea typeface="+mn-ea"/>
              <a:cs typeface="Segoe UI" panose="020B0502040204020203" pitchFamily="34" charset="0"/>
            </a:rPr>
            <a:t>Mobility Options</a:t>
          </a:r>
        </a:p>
      </dsp:txBody>
      <dsp:txXfrm>
        <a:off x="7082407" y="1447160"/>
        <a:ext cx="1965900" cy="1965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568FC-1617-4DA2-A443-E8091803CE58}">
      <dsp:nvSpPr>
        <dsp:cNvPr id="0" name=""/>
        <dsp:cNvSpPr/>
      </dsp:nvSpPr>
      <dsp:spPr>
        <a:xfrm>
          <a:off x="490781" y="344"/>
          <a:ext cx="3100807" cy="3100807"/>
        </a:xfrm>
        <a:prstGeom prst="ellipse">
          <a:avLst/>
        </a:prstGeom>
        <a:solidFill>
          <a:srgbClr val="219EBC">
            <a:alpha val="50000"/>
          </a:srgbClr>
        </a:solidFill>
        <a:ln w="57150" cap="flat" cmpd="sng" algn="ctr">
          <a:solidFill>
            <a:prstClr val="whit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127" tIns="40640" rIns="176127" bIns="4064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2800" kern="1200">
              <a:solidFill>
                <a:prstClr val="white"/>
              </a:solidFill>
              <a:latin typeface="Segoe UI" panose="020B0502040204020203" pitchFamily="34" charset="0"/>
              <a:ea typeface="+mn-ea"/>
              <a:cs typeface="Segoe UI" panose="020B0502040204020203" pitchFamily="34" charset="0"/>
            </a:rPr>
            <a:t>Focus on   Multifamily &amp; Multifamily Mixed Use Projects in the Tampa Bay Region Since 2006</a:t>
          </a:r>
        </a:p>
      </dsp:txBody>
      <dsp:txXfrm>
        <a:off x="944884" y="454447"/>
        <a:ext cx="2192601" cy="2192601"/>
      </dsp:txXfrm>
    </dsp:sp>
    <dsp:sp modelId="{AFF9809A-82E6-49AB-AEEE-2FDFEC5EFFB5}">
      <dsp:nvSpPr>
        <dsp:cNvPr id="0" name=""/>
        <dsp:cNvSpPr/>
      </dsp:nvSpPr>
      <dsp:spPr>
        <a:xfrm>
          <a:off x="3357211" y="344"/>
          <a:ext cx="3100807" cy="3100807"/>
        </a:xfrm>
        <a:prstGeom prst="ellipse">
          <a:avLst/>
        </a:prstGeom>
        <a:solidFill>
          <a:srgbClr val="219EBC">
            <a:alpha val="50000"/>
          </a:srgbClr>
        </a:solidFill>
        <a:ln w="57150" cap="flat" cmpd="sng" algn="ctr">
          <a:solidFill>
            <a:prstClr val="whit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127" tIns="40640" rIns="176127" bIns="4064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2800" kern="1200">
              <a:solidFill>
                <a:prstClr val="white"/>
              </a:solidFill>
              <a:latin typeface="Segoe UI" panose="020B0502040204020203" pitchFamily="34" charset="0"/>
              <a:ea typeface="+mn-ea"/>
              <a:cs typeface="Segoe UI" panose="020B0502040204020203" pitchFamily="34" charset="0"/>
            </a:rPr>
            <a:t>Document Scale, Context, Density/Intensity,          &amp; Configuration. </a:t>
          </a:r>
        </a:p>
      </dsp:txBody>
      <dsp:txXfrm>
        <a:off x="3811314" y="454447"/>
        <a:ext cx="2192601" cy="2192601"/>
      </dsp:txXfrm>
    </dsp:sp>
    <dsp:sp modelId="{17DCF3D3-00BC-4BEA-81D8-FD64EC765355}">
      <dsp:nvSpPr>
        <dsp:cNvPr id="0" name=""/>
        <dsp:cNvSpPr/>
      </dsp:nvSpPr>
      <dsp:spPr>
        <a:xfrm>
          <a:off x="6238518" y="688"/>
          <a:ext cx="3100807" cy="3100807"/>
        </a:xfrm>
        <a:prstGeom prst="ellipse">
          <a:avLst/>
        </a:prstGeom>
        <a:solidFill>
          <a:srgbClr val="219EBC">
            <a:alpha val="50000"/>
          </a:srgbClr>
        </a:solidFill>
        <a:ln w="57150" cap="flat" cmpd="sng" algn="ctr">
          <a:solidFill>
            <a:prstClr val="whit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127" tIns="40640" rIns="176127" bIns="4064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2800" kern="1200">
              <a:solidFill>
                <a:prstClr val="white"/>
              </a:solidFill>
              <a:latin typeface="Segoe UI" panose="020B0502040204020203" pitchFamily="34" charset="0"/>
              <a:ea typeface="+mn-ea"/>
              <a:cs typeface="Segoe UI" panose="020B0502040204020203" pitchFamily="34" charset="0"/>
            </a:rPr>
            <a:t>Identify Common Characteristics &amp; Outliers</a:t>
          </a:r>
        </a:p>
      </dsp:txBody>
      <dsp:txXfrm>
        <a:off x="6692621" y="454791"/>
        <a:ext cx="2192601" cy="219260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BDE63-BE9D-D046-89F9-B3445241C0D8}" type="datetimeFigureOut">
              <a:rPr lang="en-US" smtClean="0"/>
              <a:t>6/25/24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7B09B-AB60-2E4A-A962-398375BD5E68}" type="slidenum">
              <a:rPr lang="en-US" smtClean="0"/>
              <a:t>‹#›</a:t>
            </a:fld>
            <a:endParaRPr lang="en-US"/>
          </a:p>
        </p:txBody>
      </p:sp>
    </p:spTree>
    <p:extLst>
      <p:ext uri="{BB962C8B-B14F-4D97-AF65-F5344CB8AC3E}">
        <p14:creationId xmlns:p14="http://schemas.microsoft.com/office/powerpoint/2010/main" val="358929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55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078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021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5983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62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61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846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23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8752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5326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25</a:t>
            </a:fld>
            <a:endParaRPr lang="en-US"/>
          </a:p>
        </p:txBody>
      </p:sp>
    </p:spTree>
    <p:extLst>
      <p:ext uri="{BB962C8B-B14F-4D97-AF65-F5344CB8AC3E}">
        <p14:creationId xmlns:p14="http://schemas.microsoft.com/office/powerpoint/2010/main" val="158167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15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500"/>
              </a:spcAft>
            </a:pPr>
            <a:r>
              <a:rPr lang="en-US" sz="1800" i="0">
                <a:solidFill>
                  <a:srgbClr val="525252"/>
                </a:solidFill>
                <a:effectLst/>
                <a:latin typeface="Arial" panose="020B0604020202020204" pitchFamily="34" charset="0"/>
                <a:ea typeface="Times New Roman" panose="02020603050405020304" pitchFamily="18" charset="0"/>
              </a:rPr>
              <a:t>By 2045, Unincorporated Hillsborough County will see 350,000 more people and 107,000 more jobs. We’ll also have an increasing demand for transportation, public county services, schools, and recreation. </a:t>
            </a:r>
            <a:endParaRPr lang="en-US" sz="1800" i="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800" i="0">
                <a:solidFill>
                  <a:srgbClr val="525252"/>
                </a:solidFill>
                <a:effectLst/>
                <a:latin typeface="Arial" panose="020B0604020202020204" pitchFamily="34" charset="0"/>
                <a:ea typeface="Times New Roman" panose="02020603050405020304" pitchFamily="18" charset="0"/>
              </a:rPr>
              <a:t>That’s what this update is all about. We’re trying to identify how we should grow and where we should grow. </a:t>
            </a:r>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26</a:t>
            </a:fld>
            <a:endParaRPr lang="en-US"/>
          </a:p>
        </p:txBody>
      </p:sp>
    </p:spTree>
    <p:extLst>
      <p:ext uri="{BB962C8B-B14F-4D97-AF65-F5344CB8AC3E}">
        <p14:creationId xmlns:p14="http://schemas.microsoft.com/office/powerpoint/2010/main" val="3221918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500"/>
              </a:spcAft>
            </a:pPr>
            <a:r>
              <a:rPr lang="en-US" sz="1800" i="0">
                <a:solidFill>
                  <a:srgbClr val="525252"/>
                </a:solidFill>
                <a:effectLst/>
                <a:latin typeface="Arial" panose="020B0604020202020204" pitchFamily="34" charset="0"/>
                <a:ea typeface="Times New Roman" panose="02020603050405020304" pitchFamily="18" charset="0"/>
              </a:rPr>
              <a:t>The Urban Service Area is a part of the Future Land Use section and pinpoints where current growth is focused. Here on the screen, you can see the RED area is the Urban service area, and the square is Hillsborough County. </a:t>
            </a:r>
          </a:p>
          <a:p>
            <a:pPr marL="0" marR="0">
              <a:spcBef>
                <a:spcPts val="0"/>
              </a:spcBef>
              <a:spcAft>
                <a:spcPts val="1500"/>
              </a:spcAft>
            </a:pPr>
            <a:endParaRPr lang="en-US" sz="1800" i="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800" i="0">
                <a:solidFill>
                  <a:srgbClr val="525252"/>
                </a:solidFill>
                <a:effectLst/>
                <a:latin typeface="Arial" panose="020B0604020202020204" pitchFamily="34" charset="0"/>
                <a:ea typeface="Times New Roman" panose="02020603050405020304" pitchFamily="18" charset="0"/>
              </a:rPr>
              <a:t>One thing that is unique about Hillsborough County is that we have choices on where we want to live – in an urban area, in the suburbs, or in a more rural area. The Urban Service Area is what identifies urban, suburban, and rural areas throughout the county allowing us to have these choices. But as we continue to grow, we know that we are running out of land that is vacant, developable, or redevelopable within the Urban Service Area. </a:t>
            </a:r>
            <a:endParaRPr lang="en-US" sz="1800" i="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93F0-5A65-45F0-96CF-E6E25F4BA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409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There are 49.908 total Developable and redevelopable acres within Plant City, Tampa, Temple Terrace and in the urban service area. Of that acreage, 65% is in the urban service area. While 35% is in the combined municipal areas.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93F0-5A65-45F0-96CF-E6E25F4BA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04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On this map you can see the developable acreage in purple and the redevelopable acreage in orange. The developable acreage and the redevelopable acreage excludes our wetlands and other conservation areas. And you can see that most of this land is very small in size. There are very few large lot sizes left. </a:t>
            </a:r>
          </a:p>
        </p:txBody>
      </p:sp>
      <p:sp>
        <p:nvSpPr>
          <p:cNvPr id="4" name="Slide Number Placeholder 3"/>
          <p:cNvSpPr>
            <a:spLocks noGrp="1"/>
          </p:cNvSpPr>
          <p:nvPr>
            <p:ph type="sldNum" sz="quarter" idx="5"/>
          </p:nvPr>
        </p:nvSpPr>
        <p:spPr/>
        <p:txBody>
          <a:bodyPr/>
          <a:lstStyle/>
          <a:p>
            <a:fld id="{2F6193F0-5A65-45F0-96CF-E6E25F4BA1FA}" type="slidenum">
              <a:rPr lang="en-US" smtClean="0"/>
              <a:t>29</a:t>
            </a:fld>
            <a:endParaRPr lang="en-US"/>
          </a:p>
        </p:txBody>
      </p:sp>
    </p:spTree>
    <p:extLst>
      <p:ext uri="{BB962C8B-B14F-4D97-AF65-F5344CB8AC3E}">
        <p14:creationId xmlns:p14="http://schemas.microsoft.com/office/powerpoint/2010/main" val="661112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solidFill>
                  <a:srgbClr val="525252"/>
                </a:solidFill>
                <a:effectLst/>
                <a:latin typeface="Arial" panose="020B0604020202020204" pitchFamily="34" charset="0"/>
                <a:ea typeface="Times New Roman" panose="02020603050405020304" pitchFamily="18" charset="0"/>
              </a:rPr>
              <a:t>A little bit about our Comprehensive Plan - Essentially, it’s a legally required document that envisions future growth, provides consistency, prioritizes funding, and protects resources and it’s updated every 7-10 years. </a:t>
            </a:r>
            <a:endParaRPr lang="en-US" sz="1800" i="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30</a:t>
            </a:fld>
            <a:endParaRPr lang="en-US"/>
          </a:p>
        </p:txBody>
      </p:sp>
    </p:spTree>
    <p:extLst>
      <p:ext uri="{BB962C8B-B14F-4D97-AF65-F5344CB8AC3E}">
        <p14:creationId xmlns:p14="http://schemas.microsoft.com/office/powerpoint/2010/main" val="1943825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31</a:t>
            </a:fld>
            <a:endParaRPr lang="en-US"/>
          </a:p>
        </p:txBody>
      </p:sp>
    </p:spTree>
    <p:extLst>
      <p:ext uri="{BB962C8B-B14F-4D97-AF65-F5344CB8AC3E}">
        <p14:creationId xmlns:p14="http://schemas.microsoft.com/office/powerpoint/2010/main" val="4200003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525252"/>
                </a:solidFill>
                <a:effectLst/>
                <a:latin typeface="Arial" panose="020B0604020202020204" pitchFamily="34" charset="0"/>
              </a:rPr>
              <a:t>When looking at the growth inward, within the Urban Service Area, participants felt that </a:t>
            </a:r>
            <a:r>
              <a:rPr lang="en-US" sz="1800" b="1" i="0">
                <a:solidFill>
                  <a:srgbClr val="525252"/>
                </a:solidFill>
                <a:effectLst/>
                <a:latin typeface="Arial" panose="020B0604020202020204" pitchFamily="34" charset="0"/>
              </a:rPr>
              <a:t>maximizing existing infrastructure</a:t>
            </a:r>
            <a:r>
              <a:rPr lang="en-US" sz="1800" b="0" i="0">
                <a:solidFill>
                  <a:srgbClr val="525252"/>
                </a:solidFill>
                <a:effectLst/>
                <a:latin typeface="Arial" panose="020B0604020202020204" pitchFamily="34" charset="0"/>
              </a:rPr>
              <a:t> was the most important strategy while </a:t>
            </a:r>
            <a:r>
              <a:rPr lang="en-US" sz="1800" b="1" i="0">
                <a:solidFill>
                  <a:srgbClr val="525252"/>
                </a:solidFill>
                <a:effectLst/>
                <a:latin typeface="Arial" panose="020B0604020202020204" pitchFamily="34" charset="0"/>
              </a:rPr>
              <a:t>Variety of housing types </a:t>
            </a:r>
            <a:r>
              <a:rPr lang="en-US" sz="1800" b="0" i="0">
                <a:solidFill>
                  <a:srgbClr val="525252"/>
                </a:solidFill>
                <a:effectLst/>
                <a:latin typeface="Arial" panose="020B0604020202020204" pitchFamily="34" charset="0"/>
              </a:rPr>
              <a:t>was ranked as the least important.  </a:t>
            </a:r>
            <a:endParaRPr lang="en-US" sz="2800" b="0" i="0">
              <a:solidFill>
                <a:srgbClr val="000000"/>
              </a:solidFill>
              <a:effectLst/>
              <a:latin typeface="Segoe UI" panose="020B0502040204020203" pitchFamily="34" charset="0"/>
            </a:endParaRPr>
          </a:p>
          <a:p>
            <a:pPr algn="l" rtl="0" fontAlgn="base"/>
            <a:r>
              <a:rPr lang="en-US" sz="1800" b="0" i="0">
                <a:solidFill>
                  <a:srgbClr val="FF0000"/>
                </a:solidFill>
                <a:effectLst/>
                <a:latin typeface="Arial" panose="020B0604020202020204" pitchFamily="34" charset="0"/>
              </a:rPr>
              <a:t>However, even 25% of participants thought a variety of housing types was most important, so we know we still need to prioritize this.  </a:t>
            </a:r>
            <a:endParaRPr lang="en-US" sz="28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32</a:t>
            </a:fld>
            <a:endParaRPr lang="en-US"/>
          </a:p>
        </p:txBody>
      </p:sp>
    </p:spTree>
    <p:extLst>
      <p:ext uri="{BB962C8B-B14F-4D97-AF65-F5344CB8AC3E}">
        <p14:creationId xmlns:p14="http://schemas.microsoft.com/office/powerpoint/2010/main" val="3063105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solidFill>
                  <a:srgbClr val="525252"/>
                </a:solidFill>
                <a:effectLst/>
                <a:latin typeface="Arial" panose="020B0604020202020204" pitchFamily="34" charset="0"/>
                <a:ea typeface="Times New Roman" panose="02020603050405020304" pitchFamily="18" charset="0"/>
              </a:rPr>
              <a:t>In</a:t>
            </a:r>
            <a:r>
              <a:rPr lang="en-US" sz="1800" i="1">
                <a:solidFill>
                  <a:srgbClr val="525252"/>
                </a:solidFill>
                <a:effectLst/>
                <a:latin typeface="Arial" panose="020B0604020202020204" pitchFamily="34" charset="0"/>
                <a:ea typeface="Times New Roman" panose="02020603050405020304" pitchFamily="18" charset="0"/>
              </a:rPr>
              <a:t> </a:t>
            </a:r>
            <a:r>
              <a:rPr lang="en-US" sz="1800" i="0">
                <a:solidFill>
                  <a:srgbClr val="525252"/>
                </a:solidFill>
                <a:effectLst/>
                <a:latin typeface="Arial" panose="020B0604020202020204" pitchFamily="34" charset="0"/>
                <a:ea typeface="Times New Roman" panose="02020603050405020304" pitchFamily="18" charset="0"/>
              </a:rPr>
              <a:t>addition to maximizing existing infrastructure, participants also wanted to see safe walking and biking and being close to daily needs. </a:t>
            </a:r>
            <a:endParaRPr lang="en-US" sz="1800" i="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33</a:t>
            </a:fld>
            <a:endParaRPr lang="en-US"/>
          </a:p>
        </p:txBody>
      </p:sp>
    </p:spTree>
    <p:extLst>
      <p:ext uri="{BB962C8B-B14F-4D97-AF65-F5344CB8AC3E}">
        <p14:creationId xmlns:p14="http://schemas.microsoft.com/office/powerpoint/2010/main" val="4261464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Positive mapping example</a:t>
            </a:r>
          </a:p>
          <a:p>
            <a:endParaRPr lang="en-US"/>
          </a:p>
          <a:p>
            <a:pPr marL="342900" indent="-342900" algn="l">
              <a:spcAft>
                <a:spcPts val="1200"/>
              </a:spcAft>
              <a:buFont typeface="Arial" panose="020B0604020202020204" pitchFamily="34" charset="0"/>
              <a:buChar char="•"/>
            </a:pPr>
            <a:r>
              <a:rPr lang="en-US" sz="1200" b="0" i="0" u="none" strike="noStrike" baseline="0">
                <a:latin typeface="Montserrat" panose="00000500000000000000" pitchFamily="2" charset="0"/>
              </a:rPr>
              <a:t>Support for redevelopment and infill</a:t>
            </a:r>
          </a:p>
          <a:p>
            <a:pPr marL="342900" indent="-342900" algn="l">
              <a:spcAft>
                <a:spcPts val="1200"/>
              </a:spcAft>
              <a:buFont typeface="Arial" panose="020B0604020202020204" pitchFamily="34" charset="0"/>
              <a:buChar char="•"/>
            </a:pPr>
            <a:r>
              <a:rPr lang="en-US" sz="1200" b="0" i="0" u="none" strike="noStrike" baseline="0">
                <a:latin typeface="Montserrat" panose="00000500000000000000" pitchFamily="2" charset="0"/>
              </a:rPr>
              <a:t>Area is suitable for increased density and mixed-use</a:t>
            </a:r>
          </a:p>
          <a:p>
            <a:pPr marL="342900" indent="-342900" algn="l">
              <a:spcAft>
                <a:spcPts val="1200"/>
              </a:spcAft>
              <a:buFont typeface="Arial" panose="020B0604020202020204" pitchFamily="34" charset="0"/>
              <a:buChar char="•"/>
            </a:pPr>
            <a:r>
              <a:rPr lang="en-US" sz="1200" b="0" i="0" u="none" strike="noStrike" baseline="0">
                <a:latin typeface="Montserrat" panose="00000500000000000000" pitchFamily="2" charset="0"/>
              </a:rPr>
              <a:t>Area needs more infrastructure improvements</a:t>
            </a:r>
          </a:p>
          <a:p>
            <a:pPr marL="342900" indent="-342900" algn="l">
              <a:spcAft>
                <a:spcPts val="1200"/>
              </a:spcAft>
              <a:buFont typeface="Arial" panose="020B0604020202020204" pitchFamily="34" charset="0"/>
              <a:buChar char="•"/>
            </a:pPr>
            <a:r>
              <a:rPr lang="en-US" sz="1200" b="0" i="0" u="none" strike="noStrike" baseline="0">
                <a:latin typeface="Montserrat" panose="00000500000000000000" pitchFamily="2" charset="0"/>
              </a:rPr>
              <a:t>Comments on the area’s potential due to USF and the hospitals</a:t>
            </a:r>
          </a:p>
          <a:p>
            <a:pPr marL="342900" indent="-342900" algn="l">
              <a:spcAft>
                <a:spcPts val="1200"/>
              </a:spcAft>
              <a:buFont typeface="Arial" panose="020B0604020202020204" pitchFamily="34" charset="0"/>
              <a:buChar char="•"/>
            </a:pPr>
            <a:r>
              <a:rPr lang="en-US" sz="1200" b="0" i="0" u="none" strike="noStrike" baseline="0">
                <a:latin typeface="Montserrat" panose="00000500000000000000" pitchFamily="2" charset="0"/>
              </a:rPr>
              <a:t>Desire for improved transit and housing options, including affordable housing</a:t>
            </a:r>
          </a:p>
          <a:p>
            <a:pPr marL="342900" indent="-342900" algn="l">
              <a:spcAft>
                <a:spcPts val="1200"/>
              </a:spcAft>
              <a:buFont typeface="Arial" panose="020B0604020202020204" pitchFamily="34" charset="0"/>
              <a:buChar char="•"/>
            </a:pPr>
            <a:r>
              <a:rPr lang="en-US" sz="1200" b="0" i="0" u="none" strike="noStrike" baseline="0">
                <a:latin typeface="Montserrat" panose="00000500000000000000" pitchFamily="2" charset="0"/>
              </a:rPr>
              <a:t>Noted that traffic is bad in the area and concerns for increasing it</a:t>
            </a:r>
          </a:p>
          <a:p>
            <a:pPr marL="342900" indent="-342900" algn="l">
              <a:spcAft>
                <a:spcPts val="1200"/>
              </a:spcAft>
              <a:buFont typeface="Arial" panose="020B0604020202020204" pitchFamily="34" charset="0"/>
              <a:buChar char="•"/>
            </a:pPr>
            <a:r>
              <a:rPr lang="en-US" sz="1200" b="0" i="0" u="none" strike="noStrike" baseline="0">
                <a:latin typeface="Montserrat" panose="00000500000000000000" pitchFamily="2" charset="0"/>
              </a:rPr>
              <a:t>Desire for bike/walk improvements and trails in the area</a:t>
            </a:r>
            <a:endParaRPr lang="en-US" sz="1200">
              <a:latin typeface="Montserrat" panose="00000500000000000000" pitchFamily="2" charset="0"/>
            </a:endParaRPr>
          </a:p>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34</a:t>
            </a:fld>
            <a:endParaRPr lang="en-US"/>
          </a:p>
        </p:txBody>
      </p:sp>
    </p:spTree>
    <p:extLst>
      <p:ext uri="{BB962C8B-B14F-4D97-AF65-F5344CB8AC3E}">
        <p14:creationId xmlns:p14="http://schemas.microsoft.com/office/powerpoint/2010/main" val="4131259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Mixed to negative mapping example</a:t>
            </a:r>
          </a:p>
          <a:p>
            <a:endParaRPr lang="en-US"/>
          </a:p>
          <a:p>
            <a:pPr marL="342900" indent="-342900" algn="l">
              <a:spcAft>
                <a:spcPts val="2400"/>
              </a:spcAft>
              <a:buFont typeface="Arial" panose="020B0604020202020204" pitchFamily="34" charset="0"/>
              <a:buChar char="•"/>
            </a:pPr>
            <a:r>
              <a:rPr lang="en-US" sz="1200" b="0" i="0" u="none" strike="noStrike" baseline="0">
                <a:latin typeface="ArialMT"/>
              </a:rPr>
              <a:t>Desire for more commercial uses and shopping options</a:t>
            </a:r>
          </a:p>
          <a:p>
            <a:pPr marL="342900" indent="-342900" algn="l">
              <a:spcAft>
                <a:spcPts val="2400"/>
              </a:spcAft>
              <a:buFont typeface="Arial" panose="020B0604020202020204" pitchFamily="34" charset="0"/>
              <a:buChar char="•"/>
            </a:pPr>
            <a:r>
              <a:rPr lang="en-US" sz="1200" b="0" i="0" u="none" strike="noStrike" baseline="0">
                <a:latin typeface="ArialMT"/>
              </a:rPr>
              <a:t>Desire for keeping some areas rural</a:t>
            </a:r>
          </a:p>
          <a:p>
            <a:pPr marL="342900" indent="-342900" algn="l">
              <a:spcAft>
                <a:spcPts val="2400"/>
              </a:spcAft>
              <a:buFont typeface="Arial" panose="020B0604020202020204" pitchFamily="34" charset="0"/>
              <a:buChar char="•"/>
            </a:pPr>
            <a:r>
              <a:rPr lang="en-US" sz="1200" b="0" i="0" u="none" strike="noStrike" baseline="0">
                <a:latin typeface="ArialMT"/>
              </a:rPr>
              <a:t>Concern for protected species in the area</a:t>
            </a:r>
          </a:p>
          <a:p>
            <a:pPr marL="342900" indent="-342900" algn="l">
              <a:spcAft>
                <a:spcPts val="2400"/>
              </a:spcAft>
              <a:buFont typeface="Arial" panose="020B0604020202020204" pitchFamily="34" charset="0"/>
              <a:buChar char="•"/>
            </a:pPr>
            <a:r>
              <a:rPr lang="en-US" sz="1200" b="0" i="0" u="none" strike="noStrike" baseline="0">
                <a:latin typeface="ArialMT"/>
              </a:rPr>
              <a:t>Concerns over overdevelopment, traffic congestion, and insufficient infrastructure</a:t>
            </a:r>
          </a:p>
          <a:p>
            <a:pPr marL="342900" indent="-342900" algn="l">
              <a:spcAft>
                <a:spcPts val="2400"/>
              </a:spcAft>
              <a:buFont typeface="Arial" panose="020B0604020202020204" pitchFamily="34" charset="0"/>
              <a:buChar char="•"/>
            </a:pPr>
            <a:r>
              <a:rPr lang="en-US" sz="1200" b="0" i="0" u="none" strike="noStrike" baseline="0">
                <a:latin typeface="ArialMT"/>
              </a:rPr>
              <a:t>Concerns over gentrification and pushing out existing residents</a:t>
            </a:r>
            <a:endParaRPr lang="en-US" sz="1200"/>
          </a:p>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35</a:t>
            </a:fld>
            <a:endParaRPr lang="en-US"/>
          </a:p>
        </p:txBody>
      </p:sp>
    </p:spTree>
    <p:extLst>
      <p:ext uri="{BB962C8B-B14F-4D97-AF65-F5344CB8AC3E}">
        <p14:creationId xmlns:p14="http://schemas.microsoft.com/office/powerpoint/2010/main" val="206117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066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36</a:t>
            </a:fld>
            <a:endParaRPr lang="en-US"/>
          </a:p>
        </p:txBody>
      </p:sp>
    </p:spTree>
    <p:extLst>
      <p:ext uri="{BB962C8B-B14F-4D97-AF65-F5344CB8AC3E}">
        <p14:creationId xmlns:p14="http://schemas.microsoft.com/office/powerpoint/2010/main" val="2595864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Throughout our public meetings and project advisory team meetings, we heard very similar priorities. We were able to take a deeper dive into some of these details. Some common themes included preserving natural spaces, managing traffic and accessibility, maintaining current neighborhood character, and increasing the amount of affordable housing. </a:t>
            </a:r>
          </a:p>
          <a:p>
            <a:endParaRPr lang="en-US" i="0"/>
          </a:p>
          <a:p>
            <a:r>
              <a:rPr lang="en-US" i="0"/>
              <a:t>Participants also had a significant emphasis on safety – from people driving, to walking, biking, and getting to jobs, schools, and overall daily needs. </a:t>
            </a:r>
          </a:p>
          <a:p>
            <a:endParaRPr lang="en-US" i="1"/>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37</a:t>
            </a:fld>
            <a:endParaRPr lang="en-US"/>
          </a:p>
        </p:txBody>
      </p:sp>
    </p:spTree>
    <p:extLst>
      <p:ext uri="{BB962C8B-B14F-4D97-AF65-F5344CB8AC3E}">
        <p14:creationId xmlns:p14="http://schemas.microsoft.com/office/powerpoint/2010/main" val="1035152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Hillsborough County is experiencing and will have continue to have high population growth, along with the number of issues that brings (for example, increased traffic or lack of diverse or affordable housing). This policy approach will help direct growth to specific centers and corridors via bonuses, in line with adopted Community Plans within the Urban Service Area. </a:t>
            </a:r>
            <a:r>
              <a:rPr lang="en-US" sz="1200" b="0">
                <a:effectLst/>
                <a:latin typeface="Calibri" panose="020F0502020204030204" pitchFamily="34" charset="0"/>
                <a:ea typeface="Times New Roman" panose="02020603050405020304" pitchFamily="18" charset="0"/>
              </a:rPr>
              <a:t>Density is the number of units developed on a piece of land. Residential density is measured by dwelling units per acre (du/ac). Any increase in density via a proposed bonus would be an increment over the existing density, to remain appropriate for the context and character of existing areas. Intensity measures development building size with Floor Area Ratio (FAR). FAR is measured by total square footage of a building on a site by the amount of site square footage. A FAR bonus could encourage mixed use, service, and jobs near residential development. Overall, the goal of this approach is to expand housing opportunities, improve walkability, and encourage a sense of place. These areas are also in line with existing transit routes and may continue to have transit in the future. </a:t>
            </a:r>
            <a:endParaRPr lang="en-US" sz="1200" b="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F6193F0-5A65-45F0-96CF-E6E25F4BA1FA}" type="slidenum">
              <a:rPr lang="en-US" smtClean="0"/>
              <a:t>38</a:t>
            </a:fld>
            <a:endParaRPr lang="en-US"/>
          </a:p>
        </p:txBody>
      </p:sp>
    </p:spTree>
    <p:extLst>
      <p:ext uri="{BB962C8B-B14F-4D97-AF65-F5344CB8AC3E}">
        <p14:creationId xmlns:p14="http://schemas.microsoft.com/office/powerpoint/2010/main" val="3346577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Centers &amp; Connections is a policy approach within the Future Land Use Section, specifically to implement proposed FLU Goal 2. The intent to is to streamline the Comprehensive Plan amendment process by allowing density and intensity bonuses within certain areas of Unincorporated Hillsborough County, essentially directing growth to areas where it is desired and maintainable. Those bonuses would be tied to specific design provisions and required improvements as a part of development, meaning there would be public benefits if someone were to choose to use it. This approach would be incentive-based, meaning that it would be an option for property owners but not a requirement. Overall, this approach is intended to incentivize growth in areas the community wants to see it and that has existing infrastructure, while maintaining the variety of choices Hillsborough County enjoys today, such as urban, suburban, and rural lifestyles. </a:t>
            </a:r>
          </a:p>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39</a:t>
            </a:fld>
            <a:endParaRPr lang="en-US"/>
          </a:p>
        </p:txBody>
      </p:sp>
    </p:spTree>
    <p:extLst>
      <p:ext uri="{BB962C8B-B14F-4D97-AF65-F5344CB8AC3E}">
        <p14:creationId xmlns:p14="http://schemas.microsoft.com/office/powerpoint/2010/main" val="2380133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direct growth, staff have developed a map showing these Centers &amp; Connections. This slide gives more background information on how these were selected and what they have the potential for. </a:t>
            </a:r>
          </a:p>
        </p:txBody>
      </p:sp>
      <p:sp>
        <p:nvSpPr>
          <p:cNvPr id="4" name="Slide Number Placeholder 3"/>
          <p:cNvSpPr>
            <a:spLocks noGrp="1"/>
          </p:cNvSpPr>
          <p:nvPr>
            <p:ph type="sldNum" sz="quarter" idx="5"/>
          </p:nvPr>
        </p:nvSpPr>
        <p:spPr/>
        <p:txBody>
          <a:bodyPr/>
          <a:lstStyle/>
          <a:p>
            <a:fld id="{2F6193F0-5A65-45F0-96CF-E6E25F4BA1FA}" type="slidenum">
              <a:rPr lang="en-US" smtClean="0"/>
              <a:t>40</a:t>
            </a:fld>
            <a:endParaRPr lang="en-US"/>
          </a:p>
        </p:txBody>
      </p:sp>
    </p:spTree>
    <p:extLst>
      <p:ext uri="{BB962C8B-B14F-4D97-AF65-F5344CB8AC3E}">
        <p14:creationId xmlns:p14="http://schemas.microsoft.com/office/powerpoint/2010/main" val="3238030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a:t>
            </a:r>
            <a:r>
              <a:rPr lang="en-US" b="0" err="1"/>
              <a:t>MetroQuest</a:t>
            </a:r>
            <a:r>
              <a:rPr lang="en-US" b="0"/>
              <a:t> survey allowed the public to put a thumbs up, thumbs down, and neutral icon on the proposed centers and connections. After analyzing those and comments received in the mapping portion of the survey, staff noted significant support for the concept in the northern portion of the County within the Urban Service area, especially in places like the University Area and East Lake-Orient Park. The updated version of the proposed map incorporates edits such as a closer look at the Brandon area (which received mixed reactions) and concerns about centers and connections identified in South County. Staff simplified the applicable areas of this concept. </a:t>
            </a:r>
          </a:p>
        </p:txBody>
      </p:sp>
      <p:sp>
        <p:nvSpPr>
          <p:cNvPr id="4" name="Slide Number Placeholder 3"/>
          <p:cNvSpPr>
            <a:spLocks noGrp="1"/>
          </p:cNvSpPr>
          <p:nvPr>
            <p:ph type="sldNum" sz="quarter" idx="5"/>
          </p:nvPr>
        </p:nvSpPr>
        <p:spPr/>
        <p:txBody>
          <a:bodyPr/>
          <a:lstStyle/>
          <a:p>
            <a:fld id="{2F6193F0-5A65-45F0-96CF-E6E25F4BA1FA}" type="slidenum">
              <a:rPr lang="en-US" smtClean="0"/>
              <a:t>41</a:t>
            </a:fld>
            <a:endParaRPr lang="en-US"/>
          </a:p>
        </p:txBody>
      </p:sp>
    </p:spTree>
    <p:extLst>
      <p:ext uri="{BB962C8B-B14F-4D97-AF65-F5344CB8AC3E}">
        <p14:creationId xmlns:p14="http://schemas.microsoft.com/office/powerpoint/2010/main" val="1158644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93F0-5A65-45F0-96CF-E6E25F4BA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571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43</a:t>
            </a:fld>
            <a:endParaRPr lang="en-US"/>
          </a:p>
        </p:txBody>
      </p:sp>
    </p:spTree>
    <p:extLst>
      <p:ext uri="{BB962C8B-B14F-4D97-AF65-F5344CB8AC3E}">
        <p14:creationId xmlns:p14="http://schemas.microsoft.com/office/powerpoint/2010/main" val="3872179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44</a:t>
            </a:fld>
            <a:endParaRPr lang="en-US"/>
          </a:p>
        </p:txBody>
      </p:sp>
    </p:spTree>
    <p:extLst>
      <p:ext uri="{BB962C8B-B14F-4D97-AF65-F5344CB8AC3E}">
        <p14:creationId xmlns:p14="http://schemas.microsoft.com/office/powerpoint/2010/main" val="3459842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CD225B6-13B1-4394-A8F6-CF5A575EBE84}" type="slidenum">
              <a:rPr lang="en-US" smtClean="0"/>
              <a:t>45</a:t>
            </a:fld>
            <a:endParaRPr lang="en-US"/>
          </a:p>
        </p:txBody>
      </p:sp>
    </p:spTree>
    <p:extLst>
      <p:ext uri="{BB962C8B-B14F-4D97-AF65-F5344CB8AC3E}">
        <p14:creationId xmlns:p14="http://schemas.microsoft.com/office/powerpoint/2010/main" val="2612692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595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46</a:t>
            </a:fld>
            <a:endParaRPr lang="en-US"/>
          </a:p>
        </p:txBody>
      </p:sp>
    </p:spTree>
    <p:extLst>
      <p:ext uri="{BB962C8B-B14F-4D97-AF65-F5344CB8AC3E}">
        <p14:creationId xmlns:p14="http://schemas.microsoft.com/office/powerpoint/2010/main" val="592384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193F0-5A65-45F0-96CF-E6E25F4BA1FA}" type="slidenum">
              <a:rPr lang="en-US" smtClean="0"/>
              <a:t>47</a:t>
            </a:fld>
            <a:endParaRPr lang="en-US"/>
          </a:p>
        </p:txBody>
      </p:sp>
    </p:spTree>
    <p:extLst>
      <p:ext uri="{BB962C8B-B14F-4D97-AF65-F5344CB8AC3E}">
        <p14:creationId xmlns:p14="http://schemas.microsoft.com/office/powerpoint/2010/main" val="2405887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LRTP is the main transportation policy document </a:t>
            </a:r>
          </a:p>
          <a:p>
            <a:endParaRPr lang="en-US"/>
          </a:p>
          <a:p>
            <a:r>
              <a:rPr lang="en-US"/>
              <a:t>LRTP identifies all of the transportation needs for the next 20 years that align with the desired future land use context for the community, and then identifies the funding to get them done</a:t>
            </a:r>
          </a:p>
          <a:p>
            <a:endParaRPr lang="en-US"/>
          </a:p>
          <a:p>
            <a:r>
              <a:rPr lang="en-US"/>
              <a:t>The LRTP is updated every 5 years to account for changing demographic and economic conditions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012AEDD-34D2-4159-A5C6-6DABFC612183}"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45341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3,400 people per square mile (most dense)</a:t>
            </a:r>
          </a:p>
          <a:p>
            <a:endParaRPr lang="en-US"/>
          </a:p>
          <a:p>
            <a:r>
              <a:rPr lang="en-US"/>
              <a:t>280 square miles (2</a:t>
            </a:r>
            <a:r>
              <a:rPr lang="en-US" baseline="30000"/>
              <a:t>nd</a:t>
            </a:r>
            <a:r>
              <a:rPr lang="en-US"/>
              <a:t> smallest land area)</a:t>
            </a:r>
          </a:p>
          <a:p>
            <a:endParaRPr lang="en-US"/>
          </a:p>
          <a:p>
            <a:r>
              <a:rPr lang="en-US"/>
              <a:t>Very little vacant land left</a:t>
            </a:r>
          </a:p>
          <a:p>
            <a:endParaRPr lang="en-US"/>
          </a:p>
          <a:p>
            <a:r>
              <a:rPr lang="en-US"/>
              <a:t>25 local governments of varying sizes and community character</a:t>
            </a:r>
          </a:p>
          <a:p>
            <a:endParaRPr lang="en-US"/>
          </a:p>
          <a:p>
            <a:r>
              <a:rPr lang="en-US"/>
              <a:t>Projecting another 120,000 residents and 80,000 jobs over the next 25 years</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CB732A5-7865-4E83-94BB-89607EE4E7C9}"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32853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frequently partner with Pinellas County Economic Development to try and solve our most pressing challenges</a:t>
            </a:r>
          </a:p>
          <a:p>
            <a:endParaRPr lang="en-US"/>
          </a:p>
          <a:p>
            <a:r>
              <a:rPr lang="en-US"/>
              <a:t>Housing is one of those challenges and this slide summarizes the migration statistics for Pinellas County</a:t>
            </a:r>
          </a:p>
          <a:p>
            <a:endParaRPr lang="en-US"/>
          </a:p>
          <a:p>
            <a:r>
              <a:rPr lang="en-US"/>
              <a:t>21 net new residents per day between 2017 and 2021</a:t>
            </a:r>
          </a:p>
          <a:p>
            <a:endParaRPr lang="en-US"/>
          </a:p>
          <a:p>
            <a:r>
              <a:rPr lang="en-US"/>
              <a:t>During this time period, most residents moved to Pasco or Polk County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CB732A5-7865-4E83-94BB-89607EE4E7C9}"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33765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Meeting demand is challenging given our lack of vacant developable land</a:t>
            </a:r>
          </a:p>
          <a:p>
            <a:endParaRPr lang="en-US"/>
          </a:p>
          <a:p>
            <a:r>
              <a:rPr lang="en-US"/>
              <a:t>Demand exceeds supply</a:t>
            </a:r>
          </a:p>
          <a:p>
            <a:endParaRPr lang="en-US"/>
          </a:p>
          <a:p>
            <a:r>
              <a:rPr lang="en-US"/>
              <a:t>We’ve determined that the county will need to build 46,000 new units in the next 13 years to meet the demand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CB732A5-7865-4E83-94BB-89607EE4E7C9}"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03966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Renewed focus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CB732A5-7865-4E83-94BB-89607EE4E7C9}"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75487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Project Elements</a:t>
            </a:r>
          </a:p>
          <a:p>
            <a:endParaRPr lang="en-US"/>
          </a:p>
          <a:p>
            <a:r>
              <a:rPr lang="en-US"/>
              <a:t>Lane reduction from four to two lanes between Alt 19/ Broadway and Oak Street</a:t>
            </a:r>
          </a:p>
          <a:p>
            <a:endParaRPr lang="en-US"/>
          </a:p>
          <a:p>
            <a:r>
              <a:rPr lang="en-US"/>
              <a:t>Roundabouts at Douglas Avenue and Highland Avenue</a:t>
            </a:r>
          </a:p>
          <a:p>
            <a:endParaRPr lang="en-US"/>
          </a:p>
          <a:p>
            <a:r>
              <a:rPr lang="en-US"/>
              <a:t>10-foot wide concrete sidewalks connecting to the Pinellas Trail</a:t>
            </a:r>
          </a:p>
          <a:p>
            <a:endParaRPr lang="en-US"/>
          </a:p>
          <a:p>
            <a:r>
              <a:rPr lang="en-US"/>
              <a:t>On-street parking/bus bays and bicycle lanes</a:t>
            </a:r>
          </a:p>
          <a:p>
            <a:endParaRPr lang="en-US"/>
          </a:p>
          <a:p>
            <a:r>
              <a:rPr lang="en-US"/>
              <a:t>Adding a permanent pedestrian crossing signal at the Pinellas Trail</a:t>
            </a:r>
          </a:p>
          <a:p>
            <a:endParaRPr lang="en-US"/>
          </a:p>
          <a:p>
            <a:r>
              <a:rPr lang="en-US"/>
              <a:t>New mast arm signal Bass Boulevard/Main Street</a:t>
            </a:r>
          </a:p>
          <a:p>
            <a:endParaRPr lang="en-US"/>
          </a:p>
          <a:p>
            <a:r>
              <a:rPr lang="en-US"/>
              <a:t>Decorative street lighting</a:t>
            </a:r>
          </a:p>
          <a:p>
            <a:endParaRPr lang="en-US"/>
          </a:p>
          <a:p>
            <a:r>
              <a:rPr lang="en-US"/>
              <a:t>Raised median (landscaping opportunity)</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CB732A5-7865-4E83-94BB-89607EE4E7C9}"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5525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98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7387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893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14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146254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462546" rtl="0" eaLnBrk="1" fontAlgn="auto" latinLnBrk="0" hangingPunct="1">
              <a:lnSpc>
                <a:spcPct val="100000"/>
              </a:lnSpc>
              <a:spcBef>
                <a:spcPts val="0"/>
              </a:spcBef>
              <a:spcAft>
                <a:spcPts val="0"/>
              </a:spcAft>
              <a:buClrTx/>
              <a:buSzTx/>
              <a:buFontTx/>
              <a:buNone/>
              <a:tabLst/>
              <a:defRPr/>
            </a:pPr>
            <a:fld id="{228E69CB-6141-455A-A12E-E26737B4265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2546"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86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5C43B1-05CE-2E60-1DF1-B5519AAE6048}"/>
              </a:ext>
            </a:extLst>
          </p:cNvPr>
          <p:cNvSpPr/>
          <p:nvPr userDrawn="1"/>
        </p:nvSpPr>
        <p:spPr>
          <a:xfrm>
            <a:off x="0" y="0"/>
            <a:ext cx="12192000" cy="6437413"/>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2" name="Title 1"/>
          <p:cNvSpPr>
            <a:spLocks noGrp="1"/>
          </p:cNvSpPr>
          <p:nvPr>
            <p:ph type="title"/>
          </p:nvPr>
        </p:nvSpPr>
        <p:spPr>
          <a:xfrm>
            <a:off x="275779" y="365234"/>
            <a:ext cx="10972800" cy="625366"/>
          </a:xfrm>
          <a:prstGeom prst="rect">
            <a:avLst/>
          </a:prstGeom>
        </p:spPr>
        <p:txBody>
          <a:bodyPr lIns="116810" tIns="58405" rIns="116810" bIns="58405" anchor="b">
            <a:normAutofit/>
          </a:bodyPr>
          <a:lstStyle>
            <a:lvl1pPr>
              <a:defRPr sz="2885" b="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275763" y="1219201"/>
            <a:ext cx="10972800" cy="5181600"/>
          </a:xfrm>
          <a:prstGeom prst="rect">
            <a:avLst/>
          </a:prstGeom>
        </p:spPr>
        <p:txBody>
          <a:bodyPr lIns="116810" tIns="58405" rIns="116810" bIns="58405"/>
          <a:lstStyle>
            <a:lvl1pPr>
              <a:defRPr sz="2181">
                <a:solidFill>
                  <a:schemeClr val="bg1"/>
                </a:solidFill>
                <a:latin typeface="Segoe UI" panose="020B0502040204020203" pitchFamily="34" charset="0"/>
                <a:cs typeface="Segoe UI" panose="020B0502040204020203" pitchFamily="34" charset="0"/>
              </a:defRPr>
            </a:lvl1pPr>
            <a:lvl2pPr>
              <a:defRPr sz="1970">
                <a:solidFill>
                  <a:schemeClr val="bg1"/>
                </a:solidFill>
                <a:latin typeface="Segoe UI" panose="020B0502040204020203" pitchFamily="34" charset="0"/>
                <a:cs typeface="Segoe UI" panose="020B0502040204020203" pitchFamily="34" charset="0"/>
              </a:defRPr>
            </a:lvl2pPr>
            <a:lvl3pPr>
              <a:defRPr sz="1829">
                <a:solidFill>
                  <a:schemeClr val="bg1"/>
                </a:solidFill>
                <a:latin typeface="Segoe UI" panose="020B0502040204020203" pitchFamily="34" charset="0"/>
                <a:cs typeface="Segoe UI" panose="020B0502040204020203" pitchFamily="34" charset="0"/>
              </a:defRPr>
            </a:lvl3pPr>
            <a:lvl4pPr>
              <a:defRPr sz="1618">
                <a:solidFill>
                  <a:schemeClr val="bg1"/>
                </a:solidFill>
                <a:latin typeface="Segoe UI" panose="020B0502040204020203" pitchFamily="34" charset="0"/>
                <a:cs typeface="Segoe UI" panose="020B0502040204020203" pitchFamily="34" charset="0"/>
              </a:defRPr>
            </a:lvl4pPr>
            <a:lvl5pPr>
              <a:defRPr sz="1407">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08C070A5-E34F-756D-D2D2-4C7176E99BC2}"/>
              </a:ext>
            </a:extLst>
          </p:cNvPr>
          <p:cNvSpPr txBox="1">
            <a:spLocks/>
          </p:cNvSpPr>
          <p:nvPr userDrawn="1"/>
        </p:nvSpPr>
        <p:spPr>
          <a:xfrm>
            <a:off x="9165386" y="6124949"/>
            <a:ext cx="2913778" cy="365238"/>
          </a:xfrm>
          <a:prstGeom prst="rect">
            <a:avLst/>
          </a:prstGeom>
        </p:spPr>
        <p:txBody>
          <a:bodyPr vert="horz" lIns="62345" tIns="31173" rIns="62345" bIns="31173" rtlCol="0" anchor="ctr"/>
          <a:lstStyle>
            <a:defPPr>
              <a:defRPr lang="en-US"/>
            </a:defPPr>
            <a:lvl1pPr marL="0" algn="r" defTabSz="1462546" rtl="0" eaLnBrk="1" latinLnBrk="0" hangingPunct="1">
              <a:defRPr sz="1238" kern="1200">
                <a:solidFill>
                  <a:schemeClr val="tx1">
                    <a:tint val="75000"/>
                  </a:schemeClr>
                </a:solidFill>
                <a:latin typeface="+mn-lt"/>
                <a:ea typeface="+mn-ea"/>
                <a:cs typeface="+mn-cs"/>
              </a:defRPr>
            </a:lvl1pPr>
            <a:lvl2pPr marL="731274" algn="l" defTabSz="1462546" rtl="0" eaLnBrk="1" latinLnBrk="0" hangingPunct="1">
              <a:defRPr sz="2926" kern="1200">
                <a:solidFill>
                  <a:schemeClr val="tx1"/>
                </a:solidFill>
                <a:latin typeface="+mn-lt"/>
                <a:ea typeface="+mn-ea"/>
                <a:cs typeface="+mn-cs"/>
              </a:defRPr>
            </a:lvl2pPr>
            <a:lvl3pPr marL="1462546" algn="l" defTabSz="1462546" rtl="0" eaLnBrk="1" latinLnBrk="0" hangingPunct="1">
              <a:defRPr sz="2926" kern="1200">
                <a:solidFill>
                  <a:schemeClr val="tx1"/>
                </a:solidFill>
                <a:latin typeface="+mn-lt"/>
                <a:ea typeface="+mn-ea"/>
                <a:cs typeface="+mn-cs"/>
              </a:defRPr>
            </a:lvl3pPr>
            <a:lvl4pPr marL="2193820" algn="l" defTabSz="1462546" rtl="0" eaLnBrk="1" latinLnBrk="0" hangingPunct="1">
              <a:defRPr sz="2926" kern="1200">
                <a:solidFill>
                  <a:schemeClr val="tx1"/>
                </a:solidFill>
                <a:latin typeface="+mn-lt"/>
                <a:ea typeface="+mn-ea"/>
                <a:cs typeface="+mn-cs"/>
              </a:defRPr>
            </a:lvl4pPr>
            <a:lvl5pPr marL="2925095" algn="l" defTabSz="1462546" rtl="0" eaLnBrk="1" latinLnBrk="0" hangingPunct="1">
              <a:defRPr sz="2926" kern="1200">
                <a:solidFill>
                  <a:schemeClr val="tx1"/>
                </a:solidFill>
                <a:latin typeface="+mn-lt"/>
                <a:ea typeface="+mn-ea"/>
                <a:cs typeface="+mn-cs"/>
              </a:defRPr>
            </a:lvl5pPr>
            <a:lvl6pPr marL="3656365" algn="l" defTabSz="1462546" rtl="0" eaLnBrk="1" latinLnBrk="0" hangingPunct="1">
              <a:defRPr sz="2926" kern="1200">
                <a:solidFill>
                  <a:schemeClr val="tx1"/>
                </a:solidFill>
                <a:latin typeface="+mn-lt"/>
                <a:ea typeface="+mn-ea"/>
                <a:cs typeface="+mn-cs"/>
              </a:defRPr>
            </a:lvl6pPr>
            <a:lvl7pPr marL="4387638" algn="l" defTabSz="1462546" rtl="0" eaLnBrk="1" latinLnBrk="0" hangingPunct="1">
              <a:defRPr sz="2926" kern="1200">
                <a:solidFill>
                  <a:schemeClr val="tx1"/>
                </a:solidFill>
                <a:latin typeface="+mn-lt"/>
                <a:ea typeface="+mn-ea"/>
                <a:cs typeface="+mn-cs"/>
              </a:defRPr>
            </a:lvl7pPr>
            <a:lvl8pPr marL="5118912" algn="l" defTabSz="1462546" rtl="0" eaLnBrk="1" latinLnBrk="0" hangingPunct="1">
              <a:defRPr sz="2926" kern="1200">
                <a:solidFill>
                  <a:schemeClr val="tx1"/>
                </a:solidFill>
                <a:latin typeface="+mn-lt"/>
                <a:ea typeface="+mn-ea"/>
                <a:cs typeface="+mn-cs"/>
              </a:defRPr>
            </a:lvl8pPr>
            <a:lvl9pPr marL="5850186" algn="l" defTabSz="1462546" rtl="0" eaLnBrk="1" latinLnBrk="0" hangingPunct="1">
              <a:defRPr sz="2926" kern="1200">
                <a:solidFill>
                  <a:schemeClr val="tx1"/>
                </a:solidFill>
                <a:latin typeface="+mn-lt"/>
                <a:ea typeface="+mn-ea"/>
                <a:cs typeface="+mn-cs"/>
              </a:defRPr>
            </a:lvl9pPr>
          </a:lstStyle>
          <a:p>
            <a:fld id="{529BA948-4470-47B9-ABAA-EAE85B101275}" type="slidenum">
              <a:rPr lang="en-US" sz="1091" b="1" smtClean="0">
                <a:solidFill>
                  <a:schemeClr val="bg1"/>
                </a:solidFill>
              </a:rPr>
              <a:pPr/>
              <a:t>‹#›</a:t>
            </a:fld>
            <a:endParaRPr lang="en-US" sz="1091" b="1">
              <a:solidFill>
                <a:schemeClr val="bg1"/>
              </a:solidFill>
            </a:endParaRPr>
          </a:p>
        </p:txBody>
      </p:sp>
      <p:sp>
        <p:nvSpPr>
          <p:cNvPr id="7" name="Slide Number Placeholder 4">
            <a:extLst>
              <a:ext uri="{FF2B5EF4-FFF2-40B4-BE49-F238E27FC236}">
                <a16:creationId xmlns:a16="http://schemas.microsoft.com/office/drawing/2014/main" id="{6B775B79-5F7D-46DD-9350-C78083D5D500}"/>
              </a:ext>
            </a:extLst>
          </p:cNvPr>
          <p:cNvSpPr>
            <a:spLocks noGrp="1"/>
          </p:cNvSpPr>
          <p:nvPr>
            <p:ph type="sldNum" sz="quarter" idx="4"/>
          </p:nvPr>
        </p:nvSpPr>
        <p:spPr>
          <a:xfrm>
            <a:off x="9231789" y="6483949"/>
            <a:ext cx="2913778" cy="365238"/>
          </a:xfrm>
          <a:prstGeom prst="rect">
            <a:avLst/>
          </a:prstGeom>
        </p:spPr>
        <p:txBody>
          <a:bodyPr/>
          <a:lstStyle/>
          <a:p>
            <a:fld id="{529BA948-4470-47B9-ABAA-EAE85B101275}" type="slidenum">
              <a:rPr lang="en-US" smtClean="0"/>
              <a:t>‹#›</a:t>
            </a:fld>
            <a:endParaRPr lang="en-US"/>
          </a:p>
        </p:txBody>
      </p:sp>
      <p:pic>
        <p:nvPicPr>
          <p:cNvPr id="15" name="Picture 14" descr="A white and black logo&#10;&#10;Description automatically generated">
            <a:extLst>
              <a:ext uri="{FF2B5EF4-FFF2-40B4-BE49-F238E27FC236}">
                <a16:creationId xmlns:a16="http://schemas.microsoft.com/office/drawing/2014/main" id="{85CFC554-FF80-D8B4-B7AD-82206668C8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46441" y="6503540"/>
            <a:ext cx="507024" cy="251818"/>
          </a:xfrm>
          <a:prstGeom prst="rect">
            <a:avLst/>
          </a:prstGeom>
        </p:spPr>
      </p:pic>
      <p:grpSp>
        <p:nvGrpSpPr>
          <p:cNvPr id="16" name="Group 15">
            <a:extLst>
              <a:ext uri="{FF2B5EF4-FFF2-40B4-BE49-F238E27FC236}">
                <a16:creationId xmlns:a16="http://schemas.microsoft.com/office/drawing/2014/main" id="{97E746D6-B2C6-63D9-4043-1A5AED593EBE}"/>
              </a:ext>
            </a:extLst>
          </p:cNvPr>
          <p:cNvGrpSpPr/>
          <p:nvPr userDrawn="1"/>
        </p:nvGrpSpPr>
        <p:grpSpPr>
          <a:xfrm>
            <a:off x="0" y="6124948"/>
            <a:ext cx="12192000" cy="733052"/>
            <a:chOff x="0" y="8983257"/>
            <a:chExt cx="15544800" cy="1075143"/>
          </a:xfrm>
        </p:grpSpPr>
        <p:sp>
          <p:nvSpPr>
            <p:cNvPr id="8" name="Rectangle 7">
              <a:extLst>
                <a:ext uri="{FF2B5EF4-FFF2-40B4-BE49-F238E27FC236}">
                  <a16:creationId xmlns:a16="http://schemas.microsoft.com/office/drawing/2014/main" id="{F6F86A6A-2FA3-5453-6D56-8CB6AF937FBA}"/>
                </a:ext>
              </a:extLst>
            </p:cNvPr>
            <p:cNvSpPr/>
            <p:nvPr/>
          </p:nvSpPr>
          <p:spPr>
            <a:xfrm>
              <a:off x="0" y="9441538"/>
              <a:ext cx="15544800" cy="616862"/>
            </a:xfrm>
            <a:prstGeom prst="rect">
              <a:avLst/>
            </a:prstGeom>
            <a:solidFill>
              <a:srgbClr val="219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0" name="TextBox 9">
              <a:extLst>
                <a:ext uri="{FF2B5EF4-FFF2-40B4-BE49-F238E27FC236}">
                  <a16:creationId xmlns:a16="http://schemas.microsoft.com/office/drawing/2014/main" id="{BFF35C7A-244A-10B3-F11C-09F40E17DC14}"/>
                </a:ext>
              </a:extLst>
            </p:cNvPr>
            <p:cNvSpPr txBox="1"/>
            <p:nvPr/>
          </p:nvSpPr>
          <p:spPr>
            <a:xfrm>
              <a:off x="489396" y="9533195"/>
              <a:ext cx="15055403" cy="412378"/>
            </a:xfrm>
            <a:prstGeom prst="rect">
              <a:avLst/>
            </a:prstGeom>
            <a:noFill/>
          </p:spPr>
          <p:txBody>
            <a:bodyPr wrap="square">
              <a:spAutoFit/>
            </a:bodyPr>
            <a:lstStyle/>
            <a:p>
              <a:r>
                <a:rPr lang="en-US" sz="1227">
                  <a:solidFill>
                    <a:srgbClr val="FFFFFF"/>
                  </a:solidFill>
                  <a:latin typeface="Segoe UI" panose="020B0502040204020203" pitchFamily="34" charset="0"/>
                  <a:cs typeface="Segoe UI" panose="020B0502040204020203" pitchFamily="34" charset="0"/>
                </a:rPr>
                <a:t>Integrating Mobility  |  FAC 2024</a:t>
              </a:r>
            </a:p>
          </p:txBody>
        </p:sp>
        <p:pic>
          <p:nvPicPr>
            <p:cNvPr id="11" name="Picture 10" descr="A white and black logo&#10;&#10;Description automatically generated">
              <a:extLst>
                <a:ext uri="{FF2B5EF4-FFF2-40B4-BE49-F238E27FC236}">
                  <a16:creationId xmlns:a16="http://schemas.microsoft.com/office/drawing/2014/main" id="{C413C126-F609-A222-9DE1-15BCAA79C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6612" y="9555461"/>
              <a:ext cx="646455" cy="369333"/>
            </a:xfrm>
            <a:prstGeom prst="rect">
              <a:avLst/>
            </a:prstGeom>
          </p:spPr>
        </p:pic>
        <p:sp>
          <p:nvSpPr>
            <p:cNvPr id="13" name="Slide Number Placeholder 4">
              <a:extLst>
                <a:ext uri="{FF2B5EF4-FFF2-40B4-BE49-F238E27FC236}">
                  <a16:creationId xmlns:a16="http://schemas.microsoft.com/office/drawing/2014/main" id="{022A5FB8-4BD0-27BF-CF33-E4DF052EE934}"/>
                </a:ext>
              </a:extLst>
            </p:cNvPr>
            <p:cNvSpPr txBox="1">
              <a:spLocks/>
            </p:cNvSpPr>
            <p:nvPr/>
          </p:nvSpPr>
          <p:spPr>
            <a:xfrm>
              <a:off x="11685866" y="8983257"/>
              <a:ext cx="3715067" cy="535683"/>
            </a:xfrm>
            <a:prstGeom prst="rect">
              <a:avLst/>
            </a:prstGeom>
          </p:spPr>
          <p:txBody>
            <a:bodyPr vert="horz" lIns="91440" tIns="45720" rIns="91440" bIns="45720" rtlCol="0" anchor="ctr"/>
            <a:lstStyle>
              <a:defPPr>
                <a:defRPr lang="en-US"/>
              </a:defPPr>
              <a:lvl1pPr marL="0" algn="r" defTabSz="1462546" rtl="0" eaLnBrk="1" latinLnBrk="0" hangingPunct="1">
                <a:defRPr sz="1238" kern="1200">
                  <a:solidFill>
                    <a:schemeClr val="tx1">
                      <a:tint val="75000"/>
                    </a:schemeClr>
                  </a:solidFill>
                  <a:latin typeface="+mn-lt"/>
                  <a:ea typeface="+mn-ea"/>
                  <a:cs typeface="+mn-cs"/>
                </a:defRPr>
              </a:lvl1pPr>
              <a:lvl2pPr marL="731274" algn="l" defTabSz="1462546" rtl="0" eaLnBrk="1" latinLnBrk="0" hangingPunct="1">
                <a:defRPr sz="2926" kern="1200">
                  <a:solidFill>
                    <a:schemeClr val="tx1"/>
                  </a:solidFill>
                  <a:latin typeface="+mn-lt"/>
                  <a:ea typeface="+mn-ea"/>
                  <a:cs typeface="+mn-cs"/>
                </a:defRPr>
              </a:lvl2pPr>
              <a:lvl3pPr marL="1462546" algn="l" defTabSz="1462546" rtl="0" eaLnBrk="1" latinLnBrk="0" hangingPunct="1">
                <a:defRPr sz="2926" kern="1200">
                  <a:solidFill>
                    <a:schemeClr val="tx1"/>
                  </a:solidFill>
                  <a:latin typeface="+mn-lt"/>
                  <a:ea typeface="+mn-ea"/>
                  <a:cs typeface="+mn-cs"/>
                </a:defRPr>
              </a:lvl3pPr>
              <a:lvl4pPr marL="2193820" algn="l" defTabSz="1462546" rtl="0" eaLnBrk="1" latinLnBrk="0" hangingPunct="1">
                <a:defRPr sz="2926" kern="1200">
                  <a:solidFill>
                    <a:schemeClr val="tx1"/>
                  </a:solidFill>
                  <a:latin typeface="+mn-lt"/>
                  <a:ea typeface="+mn-ea"/>
                  <a:cs typeface="+mn-cs"/>
                </a:defRPr>
              </a:lvl4pPr>
              <a:lvl5pPr marL="2925095" algn="l" defTabSz="1462546" rtl="0" eaLnBrk="1" latinLnBrk="0" hangingPunct="1">
                <a:defRPr sz="2926" kern="1200">
                  <a:solidFill>
                    <a:schemeClr val="tx1"/>
                  </a:solidFill>
                  <a:latin typeface="+mn-lt"/>
                  <a:ea typeface="+mn-ea"/>
                  <a:cs typeface="+mn-cs"/>
                </a:defRPr>
              </a:lvl5pPr>
              <a:lvl6pPr marL="3656365" algn="l" defTabSz="1462546" rtl="0" eaLnBrk="1" latinLnBrk="0" hangingPunct="1">
                <a:defRPr sz="2926" kern="1200">
                  <a:solidFill>
                    <a:schemeClr val="tx1"/>
                  </a:solidFill>
                  <a:latin typeface="+mn-lt"/>
                  <a:ea typeface="+mn-ea"/>
                  <a:cs typeface="+mn-cs"/>
                </a:defRPr>
              </a:lvl6pPr>
              <a:lvl7pPr marL="4387638" algn="l" defTabSz="1462546" rtl="0" eaLnBrk="1" latinLnBrk="0" hangingPunct="1">
                <a:defRPr sz="2926" kern="1200">
                  <a:solidFill>
                    <a:schemeClr val="tx1"/>
                  </a:solidFill>
                  <a:latin typeface="+mn-lt"/>
                  <a:ea typeface="+mn-ea"/>
                  <a:cs typeface="+mn-cs"/>
                </a:defRPr>
              </a:lvl7pPr>
              <a:lvl8pPr marL="5118912" algn="l" defTabSz="1462546" rtl="0" eaLnBrk="1" latinLnBrk="0" hangingPunct="1">
                <a:defRPr sz="2926" kern="1200">
                  <a:solidFill>
                    <a:schemeClr val="tx1"/>
                  </a:solidFill>
                  <a:latin typeface="+mn-lt"/>
                  <a:ea typeface="+mn-ea"/>
                  <a:cs typeface="+mn-cs"/>
                </a:defRPr>
              </a:lvl8pPr>
              <a:lvl9pPr marL="5850186" algn="l" defTabSz="1462546" rtl="0" eaLnBrk="1" latinLnBrk="0" hangingPunct="1">
                <a:defRPr sz="2926" kern="1200">
                  <a:solidFill>
                    <a:schemeClr val="tx1"/>
                  </a:solidFill>
                  <a:latin typeface="+mn-lt"/>
                  <a:ea typeface="+mn-ea"/>
                  <a:cs typeface="+mn-cs"/>
                </a:defRPr>
              </a:lvl9pPr>
            </a:lstStyle>
            <a:p>
              <a:fld id="{529BA948-4470-47B9-ABAA-EAE85B101275}" type="slidenum">
                <a:rPr lang="en-US" sz="1091" b="1" smtClean="0">
                  <a:solidFill>
                    <a:schemeClr val="bg1"/>
                  </a:solidFill>
                </a:rPr>
                <a:pPr/>
                <a:t>‹#›</a:t>
              </a:fld>
              <a:endParaRPr lang="en-US" sz="1091" b="1">
                <a:solidFill>
                  <a:schemeClr val="bg1"/>
                </a:solidFill>
              </a:endParaRPr>
            </a:p>
          </p:txBody>
        </p:sp>
      </p:grpSp>
    </p:spTree>
    <p:extLst>
      <p:ext uri="{BB962C8B-B14F-4D97-AF65-F5344CB8AC3E}">
        <p14:creationId xmlns:p14="http://schemas.microsoft.com/office/powerpoint/2010/main" val="1865863457"/>
      </p:ext>
    </p:extLst>
  </p:cSld>
  <p:clrMapOvr>
    <a:masterClrMapping/>
  </p:clrMapOvr>
  <p:extLst>
    <p:ext uri="{DCECCB84-F9BA-43D5-87BE-67443E8EF086}">
      <p15:sldGuideLst xmlns:p15="http://schemas.microsoft.com/office/powerpoint/2012/main">
        <p15:guide id="1" orient="horz" pos="3168">
          <p15:clr>
            <a:srgbClr val="FBAE40"/>
          </p15:clr>
        </p15:guide>
        <p15:guide id="2" pos="48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91ECA6-FB26-D308-1B4B-AF0A909509B8}"/>
              </a:ext>
            </a:extLst>
          </p:cNvPr>
          <p:cNvSpPr/>
          <p:nvPr userDrawn="1"/>
        </p:nvSpPr>
        <p:spPr>
          <a:xfrm>
            <a:off x="0" y="0"/>
            <a:ext cx="12192000" cy="6437413"/>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3" name="Content Placeholder 2"/>
          <p:cNvSpPr>
            <a:spLocks noGrp="1"/>
          </p:cNvSpPr>
          <p:nvPr>
            <p:ph sz="half" idx="1"/>
          </p:nvPr>
        </p:nvSpPr>
        <p:spPr>
          <a:xfrm>
            <a:off x="304801" y="1219201"/>
            <a:ext cx="5384799" cy="5181600"/>
          </a:xfrm>
          <a:prstGeom prst="rect">
            <a:avLst/>
          </a:prstGeom>
        </p:spPr>
        <p:txBody>
          <a:bodyPr lIns="116810" tIns="58405" rIns="116810" bIns="58405"/>
          <a:lstStyle>
            <a:lvl1pPr>
              <a:defRPr sz="2181">
                <a:solidFill>
                  <a:schemeClr val="bg1"/>
                </a:solidFill>
                <a:latin typeface="Segoe UI" panose="020B0502040204020203" pitchFamily="34" charset="0"/>
                <a:cs typeface="Segoe UI" panose="020B0502040204020203" pitchFamily="34" charset="0"/>
              </a:defRPr>
            </a:lvl1pPr>
            <a:lvl2pPr>
              <a:defRPr sz="1970">
                <a:solidFill>
                  <a:schemeClr val="bg1"/>
                </a:solidFill>
                <a:latin typeface="Segoe UI" panose="020B0502040204020203" pitchFamily="34" charset="0"/>
                <a:cs typeface="Segoe UI" panose="020B0502040204020203" pitchFamily="34" charset="0"/>
              </a:defRPr>
            </a:lvl2pPr>
            <a:lvl3pPr>
              <a:defRPr sz="1829">
                <a:solidFill>
                  <a:schemeClr val="bg1"/>
                </a:solidFill>
                <a:latin typeface="Segoe UI" panose="020B0502040204020203" pitchFamily="34" charset="0"/>
                <a:cs typeface="Segoe UI" panose="020B0502040204020203" pitchFamily="34" charset="0"/>
              </a:defRPr>
            </a:lvl3pPr>
            <a:lvl4pPr>
              <a:defRPr sz="1618">
                <a:solidFill>
                  <a:schemeClr val="bg1"/>
                </a:solidFill>
                <a:latin typeface="Segoe UI" panose="020B0502040204020203" pitchFamily="34" charset="0"/>
                <a:cs typeface="Segoe UI" panose="020B0502040204020203" pitchFamily="34" charset="0"/>
              </a:defRPr>
            </a:lvl4pPr>
            <a:lvl5pPr>
              <a:defRPr sz="1407">
                <a:solidFill>
                  <a:schemeClr val="bg1"/>
                </a:solidFill>
                <a:latin typeface="Segoe UI" panose="020B0502040204020203" pitchFamily="34" charset="0"/>
                <a:cs typeface="Segoe UI" panose="020B0502040204020203" pitchFamily="34" charset="0"/>
              </a:defRPr>
            </a:lvl5pPr>
            <a:lvl6pPr>
              <a:defRPr sz="1618"/>
            </a:lvl6pPr>
            <a:lvl7pPr>
              <a:defRPr sz="1618"/>
            </a:lvl7pPr>
            <a:lvl8pPr>
              <a:defRPr sz="1618"/>
            </a:lvl8pPr>
            <a:lvl9pPr>
              <a:defRPr sz="16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levelz</a:t>
            </a:r>
            <a:endParaRPr lang="en-US"/>
          </a:p>
        </p:txBody>
      </p:sp>
      <p:sp>
        <p:nvSpPr>
          <p:cNvPr id="4" name="Content Placeholder 3"/>
          <p:cNvSpPr>
            <a:spLocks noGrp="1"/>
          </p:cNvSpPr>
          <p:nvPr>
            <p:ph sz="half" idx="2"/>
          </p:nvPr>
        </p:nvSpPr>
        <p:spPr>
          <a:xfrm>
            <a:off x="5892802" y="1219201"/>
            <a:ext cx="5384799" cy="5181600"/>
          </a:xfrm>
          <a:prstGeom prst="rect">
            <a:avLst/>
          </a:prstGeom>
        </p:spPr>
        <p:txBody>
          <a:bodyPr lIns="116810" tIns="58405" rIns="116810" bIns="58405"/>
          <a:lstStyle>
            <a:lvl1pPr>
              <a:defRPr sz="2181">
                <a:solidFill>
                  <a:schemeClr val="bg1"/>
                </a:solidFill>
                <a:latin typeface="Segoe UI" panose="020B0502040204020203" pitchFamily="34" charset="0"/>
                <a:cs typeface="Segoe UI" panose="020B0502040204020203" pitchFamily="34" charset="0"/>
              </a:defRPr>
            </a:lvl1pPr>
            <a:lvl2pPr>
              <a:defRPr sz="1970">
                <a:solidFill>
                  <a:schemeClr val="bg1"/>
                </a:solidFill>
                <a:latin typeface="Segoe UI" panose="020B0502040204020203" pitchFamily="34" charset="0"/>
                <a:cs typeface="Segoe UI" panose="020B0502040204020203" pitchFamily="34" charset="0"/>
              </a:defRPr>
            </a:lvl2pPr>
            <a:lvl3pPr>
              <a:defRPr sz="1829">
                <a:solidFill>
                  <a:schemeClr val="bg1"/>
                </a:solidFill>
                <a:latin typeface="Segoe UI" panose="020B0502040204020203" pitchFamily="34" charset="0"/>
                <a:cs typeface="Segoe UI" panose="020B0502040204020203" pitchFamily="34" charset="0"/>
              </a:defRPr>
            </a:lvl3pPr>
            <a:lvl4pPr>
              <a:defRPr sz="1618">
                <a:solidFill>
                  <a:schemeClr val="bg1"/>
                </a:solidFill>
                <a:latin typeface="Segoe UI" panose="020B0502040204020203" pitchFamily="34" charset="0"/>
                <a:cs typeface="Segoe UI" panose="020B0502040204020203" pitchFamily="34" charset="0"/>
              </a:defRPr>
            </a:lvl4pPr>
            <a:lvl5pPr>
              <a:defRPr sz="1407">
                <a:solidFill>
                  <a:schemeClr val="bg1"/>
                </a:solidFill>
                <a:latin typeface="Segoe UI" panose="020B0502040204020203" pitchFamily="34" charset="0"/>
                <a:cs typeface="Segoe UI" panose="020B0502040204020203" pitchFamily="34" charset="0"/>
              </a:defRPr>
            </a:lvl5pPr>
            <a:lvl6pPr>
              <a:defRPr sz="1618"/>
            </a:lvl6pPr>
            <a:lvl7pPr>
              <a:defRPr sz="1618"/>
            </a:lvl7pPr>
            <a:lvl8pPr>
              <a:defRPr sz="1618"/>
            </a:lvl8pPr>
            <a:lvl9pPr>
              <a:defRPr sz="16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75779" y="365234"/>
            <a:ext cx="10972800" cy="625366"/>
          </a:xfrm>
          <a:prstGeom prst="rect">
            <a:avLst/>
          </a:prstGeom>
        </p:spPr>
        <p:txBody>
          <a:bodyPr lIns="116810" tIns="58405" rIns="116810" bIns="58405" anchor="b">
            <a:normAutofit/>
          </a:bodyPr>
          <a:lstStyle>
            <a:lvl1pPr>
              <a:defRPr sz="2885" b="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5" name="Slide Number Placeholder 1"/>
          <p:cNvSpPr>
            <a:spLocks noGrp="1"/>
          </p:cNvSpPr>
          <p:nvPr>
            <p:ph type="sldNum" sz="quarter" idx="4"/>
          </p:nvPr>
        </p:nvSpPr>
        <p:spPr>
          <a:xfrm>
            <a:off x="9207756" y="6483949"/>
            <a:ext cx="2913778" cy="365238"/>
          </a:xfrm>
          <a:prstGeom prst="rect">
            <a:avLst/>
          </a:prstGeom>
        </p:spPr>
        <p:txBody>
          <a:bodyPr vert="horz" lIns="91440" tIns="45720" rIns="91440" bIns="45720" rtlCol="0" anchor="ctr"/>
          <a:lstStyle>
            <a:lvl1pPr algn="r">
              <a:defRPr sz="844">
                <a:solidFill>
                  <a:schemeClr val="tx1">
                    <a:tint val="75000"/>
                  </a:schemeClr>
                </a:solidFill>
              </a:defRPr>
            </a:lvl1pPr>
          </a:lstStyle>
          <a:p>
            <a:fld id="{529BA948-4470-47B9-ABAA-EAE85B101275}" type="slidenum">
              <a:rPr lang="en-US" smtClean="0"/>
              <a:t>‹#›</a:t>
            </a:fld>
            <a:endParaRPr lang="en-US"/>
          </a:p>
        </p:txBody>
      </p:sp>
      <p:sp>
        <p:nvSpPr>
          <p:cNvPr id="9" name="Slide Number Placeholder 4">
            <a:extLst>
              <a:ext uri="{FF2B5EF4-FFF2-40B4-BE49-F238E27FC236}">
                <a16:creationId xmlns:a16="http://schemas.microsoft.com/office/drawing/2014/main" id="{4D0D35E8-F925-E8B4-8BA4-DD5C85BCDB87}"/>
              </a:ext>
            </a:extLst>
          </p:cNvPr>
          <p:cNvSpPr txBox="1">
            <a:spLocks/>
          </p:cNvSpPr>
          <p:nvPr userDrawn="1"/>
        </p:nvSpPr>
        <p:spPr>
          <a:xfrm>
            <a:off x="9165386" y="6124949"/>
            <a:ext cx="2913778" cy="365238"/>
          </a:xfrm>
          <a:prstGeom prst="rect">
            <a:avLst/>
          </a:prstGeom>
        </p:spPr>
        <p:txBody>
          <a:bodyPr vert="horz" lIns="62345" tIns="31173" rIns="62345" bIns="31173" rtlCol="0" anchor="ctr"/>
          <a:lstStyle>
            <a:defPPr>
              <a:defRPr lang="en-US"/>
            </a:defPPr>
            <a:lvl1pPr marL="0" algn="r" defTabSz="1462546" rtl="0" eaLnBrk="1" latinLnBrk="0" hangingPunct="1">
              <a:defRPr sz="1238" kern="1200">
                <a:solidFill>
                  <a:schemeClr val="tx1">
                    <a:tint val="75000"/>
                  </a:schemeClr>
                </a:solidFill>
                <a:latin typeface="+mn-lt"/>
                <a:ea typeface="+mn-ea"/>
                <a:cs typeface="+mn-cs"/>
              </a:defRPr>
            </a:lvl1pPr>
            <a:lvl2pPr marL="731274" algn="l" defTabSz="1462546" rtl="0" eaLnBrk="1" latinLnBrk="0" hangingPunct="1">
              <a:defRPr sz="2926" kern="1200">
                <a:solidFill>
                  <a:schemeClr val="tx1"/>
                </a:solidFill>
                <a:latin typeface="+mn-lt"/>
                <a:ea typeface="+mn-ea"/>
                <a:cs typeface="+mn-cs"/>
              </a:defRPr>
            </a:lvl2pPr>
            <a:lvl3pPr marL="1462546" algn="l" defTabSz="1462546" rtl="0" eaLnBrk="1" latinLnBrk="0" hangingPunct="1">
              <a:defRPr sz="2926" kern="1200">
                <a:solidFill>
                  <a:schemeClr val="tx1"/>
                </a:solidFill>
                <a:latin typeface="+mn-lt"/>
                <a:ea typeface="+mn-ea"/>
                <a:cs typeface="+mn-cs"/>
              </a:defRPr>
            </a:lvl3pPr>
            <a:lvl4pPr marL="2193820" algn="l" defTabSz="1462546" rtl="0" eaLnBrk="1" latinLnBrk="0" hangingPunct="1">
              <a:defRPr sz="2926" kern="1200">
                <a:solidFill>
                  <a:schemeClr val="tx1"/>
                </a:solidFill>
                <a:latin typeface="+mn-lt"/>
                <a:ea typeface="+mn-ea"/>
                <a:cs typeface="+mn-cs"/>
              </a:defRPr>
            </a:lvl4pPr>
            <a:lvl5pPr marL="2925095" algn="l" defTabSz="1462546" rtl="0" eaLnBrk="1" latinLnBrk="0" hangingPunct="1">
              <a:defRPr sz="2926" kern="1200">
                <a:solidFill>
                  <a:schemeClr val="tx1"/>
                </a:solidFill>
                <a:latin typeface="+mn-lt"/>
                <a:ea typeface="+mn-ea"/>
                <a:cs typeface="+mn-cs"/>
              </a:defRPr>
            </a:lvl5pPr>
            <a:lvl6pPr marL="3656365" algn="l" defTabSz="1462546" rtl="0" eaLnBrk="1" latinLnBrk="0" hangingPunct="1">
              <a:defRPr sz="2926" kern="1200">
                <a:solidFill>
                  <a:schemeClr val="tx1"/>
                </a:solidFill>
                <a:latin typeface="+mn-lt"/>
                <a:ea typeface="+mn-ea"/>
                <a:cs typeface="+mn-cs"/>
              </a:defRPr>
            </a:lvl6pPr>
            <a:lvl7pPr marL="4387638" algn="l" defTabSz="1462546" rtl="0" eaLnBrk="1" latinLnBrk="0" hangingPunct="1">
              <a:defRPr sz="2926" kern="1200">
                <a:solidFill>
                  <a:schemeClr val="tx1"/>
                </a:solidFill>
                <a:latin typeface="+mn-lt"/>
                <a:ea typeface="+mn-ea"/>
                <a:cs typeface="+mn-cs"/>
              </a:defRPr>
            </a:lvl7pPr>
            <a:lvl8pPr marL="5118912" algn="l" defTabSz="1462546" rtl="0" eaLnBrk="1" latinLnBrk="0" hangingPunct="1">
              <a:defRPr sz="2926" kern="1200">
                <a:solidFill>
                  <a:schemeClr val="tx1"/>
                </a:solidFill>
                <a:latin typeface="+mn-lt"/>
                <a:ea typeface="+mn-ea"/>
                <a:cs typeface="+mn-cs"/>
              </a:defRPr>
            </a:lvl8pPr>
            <a:lvl9pPr marL="5850186" algn="l" defTabSz="1462546" rtl="0" eaLnBrk="1" latinLnBrk="0" hangingPunct="1">
              <a:defRPr sz="2926" kern="1200">
                <a:solidFill>
                  <a:schemeClr val="tx1"/>
                </a:solidFill>
                <a:latin typeface="+mn-lt"/>
                <a:ea typeface="+mn-ea"/>
                <a:cs typeface="+mn-cs"/>
              </a:defRPr>
            </a:lvl9pPr>
          </a:lstStyle>
          <a:p>
            <a:fld id="{529BA948-4470-47B9-ABAA-EAE85B101275}" type="slidenum">
              <a:rPr lang="en-US" sz="1091" b="1" smtClean="0">
                <a:solidFill>
                  <a:schemeClr val="bg1"/>
                </a:solidFill>
              </a:rPr>
              <a:pPr/>
              <a:t>‹#›</a:t>
            </a:fld>
            <a:endParaRPr lang="en-US" sz="1091" b="1">
              <a:solidFill>
                <a:schemeClr val="bg1"/>
              </a:solidFill>
            </a:endParaRPr>
          </a:p>
        </p:txBody>
      </p:sp>
      <p:sp>
        <p:nvSpPr>
          <p:cNvPr id="10" name="Slide Number Placeholder 4">
            <a:extLst>
              <a:ext uri="{FF2B5EF4-FFF2-40B4-BE49-F238E27FC236}">
                <a16:creationId xmlns:a16="http://schemas.microsoft.com/office/drawing/2014/main" id="{B278B178-05E6-6EAC-C200-9E6B48BE22F2}"/>
              </a:ext>
            </a:extLst>
          </p:cNvPr>
          <p:cNvSpPr txBox="1">
            <a:spLocks/>
          </p:cNvSpPr>
          <p:nvPr userDrawn="1"/>
        </p:nvSpPr>
        <p:spPr>
          <a:xfrm>
            <a:off x="9231789" y="6483949"/>
            <a:ext cx="2913778" cy="365238"/>
          </a:xfrm>
          <a:prstGeom prst="rect">
            <a:avLst/>
          </a:prstGeom>
        </p:spPr>
        <p:txBody>
          <a:bodyPr vert="horz" lIns="62345" tIns="31173" rIns="62345" bIns="31173" rtlCol="0" anchor="ctr"/>
          <a:lstStyle>
            <a:defPPr>
              <a:defRPr lang="en-US"/>
            </a:defPPr>
            <a:lvl1pPr marL="0" algn="r" defTabSz="1462546" rtl="0" eaLnBrk="1" latinLnBrk="0" hangingPunct="1">
              <a:defRPr sz="1238" kern="1200">
                <a:solidFill>
                  <a:schemeClr val="tx1">
                    <a:tint val="75000"/>
                  </a:schemeClr>
                </a:solidFill>
                <a:latin typeface="+mn-lt"/>
                <a:ea typeface="+mn-ea"/>
                <a:cs typeface="+mn-cs"/>
              </a:defRPr>
            </a:lvl1pPr>
            <a:lvl2pPr marL="731274" algn="l" defTabSz="1462546" rtl="0" eaLnBrk="1" latinLnBrk="0" hangingPunct="1">
              <a:defRPr sz="2926" kern="1200">
                <a:solidFill>
                  <a:schemeClr val="tx1"/>
                </a:solidFill>
                <a:latin typeface="+mn-lt"/>
                <a:ea typeface="+mn-ea"/>
                <a:cs typeface="+mn-cs"/>
              </a:defRPr>
            </a:lvl2pPr>
            <a:lvl3pPr marL="1462546" algn="l" defTabSz="1462546" rtl="0" eaLnBrk="1" latinLnBrk="0" hangingPunct="1">
              <a:defRPr sz="2926" kern="1200">
                <a:solidFill>
                  <a:schemeClr val="tx1"/>
                </a:solidFill>
                <a:latin typeface="+mn-lt"/>
                <a:ea typeface="+mn-ea"/>
                <a:cs typeface="+mn-cs"/>
              </a:defRPr>
            </a:lvl3pPr>
            <a:lvl4pPr marL="2193820" algn="l" defTabSz="1462546" rtl="0" eaLnBrk="1" latinLnBrk="0" hangingPunct="1">
              <a:defRPr sz="2926" kern="1200">
                <a:solidFill>
                  <a:schemeClr val="tx1"/>
                </a:solidFill>
                <a:latin typeface="+mn-lt"/>
                <a:ea typeface="+mn-ea"/>
                <a:cs typeface="+mn-cs"/>
              </a:defRPr>
            </a:lvl4pPr>
            <a:lvl5pPr marL="2925095" algn="l" defTabSz="1462546" rtl="0" eaLnBrk="1" latinLnBrk="0" hangingPunct="1">
              <a:defRPr sz="2926" kern="1200">
                <a:solidFill>
                  <a:schemeClr val="tx1"/>
                </a:solidFill>
                <a:latin typeface="+mn-lt"/>
                <a:ea typeface="+mn-ea"/>
                <a:cs typeface="+mn-cs"/>
              </a:defRPr>
            </a:lvl5pPr>
            <a:lvl6pPr marL="3656365" algn="l" defTabSz="1462546" rtl="0" eaLnBrk="1" latinLnBrk="0" hangingPunct="1">
              <a:defRPr sz="2926" kern="1200">
                <a:solidFill>
                  <a:schemeClr val="tx1"/>
                </a:solidFill>
                <a:latin typeface="+mn-lt"/>
                <a:ea typeface="+mn-ea"/>
                <a:cs typeface="+mn-cs"/>
              </a:defRPr>
            </a:lvl6pPr>
            <a:lvl7pPr marL="4387638" algn="l" defTabSz="1462546" rtl="0" eaLnBrk="1" latinLnBrk="0" hangingPunct="1">
              <a:defRPr sz="2926" kern="1200">
                <a:solidFill>
                  <a:schemeClr val="tx1"/>
                </a:solidFill>
                <a:latin typeface="+mn-lt"/>
                <a:ea typeface="+mn-ea"/>
                <a:cs typeface="+mn-cs"/>
              </a:defRPr>
            </a:lvl7pPr>
            <a:lvl8pPr marL="5118912" algn="l" defTabSz="1462546" rtl="0" eaLnBrk="1" latinLnBrk="0" hangingPunct="1">
              <a:defRPr sz="2926" kern="1200">
                <a:solidFill>
                  <a:schemeClr val="tx1"/>
                </a:solidFill>
                <a:latin typeface="+mn-lt"/>
                <a:ea typeface="+mn-ea"/>
                <a:cs typeface="+mn-cs"/>
              </a:defRPr>
            </a:lvl8pPr>
            <a:lvl9pPr marL="5850186" algn="l" defTabSz="1462546" rtl="0" eaLnBrk="1" latinLnBrk="0" hangingPunct="1">
              <a:defRPr sz="2926" kern="1200">
                <a:solidFill>
                  <a:schemeClr val="tx1"/>
                </a:solidFill>
                <a:latin typeface="+mn-lt"/>
                <a:ea typeface="+mn-ea"/>
                <a:cs typeface="+mn-cs"/>
              </a:defRPr>
            </a:lvl9pPr>
          </a:lstStyle>
          <a:p>
            <a:fld id="{529BA948-4470-47B9-ABAA-EAE85B101275}" type="slidenum">
              <a:rPr lang="en-US" sz="844" smtClean="0"/>
              <a:pPr/>
              <a:t>‹#›</a:t>
            </a:fld>
            <a:endParaRPr lang="en-US" sz="844"/>
          </a:p>
        </p:txBody>
      </p:sp>
      <p:pic>
        <p:nvPicPr>
          <p:cNvPr id="11" name="Picture 10" descr="A white and black logo&#10;&#10;Description automatically generated">
            <a:extLst>
              <a:ext uri="{FF2B5EF4-FFF2-40B4-BE49-F238E27FC236}">
                <a16:creationId xmlns:a16="http://schemas.microsoft.com/office/drawing/2014/main" id="{33E6D9FD-A857-3D44-41A3-A706BA2811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46441" y="6503540"/>
            <a:ext cx="507024" cy="251818"/>
          </a:xfrm>
          <a:prstGeom prst="rect">
            <a:avLst/>
          </a:prstGeom>
        </p:spPr>
      </p:pic>
      <p:grpSp>
        <p:nvGrpSpPr>
          <p:cNvPr id="12" name="Group 11">
            <a:extLst>
              <a:ext uri="{FF2B5EF4-FFF2-40B4-BE49-F238E27FC236}">
                <a16:creationId xmlns:a16="http://schemas.microsoft.com/office/drawing/2014/main" id="{E60FD4BD-6761-A3D9-91E9-0ACD3B2790AD}"/>
              </a:ext>
            </a:extLst>
          </p:cNvPr>
          <p:cNvGrpSpPr/>
          <p:nvPr userDrawn="1"/>
        </p:nvGrpSpPr>
        <p:grpSpPr>
          <a:xfrm>
            <a:off x="0" y="6437412"/>
            <a:ext cx="12192000" cy="420588"/>
            <a:chOff x="0" y="9441538"/>
            <a:chExt cx="15544800" cy="616862"/>
          </a:xfrm>
        </p:grpSpPr>
        <p:sp>
          <p:nvSpPr>
            <p:cNvPr id="13" name="Rectangle 12">
              <a:extLst>
                <a:ext uri="{FF2B5EF4-FFF2-40B4-BE49-F238E27FC236}">
                  <a16:creationId xmlns:a16="http://schemas.microsoft.com/office/drawing/2014/main" id="{297342D3-D610-B07B-77A6-29217C014BE6}"/>
                </a:ext>
              </a:extLst>
            </p:cNvPr>
            <p:cNvSpPr/>
            <p:nvPr/>
          </p:nvSpPr>
          <p:spPr>
            <a:xfrm>
              <a:off x="0" y="9441538"/>
              <a:ext cx="15544800" cy="616862"/>
            </a:xfrm>
            <a:prstGeom prst="rect">
              <a:avLst/>
            </a:prstGeom>
            <a:solidFill>
              <a:srgbClr val="219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4" name="TextBox 13">
              <a:extLst>
                <a:ext uri="{FF2B5EF4-FFF2-40B4-BE49-F238E27FC236}">
                  <a16:creationId xmlns:a16="http://schemas.microsoft.com/office/drawing/2014/main" id="{E500AA95-C347-1BB0-B8AC-7890FD52479C}"/>
                </a:ext>
              </a:extLst>
            </p:cNvPr>
            <p:cNvSpPr txBox="1"/>
            <p:nvPr/>
          </p:nvSpPr>
          <p:spPr>
            <a:xfrm>
              <a:off x="489396" y="9533196"/>
              <a:ext cx="15055403" cy="412378"/>
            </a:xfrm>
            <a:prstGeom prst="rect">
              <a:avLst/>
            </a:prstGeom>
            <a:noFill/>
          </p:spPr>
          <p:txBody>
            <a:bodyPr wrap="square">
              <a:spAutoFit/>
            </a:bodyPr>
            <a:lstStyle/>
            <a:p>
              <a:r>
                <a:rPr lang="en-US" sz="1227">
                  <a:solidFill>
                    <a:srgbClr val="FFFFFF"/>
                  </a:solidFill>
                  <a:latin typeface="Segoe UI" panose="020B0502040204020203" pitchFamily="34" charset="0"/>
                  <a:cs typeface="Segoe UI" panose="020B0502040204020203" pitchFamily="34" charset="0"/>
                </a:rPr>
                <a:t>Integrating Mobility  |  FAC 2024</a:t>
              </a:r>
            </a:p>
          </p:txBody>
        </p:sp>
        <p:pic>
          <p:nvPicPr>
            <p:cNvPr id="15" name="Picture 14" descr="A white and black logo&#10;&#10;Description automatically generated">
              <a:extLst>
                <a:ext uri="{FF2B5EF4-FFF2-40B4-BE49-F238E27FC236}">
                  <a16:creationId xmlns:a16="http://schemas.microsoft.com/office/drawing/2014/main" id="{DE9E00BF-C14F-57E7-3E14-387F138DF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6612" y="9555461"/>
              <a:ext cx="646455" cy="369333"/>
            </a:xfrm>
            <a:prstGeom prst="rect">
              <a:avLst/>
            </a:prstGeom>
          </p:spPr>
        </p:pic>
      </p:grpSp>
    </p:spTree>
    <p:extLst>
      <p:ext uri="{BB962C8B-B14F-4D97-AF65-F5344CB8AC3E}">
        <p14:creationId xmlns:p14="http://schemas.microsoft.com/office/powerpoint/2010/main" val="258631351"/>
      </p:ext>
    </p:extLst>
  </p:cSld>
  <p:clrMapOvr>
    <a:masterClrMapping/>
  </p:clrMapOvr>
  <p:extLst>
    <p:ext uri="{DCECCB84-F9BA-43D5-87BE-67443E8EF086}">
      <p15:sldGuideLst xmlns:p15="http://schemas.microsoft.com/office/powerpoint/2012/main">
        <p15:guide id="1" orient="horz" pos="3168">
          <p15:clr>
            <a:srgbClr val="FBAE40"/>
          </p15:clr>
        </p15:guide>
        <p15:guide id="2" pos="48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08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979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C48E5AC-0378-4B3E-95FD-6CF342AB52B9}" type="datetime1">
              <a:rPr lang="en-US" smtClean="0"/>
              <a:t>6/25/24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493591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FE7A564-2D70-460E-848D-7F0EC91F660F}" type="datetime1">
              <a:rPr lang="en-US" smtClean="0"/>
              <a:t>6/25/24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17213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Arial Narrow"/>
                <a:cs typeface="Arial Narrow"/>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FC438F4-F4EC-4FD2-8B09-F7C4DE326C7D}" type="datetime1">
              <a:rPr lang="en-US" smtClean="0"/>
              <a:t>6/25/24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173926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0A789D7-8B9A-48F5-9B14-47129E4EF206}" type="datetime1">
              <a:rPr lang="en-US" smtClean="0"/>
              <a:t>6/25/24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695916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screen">
            <a:extLst>
              <a:ext uri="{28A0092B-C50C-407E-A947-70E740481C1C}">
                <a14:useLocalDpi xmlns:a14="http://schemas.microsoft.com/office/drawing/2010/main"/>
              </a:ext>
            </a:extLst>
          </a:blip>
          <a:stretch>
            <a:fillRect/>
          </a:stretch>
        </p:blipFill>
        <p:spPr>
          <a:xfrm>
            <a:off x="0" y="342900"/>
            <a:ext cx="12192000" cy="819911"/>
          </a:xfrm>
          <a:prstGeom prst="rect">
            <a:avLst/>
          </a:prstGeom>
        </p:spPr>
      </p:pic>
      <p:pic>
        <p:nvPicPr>
          <p:cNvPr id="17" name="bg object 17"/>
          <p:cNvPicPr/>
          <p:nvPr/>
        </p:nvPicPr>
        <p:blipFill>
          <a:blip r:embed="rId3" cstate="screen">
            <a:extLst>
              <a:ext uri="{28A0092B-C50C-407E-A947-70E740481C1C}">
                <a14:useLocalDpi xmlns:a14="http://schemas.microsoft.com/office/drawing/2010/main"/>
              </a:ext>
            </a:extLst>
          </a:blip>
          <a:stretch>
            <a:fillRect/>
          </a:stretch>
        </p:blipFill>
        <p:spPr>
          <a:xfrm>
            <a:off x="248412" y="6208776"/>
            <a:ext cx="1527047" cy="513587"/>
          </a:xfrm>
          <a:prstGeom prst="rect">
            <a:avLst/>
          </a:prstGeom>
        </p:spPr>
      </p:pic>
      <p:pic>
        <p:nvPicPr>
          <p:cNvPr id="18" name="bg object 18"/>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bg object 19"/>
          <p:cNvSpPr/>
          <p:nvPr/>
        </p:nvSpPr>
        <p:spPr>
          <a:xfrm>
            <a:off x="0" y="352043"/>
            <a:ext cx="12192000" cy="810895"/>
          </a:xfrm>
          <a:custGeom>
            <a:avLst/>
            <a:gdLst/>
            <a:ahLst/>
            <a:cxnLst/>
            <a:rect l="l" t="t" r="r" b="b"/>
            <a:pathLst>
              <a:path w="12192000" h="810894">
                <a:moveTo>
                  <a:pt x="12192000" y="0"/>
                </a:moveTo>
                <a:lnTo>
                  <a:pt x="0" y="0"/>
                </a:lnTo>
                <a:lnTo>
                  <a:pt x="0" y="810767"/>
                </a:lnTo>
                <a:lnTo>
                  <a:pt x="12192000" y="810767"/>
                </a:lnTo>
                <a:lnTo>
                  <a:pt x="12192000" y="0"/>
                </a:lnTo>
                <a:close/>
              </a:path>
            </a:pathLst>
          </a:custGeom>
          <a:solidFill>
            <a:srgbClr val="FFFFFF"/>
          </a:solidFill>
        </p:spPr>
        <p:txBody>
          <a:bodyPr wrap="square" lIns="0" tIns="0" rIns="0" bIns="0" rtlCol="0"/>
          <a:lstStyle/>
          <a:p>
            <a:endParaRPr/>
          </a:p>
        </p:txBody>
      </p:sp>
      <p:pic>
        <p:nvPicPr>
          <p:cNvPr id="20" name="bg object 20"/>
          <p:cNvPicPr/>
          <p:nvPr/>
        </p:nvPicPr>
        <p:blipFill>
          <a:blip r:embed="rId5" cstate="screen">
            <a:extLst>
              <a:ext uri="{28A0092B-C50C-407E-A947-70E740481C1C}">
                <a14:useLocalDpi xmlns:a14="http://schemas.microsoft.com/office/drawing/2010/main"/>
              </a:ext>
            </a:extLst>
          </a:blip>
          <a:stretch>
            <a:fillRect/>
          </a:stretch>
        </p:blipFill>
        <p:spPr>
          <a:xfrm>
            <a:off x="9945623" y="435863"/>
            <a:ext cx="1909571" cy="643127"/>
          </a:xfrm>
          <a:prstGeom prst="rect">
            <a:avLst/>
          </a:prstGeom>
        </p:spPr>
      </p:pic>
      <p:pic>
        <p:nvPicPr>
          <p:cNvPr id="21" name="bg object 21"/>
          <p:cNvPicPr/>
          <p:nvPr/>
        </p:nvPicPr>
        <p:blipFill>
          <a:blip r:embed="rId6" cstate="print"/>
          <a:stretch>
            <a:fillRect/>
          </a:stretch>
        </p:blipFill>
        <p:spPr>
          <a:xfrm>
            <a:off x="6702552" y="2093976"/>
            <a:ext cx="5489447" cy="476402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44A97A7-5A85-4639-A5EE-3856CD9E858C}" type="datetime1">
              <a:rPr lang="en-US" smtClean="0"/>
              <a:t>6/25/24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723374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685FBC-15E3-41B0-9EF2-3541669D2A71}" type="datetime1">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171543214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8183A-C9E4-4CA2-90B1-4D76BB5F0677}" type="datetime1">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184750854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59615-7A86-4FFE-A097-466B17201C39}" type="datetime1">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351687337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75DB00-F34F-4DCB-9392-302075A3D175}" type="datetime1">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107960443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769194"/>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9FF6CF-23E8-4B77-A0FA-344454AF6AA1}" type="datetime1">
              <a:rPr lang="en-US" smtClean="0"/>
              <a:t>6/25/24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158728408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76695-804D-4C14-8862-75E82A13C680}" type="datetime1">
              <a:rPr lang="en-US" smtClean="0"/>
              <a:t>6/25/24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209272584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54BFE4-DB23-4C78-A1AB-3CB97C7B34F5}" type="datetime1">
              <a:rPr lang="en-US" smtClean="0"/>
              <a:t>6/25/24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53945618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324413"/>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0455B4-A3E0-416E-BA81-3DB2E289AA93}" type="datetime1">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111857739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330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F91D3A-2742-4C8C-B309-AFA5B599609C}" type="datetime1">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221989910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2D26F-3933-478A-B403-9454A1548732}" type="datetime1">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73640531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423338-A592-4108-A61E-837BD81B0D0D}" type="datetime1">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10EB1-B3C2-4945-87A6-A585F5503DB5}" type="slidenum">
              <a:rPr lang="en-US" smtClean="0"/>
              <a:t>‹#›</a:t>
            </a:fld>
            <a:endParaRPr lang="en-US"/>
          </a:p>
        </p:txBody>
      </p:sp>
    </p:spTree>
    <p:extLst>
      <p:ext uri="{BB962C8B-B14F-4D97-AF65-F5344CB8AC3E}">
        <p14:creationId xmlns:p14="http://schemas.microsoft.com/office/powerpoint/2010/main" val="22136439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7.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5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algn="l" defTabSz="821815" rtl="0" eaLnBrk="1" latinLnBrk="0" hangingPunct="1">
        <a:spcBef>
          <a:spcPct val="0"/>
        </a:spcBef>
        <a:buNone/>
        <a:defRPr sz="2885" b="1" kern="1200">
          <a:solidFill>
            <a:schemeClr val="tx2"/>
          </a:solidFill>
          <a:latin typeface="+mj-lt"/>
          <a:ea typeface="+mj-ea"/>
          <a:cs typeface="+mj-cs"/>
        </a:defRPr>
      </a:lvl1pPr>
    </p:titleStyle>
    <p:bodyStyle>
      <a:lvl1pPr marL="308180" indent="-308180" algn="l" defTabSz="821815" rtl="0" eaLnBrk="1" latinLnBrk="0" hangingPunct="1">
        <a:spcBef>
          <a:spcPct val="20000"/>
        </a:spcBef>
        <a:buFont typeface="Arial" pitchFamily="34" charset="0"/>
        <a:buChar char="•"/>
        <a:defRPr sz="2885" kern="1200">
          <a:solidFill>
            <a:schemeClr val="tx2"/>
          </a:solidFill>
          <a:latin typeface="+mn-lt"/>
          <a:ea typeface="+mn-ea"/>
          <a:cs typeface="+mn-cs"/>
        </a:defRPr>
      </a:lvl1pPr>
      <a:lvl2pPr marL="667725" indent="-256817" algn="l" defTabSz="821815" rtl="0" eaLnBrk="1" latinLnBrk="0" hangingPunct="1">
        <a:spcBef>
          <a:spcPct val="20000"/>
        </a:spcBef>
        <a:buFont typeface="Arial" pitchFamily="34" charset="0"/>
        <a:buChar char="–"/>
        <a:defRPr sz="2533" kern="1200">
          <a:solidFill>
            <a:schemeClr val="tx2"/>
          </a:solidFill>
          <a:latin typeface="+mn-lt"/>
          <a:ea typeface="+mn-ea"/>
          <a:cs typeface="+mn-cs"/>
        </a:defRPr>
      </a:lvl2pPr>
      <a:lvl3pPr marL="1027269" indent="-205454" algn="l" defTabSz="821815" rtl="0" eaLnBrk="1" latinLnBrk="0" hangingPunct="1">
        <a:spcBef>
          <a:spcPct val="20000"/>
        </a:spcBef>
        <a:buFont typeface="Arial" pitchFamily="34" charset="0"/>
        <a:buChar char="•"/>
        <a:defRPr sz="2181" kern="1200">
          <a:solidFill>
            <a:schemeClr val="tx2"/>
          </a:solidFill>
          <a:latin typeface="+mn-lt"/>
          <a:ea typeface="+mn-ea"/>
          <a:cs typeface="+mn-cs"/>
        </a:defRPr>
      </a:lvl3pPr>
      <a:lvl4pPr marL="1438177" indent="-205454" algn="l" defTabSz="821815" rtl="0" eaLnBrk="1" latinLnBrk="0" hangingPunct="1">
        <a:spcBef>
          <a:spcPct val="20000"/>
        </a:spcBef>
        <a:buFont typeface="Arial" pitchFamily="34" charset="0"/>
        <a:buChar char="–"/>
        <a:defRPr sz="1829" kern="1200">
          <a:solidFill>
            <a:schemeClr val="tx2"/>
          </a:solidFill>
          <a:latin typeface="+mn-lt"/>
          <a:ea typeface="+mn-ea"/>
          <a:cs typeface="+mn-cs"/>
        </a:defRPr>
      </a:lvl4pPr>
      <a:lvl5pPr marL="1849085" indent="-205454" algn="l" defTabSz="821815" rtl="0" eaLnBrk="1" latinLnBrk="0" hangingPunct="1">
        <a:spcBef>
          <a:spcPct val="20000"/>
        </a:spcBef>
        <a:buFont typeface="Arial" pitchFamily="34" charset="0"/>
        <a:buChar char="»"/>
        <a:defRPr sz="1829" kern="1200">
          <a:solidFill>
            <a:schemeClr val="tx2"/>
          </a:solidFill>
          <a:latin typeface="+mn-lt"/>
          <a:ea typeface="+mn-ea"/>
          <a:cs typeface="+mn-cs"/>
        </a:defRPr>
      </a:lvl5pPr>
      <a:lvl6pPr marL="2259993" indent="-205454" algn="l" defTabSz="821815" rtl="0" eaLnBrk="1" latinLnBrk="0" hangingPunct="1">
        <a:spcBef>
          <a:spcPct val="20000"/>
        </a:spcBef>
        <a:buFont typeface="Arial" pitchFamily="34" charset="0"/>
        <a:buChar char="•"/>
        <a:defRPr sz="1829" kern="1200">
          <a:solidFill>
            <a:schemeClr val="tx1"/>
          </a:solidFill>
          <a:latin typeface="+mn-lt"/>
          <a:ea typeface="+mn-ea"/>
          <a:cs typeface="+mn-cs"/>
        </a:defRPr>
      </a:lvl6pPr>
      <a:lvl7pPr marL="2670901" indent="-205454" algn="l" defTabSz="821815" rtl="0" eaLnBrk="1" latinLnBrk="0" hangingPunct="1">
        <a:spcBef>
          <a:spcPct val="20000"/>
        </a:spcBef>
        <a:buFont typeface="Arial" pitchFamily="34" charset="0"/>
        <a:buChar char="•"/>
        <a:defRPr sz="1829" kern="1200">
          <a:solidFill>
            <a:schemeClr val="tx1"/>
          </a:solidFill>
          <a:latin typeface="+mn-lt"/>
          <a:ea typeface="+mn-ea"/>
          <a:cs typeface="+mn-cs"/>
        </a:defRPr>
      </a:lvl7pPr>
      <a:lvl8pPr marL="3081808" indent="-205454" algn="l" defTabSz="821815" rtl="0" eaLnBrk="1" latinLnBrk="0" hangingPunct="1">
        <a:spcBef>
          <a:spcPct val="20000"/>
        </a:spcBef>
        <a:buFont typeface="Arial" pitchFamily="34" charset="0"/>
        <a:buChar char="•"/>
        <a:defRPr sz="1829" kern="1200">
          <a:solidFill>
            <a:schemeClr val="tx1"/>
          </a:solidFill>
          <a:latin typeface="+mn-lt"/>
          <a:ea typeface="+mn-ea"/>
          <a:cs typeface="+mn-cs"/>
        </a:defRPr>
      </a:lvl8pPr>
      <a:lvl9pPr marL="3492715" indent="-205454" algn="l" defTabSz="821815" rtl="0" eaLnBrk="1" latinLnBrk="0" hangingPunct="1">
        <a:spcBef>
          <a:spcPct val="20000"/>
        </a:spcBef>
        <a:buFont typeface="Arial" pitchFamily="34" charset="0"/>
        <a:buChar char="•"/>
        <a:defRPr sz="1829" kern="1200">
          <a:solidFill>
            <a:schemeClr val="tx1"/>
          </a:solidFill>
          <a:latin typeface="+mn-lt"/>
          <a:ea typeface="+mn-ea"/>
          <a:cs typeface="+mn-cs"/>
        </a:defRPr>
      </a:lvl9pPr>
    </p:bodyStyle>
    <p:otherStyle>
      <a:defPPr>
        <a:defRPr lang="en-US"/>
      </a:defPPr>
      <a:lvl1pPr marL="0" algn="l" defTabSz="821815" rtl="0" eaLnBrk="1" latinLnBrk="0" hangingPunct="1">
        <a:defRPr sz="1618" kern="1200">
          <a:solidFill>
            <a:schemeClr val="tx1"/>
          </a:solidFill>
          <a:latin typeface="+mn-lt"/>
          <a:ea typeface="+mn-ea"/>
          <a:cs typeface="+mn-cs"/>
        </a:defRPr>
      </a:lvl1pPr>
      <a:lvl2pPr marL="410908" algn="l" defTabSz="821815" rtl="0" eaLnBrk="1" latinLnBrk="0" hangingPunct="1">
        <a:defRPr sz="1618" kern="1200">
          <a:solidFill>
            <a:schemeClr val="tx1"/>
          </a:solidFill>
          <a:latin typeface="+mn-lt"/>
          <a:ea typeface="+mn-ea"/>
          <a:cs typeface="+mn-cs"/>
        </a:defRPr>
      </a:lvl2pPr>
      <a:lvl3pPr marL="821815" algn="l" defTabSz="821815" rtl="0" eaLnBrk="1" latinLnBrk="0" hangingPunct="1">
        <a:defRPr sz="1618" kern="1200">
          <a:solidFill>
            <a:schemeClr val="tx1"/>
          </a:solidFill>
          <a:latin typeface="+mn-lt"/>
          <a:ea typeface="+mn-ea"/>
          <a:cs typeface="+mn-cs"/>
        </a:defRPr>
      </a:lvl3pPr>
      <a:lvl4pPr marL="1232724" algn="l" defTabSz="821815" rtl="0" eaLnBrk="1" latinLnBrk="0" hangingPunct="1">
        <a:defRPr sz="1618" kern="1200">
          <a:solidFill>
            <a:schemeClr val="tx1"/>
          </a:solidFill>
          <a:latin typeface="+mn-lt"/>
          <a:ea typeface="+mn-ea"/>
          <a:cs typeface="+mn-cs"/>
        </a:defRPr>
      </a:lvl4pPr>
      <a:lvl5pPr marL="1643632" algn="l" defTabSz="821815" rtl="0" eaLnBrk="1" latinLnBrk="0" hangingPunct="1">
        <a:defRPr sz="1618" kern="1200">
          <a:solidFill>
            <a:schemeClr val="tx1"/>
          </a:solidFill>
          <a:latin typeface="+mn-lt"/>
          <a:ea typeface="+mn-ea"/>
          <a:cs typeface="+mn-cs"/>
        </a:defRPr>
      </a:lvl5pPr>
      <a:lvl6pPr marL="2054540" algn="l" defTabSz="821815" rtl="0" eaLnBrk="1" latinLnBrk="0" hangingPunct="1">
        <a:defRPr sz="1618" kern="1200">
          <a:solidFill>
            <a:schemeClr val="tx1"/>
          </a:solidFill>
          <a:latin typeface="+mn-lt"/>
          <a:ea typeface="+mn-ea"/>
          <a:cs typeface="+mn-cs"/>
        </a:defRPr>
      </a:lvl6pPr>
      <a:lvl7pPr marL="2465446" algn="l" defTabSz="821815" rtl="0" eaLnBrk="1" latinLnBrk="0" hangingPunct="1">
        <a:defRPr sz="1618" kern="1200">
          <a:solidFill>
            <a:schemeClr val="tx1"/>
          </a:solidFill>
          <a:latin typeface="+mn-lt"/>
          <a:ea typeface="+mn-ea"/>
          <a:cs typeface="+mn-cs"/>
        </a:defRPr>
      </a:lvl7pPr>
      <a:lvl8pPr marL="2876354" algn="l" defTabSz="821815" rtl="0" eaLnBrk="1" latinLnBrk="0" hangingPunct="1">
        <a:defRPr sz="1618" kern="1200">
          <a:solidFill>
            <a:schemeClr val="tx1"/>
          </a:solidFill>
          <a:latin typeface="+mn-lt"/>
          <a:ea typeface="+mn-ea"/>
          <a:cs typeface="+mn-cs"/>
        </a:defRPr>
      </a:lvl8pPr>
      <a:lvl9pPr marL="3287262" algn="l" defTabSz="821815" rtl="0" eaLnBrk="1" latinLnBrk="0" hangingPunct="1">
        <a:defRPr sz="161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48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screen">
            <a:extLst>
              <a:ext uri="{28A0092B-C50C-407E-A947-70E740481C1C}">
                <a14:useLocalDpi xmlns:a14="http://schemas.microsoft.com/office/drawing/2010/main"/>
              </a:ext>
            </a:extLst>
          </a:blip>
          <a:stretch>
            <a:fillRect/>
          </a:stretch>
        </p:blipFill>
        <p:spPr>
          <a:xfrm>
            <a:off x="0" y="342900"/>
            <a:ext cx="12192000" cy="819911"/>
          </a:xfrm>
          <a:prstGeom prst="rect">
            <a:avLst/>
          </a:prstGeom>
        </p:spPr>
      </p:pic>
      <p:pic>
        <p:nvPicPr>
          <p:cNvPr id="17" name="bg object 17"/>
          <p:cNvPicPr/>
          <p:nvPr/>
        </p:nvPicPr>
        <p:blipFill>
          <a:blip r:embed="rId8" cstate="screen">
            <a:extLst>
              <a:ext uri="{28A0092B-C50C-407E-A947-70E740481C1C}">
                <a14:useLocalDpi xmlns:a14="http://schemas.microsoft.com/office/drawing/2010/main"/>
              </a:ext>
            </a:extLst>
          </a:blip>
          <a:stretch>
            <a:fillRect/>
          </a:stretch>
        </p:blipFill>
        <p:spPr>
          <a:xfrm>
            <a:off x="248412" y="6208776"/>
            <a:ext cx="1527047" cy="513587"/>
          </a:xfrm>
          <a:prstGeom prst="rect">
            <a:avLst/>
          </a:prstGeom>
        </p:spPr>
      </p:pic>
      <p:sp>
        <p:nvSpPr>
          <p:cNvPr id="2" name="Holder 2"/>
          <p:cNvSpPr>
            <a:spLocks noGrp="1"/>
          </p:cNvSpPr>
          <p:nvPr>
            <p:ph type="title"/>
          </p:nvPr>
        </p:nvSpPr>
        <p:spPr>
          <a:xfrm>
            <a:off x="198483" y="288138"/>
            <a:ext cx="9877605" cy="845819"/>
          </a:xfrm>
          <a:prstGeom prst="rect">
            <a:avLst/>
          </a:prstGeom>
        </p:spPr>
        <p:txBody>
          <a:bodyPr wrap="square" lIns="0" tIns="0" rIns="0" bIns="0">
            <a:spAutoFit/>
          </a:bodyPr>
          <a:lstStyle>
            <a:lvl1pPr>
              <a:defRPr sz="4400" b="1"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906053" y="1482678"/>
            <a:ext cx="10433141" cy="4384674"/>
          </a:xfrm>
          <a:prstGeom prst="rect">
            <a:avLst/>
          </a:prstGeom>
        </p:spPr>
        <p:txBody>
          <a:bodyPr wrap="square" lIns="0" tIns="0" rIns="0" bIns="0">
            <a:spAutoFit/>
          </a:bodyPr>
          <a:lstStyle>
            <a:lvl1pPr>
              <a:defRPr sz="2400" b="0" i="0">
                <a:solidFill>
                  <a:schemeClr val="tx1"/>
                </a:solidFill>
                <a:latin typeface="Arial Narrow"/>
                <a:cs typeface="Arial Narrow"/>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074D860E-57A0-47CC-8885-4EA939BF75E0}" type="datetime1">
              <a:rPr lang="en-US" smtClean="0"/>
              <a:t>6/25/24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73689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spd="med">
    <p:fade/>
  </p:transition>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765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2">
                    <a:lumMod val="75000"/>
                  </a:schemeClr>
                </a:solidFill>
              </a:defRPr>
            </a:lvl1pPr>
          </a:lstStyle>
          <a:p>
            <a:fld id="{5EC0279A-D8E0-428E-A772-F4FCA3BE4360}" type="datetime1">
              <a:rPr lang="en-US" smtClean="0"/>
              <a:t>6/25/24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2">
                    <a:lumMod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2">
                    <a:lumMod val="75000"/>
                  </a:schemeClr>
                </a:solidFill>
              </a:defRPr>
            </a:lvl1pPr>
          </a:lstStyle>
          <a:p>
            <a:fld id="{9CC10EB1-B3C2-4945-87A6-A585F5503DB5}" type="slidenum">
              <a:rPr lang="en-US" smtClean="0"/>
              <a:pPr/>
              <a:t>‹#›</a:t>
            </a:fld>
            <a:endParaRPr lang="en-US"/>
          </a:p>
        </p:txBody>
      </p:sp>
    </p:spTree>
    <p:extLst>
      <p:ext uri="{BB962C8B-B14F-4D97-AF65-F5344CB8AC3E}">
        <p14:creationId xmlns:p14="http://schemas.microsoft.com/office/powerpoint/2010/main" val="25574860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fade/>
  </p:transition>
  <p:hf hdr="0" ftr="0" dt="0"/>
  <p:txStyles>
    <p:titleStyle>
      <a:lvl1pPr algn="l" defTabSz="914400" rtl="0" eaLnBrk="1" latinLnBrk="0" hangingPunct="1">
        <a:lnSpc>
          <a:spcPct val="90000"/>
        </a:lnSpc>
        <a:spcBef>
          <a:spcPct val="0"/>
        </a:spcBef>
        <a:buNone/>
        <a:defRPr sz="2400" kern="1200">
          <a:solidFill>
            <a:schemeClr val="tx2">
              <a:lumMod val="75000"/>
            </a:schemeClr>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200" kern="1200">
          <a:solidFill>
            <a:schemeClr val="tx2">
              <a:lumMod val="75000"/>
            </a:schemeClr>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32.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31.xml"/><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14.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19" Type="http://schemas.openxmlformats.org/officeDocument/2006/relationships/image" Target="../media/image63.png"/><Relationship Id="rId4" Type="http://schemas.openxmlformats.org/officeDocument/2006/relationships/image" Target="../media/image33.svg"/><Relationship Id="rId9" Type="http://schemas.openxmlformats.org/officeDocument/2006/relationships/image" Target="../media/image53.png"/><Relationship Id="rId1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2.png"/><Relationship Id="rId7"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3.sv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72.jpeg"/><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hyperlink" Target="https://storymaps.arcgis.com/stories/c9605d236ead4b2193e3430dc1ecc0bc" TargetMode="External"/><Relationship Id="rId4" Type="http://schemas.openxmlformats.org/officeDocument/2006/relationships/image" Target="../media/image33.sv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pixabay.com/en/help-service-support-faq-146073/"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41.sv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0.xml"/><Relationship Id="rId6" Type="http://schemas.openxmlformats.org/officeDocument/2006/relationships/image" Target="../media/image88.jpeg"/><Relationship Id="rId5" Type="http://schemas.openxmlformats.org/officeDocument/2006/relationships/image" Target="../media/image87.sv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7.xml"/><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96.jpe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106.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113.emf"/></Relationships>
</file>

<file path=ppt/slides/_rels/slide6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117.jpeg"/></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1.xml"/><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ity with a bridge and a body of water&#10;&#10;Description automatically generated">
            <a:extLst>
              <a:ext uri="{FF2B5EF4-FFF2-40B4-BE49-F238E27FC236}">
                <a16:creationId xmlns:a16="http://schemas.microsoft.com/office/drawing/2014/main" id="{368B0EDF-8D40-0BB3-D5CE-E4CDD1A06939}"/>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49506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94B9F-001F-2B64-7D0D-D23D73055168}"/>
              </a:ext>
            </a:extLst>
          </p:cNvPr>
          <p:cNvSpPr/>
          <p:nvPr/>
        </p:nvSpPr>
        <p:spPr>
          <a:xfrm>
            <a:off x="1372465" y="575777"/>
            <a:ext cx="9374771" cy="1900723"/>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 name="TextBox 3">
            <a:extLst>
              <a:ext uri="{FF2B5EF4-FFF2-40B4-BE49-F238E27FC236}">
                <a16:creationId xmlns:a16="http://schemas.microsoft.com/office/drawing/2014/main" id="{51D17774-1276-B2E4-A068-AF0F83BD2259}"/>
              </a:ext>
            </a:extLst>
          </p:cNvPr>
          <p:cNvSpPr txBox="1"/>
          <p:nvPr/>
        </p:nvSpPr>
        <p:spPr>
          <a:xfrm>
            <a:off x="1481324" y="420588"/>
            <a:ext cx="9239253" cy="1276760"/>
          </a:xfrm>
          <a:prstGeom prst="rect">
            <a:avLst/>
          </a:prstGeom>
          <a:noFill/>
        </p:spPr>
        <p:txBody>
          <a:bodyPr wrap="square">
            <a:spAutoFit/>
          </a:bodyPr>
          <a:lstStyle/>
          <a:p>
            <a:pPr defTabSz="997164" fontAlgn="b">
              <a:spcAft>
                <a:spcPts val="205"/>
              </a:spcAft>
            </a:pPr>
            <a:r>
              <a:rPr lang="en-US" sz="2454">
                <a:solidFill>
                  <a:prstClr val="white"/>
                </a:solidFill>
                <a:highlight>
                  <a:srgbClr val="126781"/>
                </a:highlight>
                <a:latin typeface="Segoe UI" panose="020B0502040204020203" pitchFamily="34" charset="0"/>
                <a:cs typeface="Segoe UI" panose="020B0502040204020203" pitchFamily="34" charset="0"/>
              </a:rPr>
              <a:t>DEVELOPMENT TYPOLOGY RESEARCH</a:t>
            </a:r>
          </a:p>
          <a:p>
            <a:pPr defTabSz="997164" fontAlgn="b">
              <a:spcAft>
                <a:spcPts val="205"/>
              </a:spcAft>
            </a:pPr>
            <a:endParaRPr lang="en-US" sz="2182">
              <a:solidFill>
                <a:prstClr val="white"/>
              </a:solidFill>
              <a:highlight>
                <a:srgbClr val="126781"/>
              </a:highlight>
              <a:latin typeface="Segoe UI" panose="020B0502040204020203" pitchFamily="34" charset="0"/>
              <a:cs typeface="Segoe UI" panose="020B0502040204020203" pitchFamily="34" charset="0"/>
            </a:endParaRPr>
          </a:p>
          <a:p>
            <a:pPr marL="155859" algn="ctr" defTabSz="997164" fontAlgn="b">
              <a:spcAft>
                <a:spcPts val="409"/>
              </a:spcAft>
            </a:pPr>
            <a:r>
              <a:rPr lang="en-US" sz="2727">
                <a:solidFill>
                  <a:prstClr val="white"/>
                </a:solidFill>
                <a:latin typeface="Segoe UI" panose="020B0502040204020203" pitchFamily="34" charset="0"/>
                <a:cs typeface="Segoe UI" panose="020B0502040204020203" pitchFamily="34" charset="0"/>
              </a:rPr>
              <a:t>Recent Research Guides Planning &amp; Coding</a:t>
            </a:r>
          </a:p>
        </p:txBody>
      </p:sp>
      <p:graphicFrame>
        <p:nvGraphicFramePr>
          <p:cNvPr id="7" name="Diagram 6">
            <a:extLst>
              <a:ext uri="{FF2B5EF4-FFF2-40B4-BE49-F238E27FC236}">
                <a16:creationId xmlns:a16="http://schemas.microsoft.com/office/drawing/2014/main" id="{3A5415C1-525A-C471-0493-0412BDAE539F}"/>
              </a:ext>
            </a:extLst>
          </p:cNvPr>
          <p:cNvGraphicFramePr/>
          <p:nvPr/>
        </p:nvGraphicFramePr>
        <p:xfrm>
          <a:off x="1188385" y="1838307"/>
          <a:ext cx="9815230" cy="3101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E7B3B242-DB04-C158-A12F-893234D6F25C}"/>
              </a:ext>
            </a:extLst>
          </p:cNvPr>
          <p:cNvSpPr txBox="1"/>
          <p:nvPr/>
        </p:nvSpPr>
        <p:spPr>
          <a:xfrm>
            <a:off x="2482688" y="5335216"/>
            <a:ext cx="7243632" cy="679930"/>
          </a:xfrm>
          <a:prstGeom prst="rect">
            <a:avLst/>
          </a:prstGeom>
          <a:noFill/>
        </p:spPr>
        <p:txBody>
          <a:bodyPr wrap="square">
            <a:spAutoFit/>
          </a:bodyPr>
          <a:lstStyle/>
          <a:p>
            <a:pPr marL="158024" algn="ctr" defTabSz="997164" fontAlgn="b">
              <a:spcAft>
                <a:spcPts val="205"/>
              </a:spcAft>
            </a:pPr>
            <a:r>
              <a:rPr lang="en-US" sz="1909">
                <a:solidFill>
                  <a:prstClr val="white"/>
                </a:solidFill>
                <a:highlight>
                  <a:srgbClr val="126781"/>
                </a:highlight>
                <a:latin typeface="Segoe UI" panose="020B0502040204020203" pitchFamily="34" charset="0"/>
                <a:cs typeface="Segoe UI" panose="020B0502040204020203" pitchFamily="34" charset="0"/>
              </a:rPr>
              <a:t>Data from property appraiser records supplemented by site plan approval data. </a:t>
            </a:r>
            <a:r>
              <a:rPr lang="en-US" sz="1909" i="1">
                <a:solidFill>
                  <a:prstClr val="white"/>
                </a:solidFill>
                <a:highlight>
                  <a:srgbClr val="126781"/>
                </a:highlight>
                <a:latin typeface="Segoe UI" panose="020B0502040204020203" pitchFamily="34" charset="0"/>
                <a:cs typeface="Segoe UI" panose="020B0502040204020203" pitchFamily="34" charset="0"/>
              </a:rPr>
              <a:t>Be careful with commercial sources.</a:t>
            </a:r>
            <a:endParaRPr lang="en-US" sz="2182" i="1">
              <a:solidFill>
                <a:prstClr val="white"/>
              </a:solidFill>
              <a:highlight>
                <a:srgbClr val="126781"/>
              </a:highligh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9261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B3C18-F73F-725F-A217-222B459FBD55}"/>
              </a:ext>
            </a:extLst>
          </p:cNvPr>
          <p:cNvSpPr/>
          <p:nvPr/>
        </p:nvSpPr>
        <p:spPr>
          <a:xfrm>
            <a:off x="1112754" y="774175"/>
            <a:ext cx="9905133" cy="5329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8" name="Rectangle 47">
            <a:extLst>
              <a:ext uri="{FF2B5EF4-FFF2-40B4-BE49-F238E27FC236}">
                <a16:creationId xmlns:a16="http://schemas.microsoft.com/office/drawing/2014/main" id="{56B28569-0506-6569-3D53-244EC00EE53C}"/>
              </a:ext>
            </a:extLst>
          </p:cNvPr>
          <p:cNvSpPr/>
          <p:nvPr/>
        </p:nvSpPr>
        <p:spPr>
          <a:xfrm>
            <a:off x="3706144" y="1194761"/>
            <a:ext cx="2350365" cy="4908730"/>
          </a:xfrm>
          <a:prstGeom prst="rect">
            <a:avLst/>
          </a:prstGeom>
          <a:solidFill>
            <a:srgbClr val="8ECAE6">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6" name="Rectangle 25">
            <a:extLst>
              <a:ext uri="{FF2B5EF4-FFF2-40B4-BE49-F238E27FC236}">
                <a16:creationId xmlns:a16="http://schemas.microsoft.com/office/drawing/2014/main" id="{D8075992-1ADD-462B-BB66-EB1CDC191847}"/>
              </a:ext>
            </a:extLst>
          </p:cNvPr>
          <p:cNvSpPr/>
          <p:nvPr/>
        </p:nvSpPr>
        <p:spPr>
          <a:xfrm>
            <a:off x="6118257" y="1194761"/>
            <a:ext cx="1647394" cy="4908730"/>
          </a:xfrm>
          <a:prstGeom prst="rect">
            <a:avLst/>
          </a:prstGeom>
          <a:solidFill>
            <a:srgbClr val="C9EFF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5" name="Rectangle 24">
            <a:extLst>
              <a:ext uri="{FF2B5EF4-FFF2-40B4-BE49-F238E27FC236}">
                <a16:creationId xmlns:a16="http://schemas.microsoft.com/office/drawing/2014/main" id="{AC72D494-ACA4-4C92-A4A1-3D780A841970}"/>
              </a:ext>
            </a:extLst>
          </p:cNvPr>
          <p:cNvSpPr/>
          <p:nvPr/>
        </p:nvSpPr>
        <p:spPr>
          <a:xfrm>
            <a:off x="1852120" y="1194762"/>
            <a:ext cx="1792276" cy="4908730"/>
          </a:xfrm>
          <a:prstGeom prst="rect">
            <a:avLst/>
          </a:prstGeom>
          <a:solidFill>
            <a:srgbClr val="219EBC">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7" name="Rectangle 6">
            <a:extLst>
              <a:ext uri="{FF2B5EF4-FFF2-40B4-BE49-F238E27FC236}">
                <a16:creationId xmlns:a16="http://schemas.microsoft.com/office/drawing/2014/main" id="{3AC3FF7A-D61A-419E-8198-D01CF9523B8C}"/>
              </a:ext>
            </a:extLst>
          </p:cNvPr>
          <p:cNvSpPr/>
          <p:nvPr/>
        </p:nvSpPr>
        <p:spPr>
          <a:xfrm>
            <a:off x="9530658" y="1194760"/>
            <a:ext cx="1358485" cy="4908732"/>
          </a:xfrm>
          <a:prstGeom prst="rect">
            <a:avLst/>
          </a:prstGeom>
          <a:solidFill>
            <a:srgbClr val="FF99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graphicFrame>
        <p:nvGraphicFramePr>
          <p:cNvPr id="4" name="Chart 3">
            <a:extLst>
              <a:ext uri="{FF2B5EF4-FFF2-40B4-BE49-F238E27FC236}">
                <a16:creationId xmlns:a16="http://schemas.microsoft.com/office/drawing/2014/main" id="{6D6EEEF8-4E35-88F0-34F6-8F5F151171E8}"/>
              </a:ext>
            </a:extLst>
          </p:cNvPr>
          <p:cNvGraphicFramePr>
            <a:graphicFrameLocks/>
          </p:cNvGraphicFramePr>
          <p:nvPr/>
        </p:nvGraphicFramePr>
        <p:xfrm>
          <a:off x="1730244" y="1815074"/>
          <a:ext cx="9287643" cy="3596524"/>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42">
            <a:extLst>
              <a:ext uri="{FF2B5EF4-FFF2-40B4-BE49-F238E27FC236}">
                <a16:creationId xmlns:a16="http://schemas.microsoft.com/office/drawing/2014/main" id="{B9FF8F0C-4599-40C4-A2C0-4043DA618519}"/>
              </a:ext>
            </a:extLst>
          </p:cNvPr>
          <p:cNvSpPr/>
          <p:nvPr/>
        </p:nvSpPr>
        <p:spPr>
          <a:xfrm>
            <a:off x="6409277" y="5401361"/>
            <a:ext cx="63710" cy="7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97164"/>
            <a:endParaRPr lang="en-US" sz="716">
              <a:solidFill>
                <a:prstClr val="white"/>
              </a:solidFill>
              <a:latin typeface="Calibri"/>
            </a:endParaRPr>
          </a:p>
        </p:txBody>
      </p:sp>
      <p:sp>
        <p:nvSpPr>
          <p:cNvPr id="10" name="Title 3">
            <a:extLst>
              <a:ext uri="{FF2B5EF4-FFF2-40B4-BE49-F238E27FC236}">
                <a16:creationId xmlns:a16="http://schemas.microsoft.com/office/drawing/2014/main" id="{E375222F-C018-4B97-A58C-1900C42BDCB3}"/>
              </a:ext>
            </a:extLst>
          </p:cNvPr>
          <p:cNvSpPr txBox="1">
            <a:spLocks/>
          </p:cNvSpPr>
          <p:nvPr/>
        </p:nvSpPr>
        <p:spPr>
          <a:xfrm>
            <a:off x="1895766" y="637077"/>
            <a:ext cx="7459331" cy="625366"/>
          </a:xfrm>
          <a:prstGeom prst="rect">
            <a:avLst/>
          </a:prstGeom>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1091" b="0">
                <a:solidFill>
                  <a:srgbClr val="6C6C6C"/>
                </a:solidFill>
                <a:latin typeface="Segoe UI" panose="020B0502040204020203" pitchFamily="34" charset="0"/>
                <a:cs typeface="Segoe UI" panose="020B0502040204020203" pitchFamily="34" charset="0"/>
              </a:rPr>
              <a:t>MARKET RATE</a:t>
            </a:r>
            <a:endParaRPr lang="en-US" sz="1091" b="0" i="1">
              <a:solidFill>
                <a:srgbClr val="6C6C6C"/>
              </a:solidFill>
              <a:latin typeface="Segoe UI" panose="020B0502040204020203" pitchFamily="34" charset="0"/>
              <a:cs typeface="Segoe UI" panose="020B0502040204020203" pitchFamily="34" charset="0"/>
            </a:endParaRPr>
          </a:p>
        </p:txBody>
      </p:sp>
      <p:sp>
        <p:nvSpPr>
          <p:cNvPr id="11" name="Title 3">
            <a:extLst>
              <a:ext uri="{FF2B5EF4-FFF2-40B4-BE49-F238E27FC236}">
                <a16:creationId xmlns:a16="http://schemas.microsoft.com/office/drawing/2014/main" id="{7DF839D8-657E-432C-A717-548FF2EE7A3A}"/>
              </a:ext>
            </a:extLst>
          </p:cNvPr>
          <p:cNvSpPr txBox="1">
            <a:spLocks/>
          </p:cNvSpPr>
          <p:nvPr/>
        </p:nvSpPr>
        <p:spPr>
          <a:xfrm>
            <a:off x="9390976" y="637077"/>
            <a:ext cx="1498890" cy="625366"/>
          </a:xfrm>
          <a:prstGeom prst="rect">
            <a:avLst/>
          </a:prstGeom>
        </p:spPr>
        <p:txBody>
          <a:bodyPr lIns="79643" tIns="39822" rIns="79643" bIns="39822" anchor="ctr">
            <a:noAutofit/>
          </a:bodyPr>
          <a:lstStyle>
            <a:defPPr>
              <a:defRPr lang="en-US"/>
            </a:defPPr>
            <a:lvl1pPr algn="ctr" defTabSz="1205361" fontAlgn="b">
              <a:spcBef>
                <a:spcPct val="0"/>
              </a:spcBef>
              <a:buNone/>
              <a:defRPr sz="1600" b="0">
                <a:solidFill>
                  <a:srgbClr val="6C6C6C"/>
                </a:solidFill>
                <a:latin typeface="Myriad Pro" panose="020B0503030403020204" pitchFamily="34" charset="0"/>
                <a:ea typeface="+mj-ea"/>
                <a:cs typeface="+mj-cs"/>
              </a:defRPr>
            </a:lvl1pPr>
          </a:lstStyle>
          <a:p>
            <a:pPr defTabSz="821815"/>
            <a:r>
              <a:rPr lang="en-US" sz="1091">
                <a:latin typeface="Segoe UI" panose="020B0502040204020203" pitchFamily="34" charset="0"/>
                <a:cs typeface="Segoe UI" panose="020B0502040204020203" pitchFamily="34" charset="0"/>
              </a:rPr>
              <a:t>AFFORDABLE</a:t>
            </a:r>
          </a:p>
        </p:txBody>
      </p:sp>
      <p:sp>
        <p:nvSpPr>
          <p:cNvPr id="13" name="Title 3">
            <a:extLst>
              <a:ext uri="{FF2B5EF4-FFF2-40B4-BE49-F238E27FC236}">
                <a16:creationId xmlns:a16="http://schemas.microsoft.com/office/drawing/2014/main" id="{26126114-2451-4D92-86A2-D3E0B577C399}"/>
              </a:ext>
            </a:extLst>
          </p:cNvPr>
          <p:cNvSpPr txBox="1">
            <a:spLocks/>
          </p:cNvSpPr>
          <p:nvPr/>
        </p:nvSpPr>
        <p:spPr>
          <a:xfrm>
            <a:off x="1854148" y="5422351"/>
            <a:ext cx="646974" cy="155864"/>
          </a:xfrm>
          <a:prstGeom prst="rect">
            <a:avLst/>
          </a:prstGeom>
          <a:solidFill>
            <a:srgbClr val="023047"/>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362-206</a:t>
            </a:r>
            <a:endParaRPr lang="en-US" sz="716" b="0" i="1">
              <a:solidFill>
                <a:prstClr val="white"/>
              </a:solidFill>
              <a:latin typeface="Segoe UI" panose="020B0502040204020203" pitchFamily="34" charset="0"/>
              <a:cs typeface="Segoe UI" panose="020B0502040204020203" pitchFamily="34" charset="0"/>
            </a:endParaRPr>
          </a:p>
        </p:txBody>
      </p:sp>
      <p:sp>
        <p:nvSpPr>
          <p:cNvPr id="15" name="Title 3">
            <a:extLst>
              <a:ext uri="{FF2B5EF4-FFF2-40B4-BE49-F238E27FC236}">
                <a16:creationId xmlns:a16="http://schemas.microsoft.com/office/drawing/2014/main" id="{81B6EB21-6A9C-4ACF-B760-8C872D5D353A}"/>
              </a:ext>
            </a:extLst>
          </p:cNvPr>
          <p:cNvSpPr txBox="1">
            <a:spLocks/>
          </p:cNvSpPr>
          <p:nvPr/>
        </p:nvSpPr>
        <p:spPr>
          <a:xfrm>
            <a:off x="3706144" y="5422351"/>
            <a:ext cx="2353953" cy="155864"/>
          </a:xfrm>
          <a:prstGeom prst="rect">
            <a:avLst/>
          </a:prstGeom>
          <a:solidFill>
            <a:srgbClr val="219EBC"/>
          </a:solidFill>
          <a:ln>
            <a:noFill/>
          </a:ln>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120-51 DU/A</a:t>
            </a:r>
            <a:endParaRPr lang="en-US" sz="716" b="0" i="1">
              <a:solidFill>
                <a:prstClr val="white"/>
              </a:solidFill>
              <a:latin typeface="Segoe UI" panose="020B0502040204020203" pitchFamily="34" charset="0"/>
              <a:cs typeface="Segoe UI" panose="020B0502040204020203" pitchFamily="34" charset="0"/>
            </a:endParaRPr>
          </a:p>
        </p:txBody>
      </p:sp>
      <p:sp>
        <p:nvSpPr>
          <p:cNvPr id="16" name="Title 3">
            <a:extLst>
              <a:ext uri="{FF2B5EF4-FFF2-40B4-BE49-F238E27FC236}">
                <a16:creationId xmlns:a16="http://schemas.microsoft.com/office/drawing/2014/main" id="{B4C822E1-678A-4DB9-9F3B-FAA6E6EB07D9}"/>
              </a:ext>
            </a:extLst>
          </p:cNvPr>
          <p:cNvSpPr txBox="1">
            <a:spLocks/>
          </p:cNvSpPr>
          <p:nvPr/>
        </p:nvSpPr>
        <p:spPr>
          <a:xfrm>
            <a:off x="6120237" y="5420035"/>
            <a:ext cx="1645414" cy="155864"/>
          </a:xfrm>
          <a:prstGeom prst="rect">
            <a:avLst/>
          </a:prstGeom>
          <a:solidFill>
            <a:srgbClr val="57B4D1"/>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31-15 DU/A</a:t>
            </a:r>
            <a:endParaRPr lang="en-US" sz="716" b="0" i="1">
              <a:solidFill>
                <a:prstClr val="white"/>
              </a:solidFill>
              <a:latin typeface="Segoe UI" panose="020B0502040204020203" pitchFamily="34" charset="0"/>
              <a:cs typeface="Segoe UI" panose="020B0502040204020203" pitchFamily="34" charset="0"/>
            </a:endParaRPr>
          </a:p>
        </p:txBody>
      </p:sp>
      <p:sp>
        <p:nvSpPr>
          <p:cNvPr id="17" name="Title 3">
            <a:extLst>
              <a:ext uri="{FF2B5EF4-FFF2-40B4-BE49-F238E27FC236}">
                <a16:creationId xmlns:a16="http://schemas.microsoft.com/office/drawing/2014/main" id="{9E9F3DEB-C0A4-4EAB-BCB5-2675687E820C}"/>
              </a:ext>
            </a:extLst>
          </p:cNvPr>
          <p:cNvSpPr txBox="1">
            <a:spLocks/>
          </p:cNvSpPr>
          <p:nvPr/>
        </p:nvSpPr>
        <p:spPr>
          <a:xfrm>
            <a:off x="9532634" y="5420035"/>
            <a:ext cx="506398" cy="158180"/>
          </a:xfrm>
          <a:prstGeom prst="rect">
            <a:avLst/>
          </a:prstGeom>
          <a:solidFill>
            <a:srgbClr val="FB8500"/>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kern="600" spc="-34">
                <a:solidFill>
                  <a:prstClr val="white"/>
                </a:solidFill>
                <a:latin typeface="Segoe UI" panose="020B0502040204020203" pitchFamily="34" charset="0"/>
                <a:cs typeface="Segoe UI" panose="020B0502040204020203" pitchFamily="34" charset="0"/>
              </a:rPr>
              <a:t>105-40</a:t>
            </a:r>
            <a:endParaRPr lang="en-US" sz="716" b="0" i="1" kern="600" spc="-34">
              <a:solidFill>
                <a:prstClr val="white"/>
              </a:solidFill>
              <a:latin typeface="Segoe UI" panose="020B0502040204020203" pitchFamily="34" charset="0"/>
              <a:cs typeface="Segoe UI" panose="020B0502040204020203" pitchFamily="34" charset="0"/>
            </a:endParaRPr>
          </a:p>
        </p:txBody>
      </p:sp>
      <p:sp>
        <p:nvSpPr>
          <p:cNvPr id="18" name="Title 3">
            <a:extLst>
              <a:ext uri="{FF2B5EF4-FFF2-40B4-BE49-F238E27FC236}">
                <a16:creationId xmlns:a16="http://schemas.microsoft.com/office/drawing/2014/main" id="{36DDF4B9-4BC0-42FC-A9D0-EB41A8B18ED0}"/>
              </a:ext>
            </a:extLst>
          </p:cNvPr>
          <p:cNvSpPr txBox="1">
            <a:spLocks/>
          </p:cNvSpPr>
          <p:nvPr/>
        </p:nvSpPr>
        <p:spPr>
          <a:xfrm>
            <a:off x="377421" y="5397076"/>
            <a:ext cx="1471220" cy="206415"/>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DU/A RANGE</a:t>
            </a:r>
          </a:p>
        </p:txBody>
      </p:sp>
      <p:grpSp>
        <p:nvGrpSpPr>
          <p:cNvPr id="19" name="Group 18">
            <a:extLst>
              <a:ext uri="{FF2B5EF4-FFF2-40B4-BE49-F238E27FC236}">
                <a16:creationId xmlns:a16="http://schemas.microsoft.com/office/drawing/2014/main" id="{9FA782C6-5019-49E6-880A-26EFC40F43AE}"/>
              </a:ext>
            </a:extLst>
          </p:cNvPr>
          <p:cNvGrpSpPr/>
          <p:nvPr/>
        </p:nvGrpSpPr>
        <p:grpSpPr>
          <a:xfrm>
            <a:off x="377422" y="5605647"/>
            <a:ext cx="9661609" cy="206415"/>
            <a:chOff x="-796547" y="7955558"/>
            <a:chExt cx="13857701" cy="302742"/>
          </a:xfrm>
        </p:grpSpPr>
        <p:sp>
          <p:nvSpPr>
            <p:cNvPr id="35" name="Title 3">
              <a:extLst>
                <a:ext uri="{FF2B5EF4-FFF2-40B4-BE49-F238E27FC236}">
                  <a16:creationId xmlns:a16="http://schemas.microsoft.com/office/drawing/2014/main" id="{052BC0D2-4662-46C1-87A8-33761F7E6A53}"/>
                </a:ext>
              </a:extLst>
            </p:cNvPr>
            <p:cNvSpPr txBox="1">
              <a:spLocks/>
            </p:cNvSpPr>
            <p:nvPr/>
          </p:nvSpPr>
          <p:spPr>
            <a:xfrm>
              <a:off x="1323820" y="7992629"/>
              <a:ext cx="925667" cy="228600"/>
            </a:xfrm>
            <a:prstGeom prst="rect">
              <a:avLst/>
            </a:prstGeom>
            <a:solidFill>
              <a:schemeClr val="tx1">
                <a:lumMod val="85000"/>
                <a:lumOff val="1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10+ Stories</a:t>
              </a:r>
            </a:p>
          </p:txBody>
        </p:sp>
        <p:sp>
          <p:nvSpPr>
            <p:cNvPr id="37" name="Title 3">
              <a:extLst>
                <a:ext uri="{FF2B5EF4-FFF2-40B4-BE49-F238E27FC236}">
                  <a16:creationId xmlns:a16="http://schemas.microsoft.com/office/drawing/2014/main" id="{84709A9E-D705-4AB1-A7E4-C4418741017A}"/>
                </a:ext>
              </a:extLst>
            </p:cNvPr>
            <p:cNvSpPr txBox="1">
              <a:spLocks/>
            </p:cNvSpPr>
            <p:nvPr/>
          </p:nvSpPr>
          <p:spPr>
            <a:xfrm>
              <a:off x="3977857" y="7992629"/>
              <a:ext cx="3373450" cy="228600"/>
            </a:xfrm>
            <a:prstGeom prst="rect">
              <a:avLst/>
            </a:prstGeom>
            <a:solidFill>
              <a:schemeClr val="tx1">
                <a:lumMod val="50000"/>
                <a:lumOff val="50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     4-5 Stories</a:t>
              </a:r>
            </a:p>
          </p:txBody>
        </p:sp>
        <p:sp>
          <p:nvSpPr>
            <p:cNvPr id="38" name="Title 3">
              <a:extLst>
                <a:ext uri="{FF2B5EF4-FFF2-40B4-BE49-F238E27FC236}">
                  <a16:creationId xmlns:a16="http://schemas.microsoft.com/office/drawing/2014/main" id="{D470CCBB-C4C5-4951-A80F-261687891E93}"/>
                </a:ext>
              </a:extLst>
            </p:cNvPr>
            <p:cNvSpPr txBox="1">
              <a:spLocks/>
            </p:cNvSpPr>
            <p:nvPr/>
          </p:nvSpPr>
          <p:spPr>
            <a:xfrm>
              <a:off x="12334825" y="7992629"/>
              <a:ext cx="726329" cy="228600"/>
            </a:xfrm>
            <a:prstGeom prst="rect">
              <a:avLst/>
            </a:prstGeom>
            <a:solidFill>
              <a:schemeClr val="bg1">
                <a:lumMod val="50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5-7 </a:t>
              </a:r>
            </a:p>
          </p:txBody>
        </p:sp>
        <p:sp>
          <p:nvSpPr>
            <p:cNvPr id="39" name="Title 3">
              <a:extLst>
                <a:ext uri="{FF2B5EF4-FFF2-40B4-BE49-F238E27FC236}">
                  <a16:creationId xmlns:a16="http://schemas.microsoft.com/office/drawing/2014/main" id="{1216DE56-4496-489B-947F-BA3C1E589011}"/>
                </a:ext>
              </a:extLst>
            </p:cNvPr>
            <p:cNvSpPr txBox="1">
              <a:spLocks/>
            </p:cNvSpPr>
            <p:nvPr/>
          </p:nvSpPr>
          <p:spPr>
            <a:xfrm>
              <a:off x="-796547" y="7955558"/>
              <a:ext cx="2102914" cy="302742"/>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Stories</a:t>
              </a:r>
            </a:p>
          </p:txBody>
        </p:sp>
      </p:grpSp>
      <p:grpSp>
        <p:nvGrpSpPr>
          <p:cNvPr id="20" name="Group 19">
            <a:extLst>
              <a:ext uri="{FF2B5EF4-FFF2-40B4-BE49-F238E27FC236}">
                <a16:creationId xmlns:a16="http://schemas.microsoft.com/office/drawing/2014/main" id="{86D9FE54-E9FC-401D-AD35-B8AD5982ED8C}"/>
              </a:ext>
            </a:extLst>
          </p:cNvPr>
          <p:cNvGrpSpPr/>
          <p:nvPr/>
        </p:nvGrpSpPr>
        <p:grpSpPr>
          <a:xfrm>
            <a:off x="377421" y="5812828"/>
            <a:ext cx="9661610" cy="206415"/>
            <a:chOff x="-795708" y="8251264"/>
            <a:chExt cx="14178413" cy="302742"/>
          </a:xfrm>
        </p:grpSpPr>
        <p:sp>
          <p:nvSpPr>
            <p:cNvPr id="31" name="Title 3">
              <a:extLst>
                <a:ext uri="{FF2B5EF4-FFF2-40B4-BE49-F238E27FC236}">
                  <a16:creationId xmlns:a16="http://schemas.microsoft.com/office/drawing/2014/main" id="{896377AD-FA0B-4119-9535-2EF741C5BA7F}"/>
                </a:ext>
              </a:extLst>
            </p:cNvPr>
            <p:cNvSpPr txBox="1">
              <a:spLocks/>
            </p:cNvSpPr>
            <p:nvPr/>
          </p:nvSpPr>
          <p:spPr>
            <a:xfrm>
              <a:off x="1371388" y="8288335"/>
              <a:ext cx="6166966" cy="228600"/>
            </a:xfrm>
            <a:prstGeom prst="rect">
              <a:avLst/>
            </a:prstGeom>
            <a:solidFill>
              <a:srgbClr val="595959"/>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Structured</a:t>
              </a:r>
            </a:p>
          </p:txBody>
        </p:sp>
        <p:sp>
          <p:nvSpPr>
            <p:cNvPr id="32" name="Title 3">
              <a:extLst>
                <a:ext uri="{FF2B5EF4-FFF2-40B4-BE49-F238E27FC236}">
                  <a16:creationId xmlns:a16="http://schemas.microsoft.com/office/drawing/2014/main" id="{A2CB1FFA-F018-4A39-8491-4DE09B098FA9}"/>
                </a:ext>
              </a:extLst>
            </p:cNvPr>
            <p:cNvSpPr txBox="1">
              <a:spLocks/>
            </p:cNvSpPr>
            <p:nvPr/>
          </p:nvSpPr>
          <p:spPr>
            <a:xfrm>
              <a:off x="7631330" y="8288335"/>
              <a:ext cx="4899619" cy="228600"/>
            </a:xfrm>
            <a:prstGeom prst="rect">
              <a:avLst/>
            </a:prstGeom>
            <a:solidFill>
              <a:srgbClr val="7F7F7F"/>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Surface</a:t>
              </a:r>
            </a:p>
          </p:txBody>
        </p:sp>
        <p:sp>
          <p:nvSpPr>
            <p:cNvPr id="33" name="Title 3">
              <a:extLst>
                <a:ext uri="{FF2B5EF4-FFF2-40B4-BE49-F238E27FC236}">
                  <a16:creationId xmlns:a16="http://schemas.microsoft.com/office/drawing/2014/main" id="{B39054A0-618D-44E9-88FA-752A06313AC1}"/>
                </a:ext>
              </a:extLst>
            </p:cNvPr>
            <p:cNvSpPr txBox="1">
              <a:spLocks/>
            </p:cNvSpPr>
            <p:nvPr/>
          </p:nvSpPr>
          <p:spPr>
            <a:xfrm>
              <a:off x="12639566" y="8288335"/>
              <a:ext cx="743139" cy="228600"/>
            </a:xfrm>
            <a:prstGeom prst="rect">
              <a:avLst/>
            </a:prstGeom>
            <a:solidFill>
              <a:srgbClr val="595959"/>
            </a:solidFill>
          </p:spPr>
          <p:txBody>
            <a:bodyPr lIns="0" tIns="39822" rIns="0"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Structured</a:t>
              </a:r>
            </a:p>
          </p:txBody>
        </p:sp>
        <p:sp>
          <p:nvSpPr>
            <p:cNvPr id="34" name="Title 3">
              <a:extLst>
                <a:ext uri="{FF2B5EF4-FFF2-40B4-BE49-F238E27FC236}">
                  <a16:creationId xmlns:a16="http://schemas.microsoft.com/office/drawing/2014/main" id="{08C84786-CE72-43BB-AF13-32096C3E292F}"/>
                </a:ext>
              </a:extLst>
            </p:cNvPr>
            <p:cNvSpPr txBox="1">
              <a:spLocks/>
            </p:cNvSpPr>
            <p:nvPr/>
          </p:nvSpPr>
          <p:spPr>
            <a:xfrm>
              <a:off x="-795708" y="8251264"/>
              <a:ext cx="2169440" cy="302742"/>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PARKING</a:t>
              </a:r>
            </a:p>
          </p:txBody>
        </p:sp>
      </p:grpSp>
      <p:sp>
        <p:nvSpPr>
          <p:cNvPr id="21" name="Title 3">
            <a:extLst>
              <a:ext uri="{FF2B5EF4-FFF2-40B4-BE49-F238E27FC236}">
                <a16:creationId xmlns:a16="http://schemas.microsoft.com/office/drawing/2014/main" id="{CB4F03D3-F06C-4F66-B0A5-FBA30104989F}"/>
              </a:ext>
            </a:extLst>
          </p:cNvPr>
          <p:cNvSpPr txBox="1">
            <a:spLocks/>
          </p:cNvSpPr>
          <p:nvPr/>
        </p:nvSpPr>
        <p:spPr>
          <a:xfrm>
            <a:off x="10104779" y="5838103"/>
            <a:ext cx="784364" cy="155864"/>
          </a:xfrm>
          <a:prstGeom prst="rect">
            <a:avLst/>
          </a:prstGeom>
          <a:solidFill>
            <a:srgbClr val="7F7F7F"/>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Surface</a:t>
            </a:r>
          </a:p>
        </p:txBody>
      </p:sp>
      <p:sp>
        <p:nvSpPr>
          <p:cNvPr id="22" name="TextBox 21">
            <a:extLst>
              <a:ext uri="{FF2B5EF4-FFF2-40B4-BE49-F238E27FC236}">
                <a16:creationId xmlns:a16="http://schemas.microsoft.com/office/drawing/2014/main" id="{B8D085C0-1AAC-4940-ADC5-A9FD9D4FB30C}"/>
              </a:ext>
            </a:extLst>
          </p:cNvPr>
          <p:cNvSpPr txBox="1"/>
          <p:nvPr/>
        </p:nvSpPr>
        <p:spPr>
          <a:xfrm>
            <a:off x="5238182" y="4360959"/>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23" name="TextBox 22">
            <a:extLst>
              <a:ext uri="{FF2B5EF4-FFF2-40B4-BE49-F238E27FC236}">
                <a16:creationId xmlns:a16="http://schemas.microsoft.com/office/drawing/2014/main" id="{8C5DA523-097F-4558-B8CA-A3E87C140C80}"/>
              </a:ext>
            </a:extLst>
          </p:cNvPr>
          <p:cNvSpPr txBox="1"/>
          <p:nvPr/>
        </p:nvSpPr>
        <p:spPr>
          <a:xfrm>
            <a:off x="5382473" y="4401708"/>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24" name="Title 3">
            <a:extLst>
              <a:ext uri="{FF2B5EF4-FFF2-40B4-BE49-F238E27FC236}">
                <a16:creationId xmlns:a16="http://schemas.microsoft.com/office/drawing/2014/main" id="{1A5AC7EF-4907-46C0-B9C1-BF69C296418B}"/>
              </a:ext>
            </a:extLst>
          </p:cNvPr>
          <p:cNvSpPr txBox="1">
            <a:spLocks/>
          </p:cNvSpPr>
          <p:nvPr/>
        </p:nvSpPr>
        <p:spPr>
          <a:xfrm>
            <a:off x="10105500" y="5422351"/>
            <a:ext cx="782035" cy="153548"/>
          </a:xfrm>
          <a:prstGeom prst="rect">
            <a:avLst/>
          </a:prstGeom>
          <a:solidFill>
            <a:srgbClr val="FFB703"/>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29-13 DU/A</a:t>
            </a:r>
            <a:endParaRPr lang="en-US" sz="716" b="0" i="1">
              <a:solidFill>
                <a:prstClr val="white"/>
              </a:solidFill>
              <a:latin typeface="Segoe UI" panose="020B0502040204020203" pitchFamily="34" charset="0"/>
              <a:cs typeface="Segoe UI" panose="020B0502040204020203" pitchFamily="34" charset="0"/>
            </a:endParaRPr>
          </a:p>
        </p:txBody>
      </p:sp>
      <p:sp>
        <p:nvSpPr>
          <p:cNvPr id="27" name="Title 3">
            <a:extLst>
              <a:ext uri="{FF2B5EF4-FFF2-40B4-BE49-F238E27FC236}">
                <a16:creationId xmlns:a16="http://schemas.microsoft.com/office/drawing/2014/main" id="{FC8299F0-C16E-4917-AB48-A9623B1D9228}"/>
              </a:ext>
            </a:extLst>
          </p:cNvPr>
          <p:cNvSpPr txBox="1">
            <a:spLocks/>
          </p:cNvSpPr>
          <p:nvPr/>
        </p:nvSpPr>
        <p:spPr>
          <a:xfrm>
            <a:off x="3702557" y="1360534"/>
            <a:ext cx="2353952"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4-5 STORY MULTIFAMILY </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STRUCTURED PARKING</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353</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80.6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2.0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3.7 ACRES</a:t>
            </a:r>
          </a:p>
        </p:txBody>
      </p:sp>
      <p:sp>
        <p:nvSpPr>
          <p:cNvPr id="28" name="Title 3">
            <a:extLst>
              <a:ext uri="{FF2B5EF4-FFF2-40B4-BE49-F238E27FC236}">
                <a16:creationId xmlns:a16="http://schemas.microsoft.com/office/drawing/2014/main" id="{404F3CCB-50E4-4C48-9635-81013C9EF278}"/>
              </a:ext>
            </a:extLst>
          </p:cNvPr>
          <p:cNvSpPr txBox="1">
            <a:spLocks/>
          </p:cNvSpPr>
          <p:nvPr/>
        </p:nvSpPr>
        <p:spPr>
          <a:xfrm>
            <a:off x="6056509" y="1360534"/>
            <a:ext cx="1816580"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2-4 STORY MULTIFAMILY</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SURFACE PARKING</a:t>
            </a: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281</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22.0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0.5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12.7 ACRES</a:t>
            </a:r>
          </a:p>
        </p:txBody>
      </p:sp>
      <p:sp>
        <p:nvSpPr>
          <p:cNvPr id="30" name="Rectangle 29">
            <a:extLst>
              <a:ext uri="{FF2B5EF4-FFF2-40B4-BE49-F238E27FC236}">
                <a16:creationId xmlns:a16="http://schemas.microsoft.com/office/drawing/2014/main" id="{BE49FC6B-BA2A-4E0D-8C9E-59F77C28F423}"/>
              </a:ext>
            </a:extLst>
          </p:cNvPr>
          <p:cNvSpPr/>
          <p:nvPr/>
        </p:nvSpPr>
        <p:spPr>
          <a:xfrm>
            <a:off x="1567963" y="1090158"/>
            <a:ext cx="275065" cy="42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75" name="Title 3">
            <a:extLst>
              <a:ext uri="{FF2B5EF4-FFF2-40B4-BE49-F238E27FC236}">
                <a16:creationId xmlns:a16="http://schemas.microsoft.com/office/drawing/2014/main" id="{66F0C7DB-F5CA-4E91-8947-84FCAEC84F06}"/>
              </a:ext>
            </a:extLst>
          </p:cNvPr>
          <p:cNvSpPr txBox="1">
            <a:spLocks/>
          </p:cNvSpPr>
          <p:nvPr/>
        </p:nvSpPr>
        <p:spPr>
          <a:xfrm>
            <a:off x="2569664" y="5629533"/>
            <a:ext cx="1074732" cy="155864"/>
          </a:xfrm>
          <a:prstGeom prst="rect">
            <a:avLst/>
          </a:prstGeom>
          <a:solidFill>
            <a:schemeClr val="tx1">
              <a:lumMod val="65000"/>
              <a:lumOff val="3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6-10 Stories</a:t>
            </a:r>
          </a:p>
        </p:txBody>
      </p:sp>
      <p:sp>
        <p:nvSpPr>
          <p:cNvPr id="76" name="Title 3">
            <a:extLst>
              <a:ext uri="{FF2B5EF4-FFF2-40B4-BE49-F238E27FC236}">
                <a16:creationId xmlns:a16="http://schemas.microsoft.com/office/drawing/2014/main" id="{C683E9D7-9CF2-4398-B5BC-AFEAD13DED35}"/>
              </a:ext>
            </a:extLst>
          </p:cNvPr>
          <p:cNvSpPr txBox="1">
            <a:spLocks/>
          </p:cNvSpPr>
          <p:nvPr/>
        </p:nvSpPr>
        <p:spPr>
          <a:xfrm>
            <a:off x="2569664" y="5420035"/>
            <a:ext cx="1074732" cy="161026"/>
          </a:xfrm>
          <a:prstGeom prst="rect">
            <a:avLst/>
          </a:prstGeom>
          <a:solidFill>
            <a:srgbClr val="126781"/>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172-59 DU/A</a:t>
            </a:r>
            <a:endParaRPr lang="en-US" sz="716" b="0" i="1">
              <a:solidFill>
                <a:prstClr val="white"/>
              </a:solidFill>
              <a:latin typeface="Segoe UI" panose="020B0502040204020203" pitchFamily="34" charset="0"/>
              <a:cs typeface="Segoe UI" panose="020B0502040204020203" pitchFamily="34" charset="0"/>
            </a:endParaRPr>
          </a:p>
        </p:txBody>
      </p:sp>
      <p:sp>
        <p:nvSpPr>
          <p:cNvPr id="77" name="Title 3">
            <a:extLst>
              <a:ext uri="{FF2B5EF4-FFF2-40B4-BE49-F238E27FC236}">
                <a16:creationId xmlns:a16="http://schemas.microsoft.com/office/drawing/2014/main" id="{1A687996-44B2-48BC-8E95-F4C4BBA006BC}"/>
              </a:ext>
            </a:extLst>
          </p:cNvPr>
          <p:cNvSpPr txBox="1">
            <a:spLocks/>
          </p:cNvSpPr>
          <p:nvPr/>
        </p:nvSpPr>
        <p:spPr>
          <a:xfrm>
            <a:off x="10105500" y="5629069"/>
            <a:ext cx="782035"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2-4 Stories</a:t>
            </a:r>
          </a:p>
        </p:txBody>
      </p:sp>
      <p:sp>
        <p:nvSpPr>
          <p:cNvPr id="81" name="Title 3">
            <a:extLst>
              <a:ext uri="{FF2B5EF4-FFF2-40B4-BE49-F238E27FC236}">
                <a16:creationId xmlns:a16="http://schemas.microsoft.com/office/drawing/2014/main" id="{6904B191-B796-4C5F-BE58-320CB1346FCC}"/>
              </a:ext>
            </a:extLst>
          </p:cNvPr>
          <p:cNvSpPr txBox="1">
            <a:spLocks/>
          </p:cNvSpPr>
          <p:nvPr/>
        </p:nvSpPr>
        <p:spPr>
          <a:xfrm>
            <a:off x="6119866" y="5634384"/>
            <a:ext cx="1645415"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2-4 Stories</a:t>
            </a:r>
          </a:p>
        </p:txBody>
      </p:sp>
      <p:sp>
        <p:nvSpPr>
          <p:cNvPr id="83" name="TextBox 82">
            <a:extLst>
              <a:ext uri="{FF2B5EF4-FFF2-40B4-BE49-F238E27FC236}">
                <a16:creationId xmlns:a16="http://schemas.microsoft.com/office/drawing/2014/main" id="{59C068B6-3C27-4526-99E3-3753E888A9F4}"/>
              </a:ext>
            </a:extLst>
          </p:cNvPr>
          <p:cNvSpPr txBox="1"/>
          <p:nvPr/>
        </p:nvSpPr>
        <p:spPr>
          <a:xfrm rot="16200000">
            <a:off x="-1075363" y="3523861"/>
            <a:ext cx="5522025" cy="218201"/>
          </a:xfrm>
          <a:prstGeom prst="rect">
            <a:avLst/>
          </a:prstGeom>
          <a:noFill/>
        </p:spPr>
        <p:txBody>
          <a:bodyPr wrap="square">
            <a:spAutoFit/>
          </a:bodyPr>
          <a:lstStyle/>
          <a:p>
            <a:pPr algn="ctr" defTabSz="997164">
              <a:defRPr sz="900" b="0" i="0" u="none" strike="noStrike" kern="1200" cap="all" baseline="0">
                <a:solidFill>
                  <a:prstClr val="black">
                    <a:lumMod val="65000"/>
                    <a:lumOff val="35000"/>
                  </a:prstClr>
                </a:solidFill>
                <a:latin typeface="+mn-lt"/>
                <a:ea typeface="+mn-ea"/>
                <a:cs typeface="+mn-cs"/>
              </a:defRPr>
            </a:pPr>
            <a:r>
              <a:rPr lang="en-US" sz="818" cap="all">
                <a:solidFill>
                  <a:prstClr val="black">
                    <a:lumMod val="65000"/>
                    <a:lumOff val="35000"/>
                  </a:prstClr>
                </a:solidFill>
                <a:latin typeface="Segoe UI" panose="020B0502040204020203" pitchFamily="34" charset="0"/>
                <a:cs typeface="Segoe UI" panose="020B0502040204020203" pitchFamily="34" charset="0"/>
              </a:rPr>
              <a:t>DWELLING UNITS PER ACRE</a:t>
            </a:r>
          </a:p>
        </p:txBody>
      </p:sp>
      <p:sp>
        <p:nvSpPr>
          <p:cNvPr id="84" name="Title 3">
            <a:extLst>
              <a:ext uri="{FF2B5EF4-FFF2-40B4-BE49-F238E27FC236}">
                <a16:creationId xmlns:a16="http://schemas.microsoft.com/office/drawing/2014/main" id="{031ADB6E-38D9-4979-BC45-08669AF04827}"/>
              </a:ext>
            </a:extLst>
          </p:cNvPr>
          <p:cNvSpPr txBox="1">
            <a:spLocks/>
          </p:cNvSpPr>
          <p:nvPr/>
        </p:nvSpPr>
        <p:spPr>
          <a:xfrm>
            <a:off x="1020275" y="480843"/>
            <a:ext cx="694242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endParaRPr lang="en-US" sz="1091" b="0">
              <a:solidFill>
                <a:srgbClr val="6C6C6C"/>
              </a:solidFill>
              <a:latin typeface="Segoe UI" panose="020B0502040204020203" pitchFamily="34" charset="0"/>
              <a:cs typeface="Segoe UI" panose="020B0502040204020203" pitchFamily="34" charset="0"/>
            </a:endParaRPr>
          </a:p>
        </p:txBody>
      </p:sp>
      <p:sp>
        <p:nvSpPr>
          <p:cNvPr id="86" name="TextBox 85">
            <a:extLst>
              <a:ext uri="{FF2B5EF4-FFF2-40B4-BE49-F238E27FC236}">
                <a16:creationId xmlns:a16="http://schemas.microsoft.com/office/drawing/2014/main" id="{0D24E248-2056-4740-A1F1-10D2DE976E85}"/>
              </a:ext>
            </a:extLst>
          </p:cNvPr>
          <p:cNvSpPr txBox="1"/>
          <p:nvPr/>
        </p:nvSpPr>
        <p:spPr>
          <a:xfrm>
            <a:off x="1034129" y="6137173"/>
            <a:ext cx="8854972" cy="239296"/>
          </a:xfrm>
          <a:prstGeom prst="rect">
            <a:avLst/>
          </a:prstGeom>
          <a:noFill/>
        </p:spPr>
        <p:txBody>
          <a:bodyPr wrap="square">
            <a:spAutoFit/>
          </a:bodyPr>
          <a:lstStyle/>
          <a:p>
            <a:pPr defTabSz="997164"/>
            <a:r>
              <a:rPr lang="en-US" sz="955" i="1">
                <a:solidFill>
                  <a:prstClr val="white"/>
                </a:solidFill>
                <a:latin typeface="Segoe UI" panose="020B0502040204020203" pitchFamily="34" charset="0"/>
                <a:cs typeface="Segoe UI" panose="020B0502040204020203" pitchFamily="34" charset="0"/>
              </a:rPr>
              <a:t>*Projects without structured parking but with reduced parking and supported by a mix of surface parking types, including tuck under, on-street, and alley-accessed. </a:t>
            </a:r>
          </a:p>
        </p:txBody>
      </p:sp>
      <p:sp>
        <p:nvSpPr>
          <p:cNvPr id="42" name="Rectangle 41">
            <a:extLst>
              <a:ext uri="{FF2B5EF4-FFF2-40B4-BE49-F238E27FC236}">
                <a16:creationId xmlns:a16="http://schemas.microsoft.com/office/drawing/2014/main" id="{1F26C058-5F39-4B18-999A-721A7AD1907C}"/>
              </a:ext>
            </a:extLst>
          </p:cNvPr>
          <p:cNvSpPr/>
          <p:nvPr/>
        </p:nvSpPr>
        <p:spPr>
          <a:xfrm>
            <a:off x="1551058" y="1182835"/>
            <a:ext cx="308875" cy="422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9" name="Right Brace 28">
            <a:extLst>
              <a:ext uri="{FF2B5EF4-FFF2-40B4-BE49-F238E27FC236}">
                <a16:creationId xmlns:a16="http://schemas.microsoft.com/office/drawing/2014/main" id="{2B121CF6-5282-4D61-9A1C-3BC34C354EC2}"/>
              </a:ext>
            </a:extLst>
          </p:cNvPr>
          <p:cNvSpPr/>
          <p:nvPr/>
        </p:nvSpPr>
        <p:spPr>
          <a:xfrm rot="5400000" flipH="1">
            <a:off x="10085410" y="513129"/>
            <a:ext cx="245765" cy="1358487"/>
          </a:xfrm>
          <a:prstGeom prst="rightBrace">
            <a:avLst>
              <a:gd name="adj1" fmla="val 0"/>
              <a:gd name="adj2" fmla="val 5000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latin typeface="Calibri"/>
            </a:endParaRPr>
          </a:p>
        </p:txBody>
      </p:sp>
      <p:sp>
        <p:nvSpPr>
          <p:cNvPr id="12" name="Right Brace 11">
            <a:extLst>
              <a:ext uri="{FF2B5EF4-FFF2-40B4-BE49-F238E27FC236}">
                <a16:creationId xmlns:a16="http://schemas.microsoft.com/office/drawing/2014/main" id="{DA9532B5-1BDF-4229-9C8D-95AC2BDAB903}"/>
              </a:ext>
            </a:extLst>
          </p:cNvPr>
          <p:cNvSpPr/>
          <p:nvPr/>
        </p:nvSpPr>
        <p:spPr>
          <a:xfrm rot="5400000" flipH="1">
            <a:off x="5505561" y="-2568114"/>
            <a:ext cx="247812" cy="7523020"/>
          </a:xfrm>
          <a:prstGeom prst="rightBrace">
            <a:avLst>
              <a:gd name="adj1" fmla="val 0"/>
              <a:gd name="adj2" fmla="val 5000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latin typeface="Calibri"/>
            </a:endParaRPr>
          </a:p>
        </p:txBody>
      </p:sp>
      <p:sp>
        <p:nvSpPr>
          <p:cNvPr id="46" name="Title 3">
            <a:extLst>
              <a:ext uri="{FF2B5EF4-FFF2-40B4-BE49-F238E27FC236}">
                <a16:creationId xmlns:a16="http://schemas.microsoft.com/office/drawing/2014/main" id="{51E13156-3B90-6144-10AC-51D9B3518417}"/>
              </a:ext>
            </a:extLst>
          </p:cNvPr>
          <p:cNvSpPr txBox="1">
            <a:spLocks/>
          </p:cNvSpPr>
          <p:nvPr/>
        </p:nvSpPr>
        <p:spPr>
          <a:xfrm>
            <a:off x="7827400" y="5420035"/>
            <a:ext cx="1631219" cy="155864"/>
          </a:xfrm>
          <a:prstGeom prst="rect">
            <a:avLst/>
          </a:prstGeom>
          <a:solidFill>
            <a:srgbClr val="8ECAE6"/>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33-12 DU/A</a:t>
            </a:r>
            <a:endParaRPr lang="en-US" sz="716" b="0" i="1">
              <a:solidFill>
                <a:prstClr val="white"/>
              </a:solidFill>
              <a:latin typeface="Segoe UI" panose="020B0502040204020203" pitchFamily="34" charset="0"/>
              <a:cs typeface="Segoe UI" panose="020B0502040204020203" pitchFamily="34" charset="0"/>
            </a:endParaRPr>
          </a:p>
        </p:txBody>
      </p:sp>
      <p:sp>
        <p:nvSpPr>
          <p:cNvPr id="47" name="Title 3">
            <a:extLst>
              <a:ext uri="{FF2B5EF4-FFF2-40B4-BE49-F238E27FC236}">
                <a16:creationId xmlns:a16="http://schemas.microsoft.com/office/drawing/2014/main" id="{0FCE2FDD-9527-BEAF-379C-5FC7860D64A7}"/>
              </a:ext>
            </a:extLst>
          </p:cNvPr>
          <p:cNvSpPr txBox="1">
            <a:spLocks/>
          </p:cNvSpPr>
          <p:nvPr/>
        </p:nvSpPr>
        <p:spPr>
          <a:xfrm>
            <a:off x="7827400" y="5634384"/>
            <a:ext cx="1631219"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2-3 Stories</a:t>
            </a:r>
          </a:p>
        </p:txBody>
      </p:sp>
      <p:sp>
        <p:nvSpPr>
          <p:cNvPr id="49" name="Title 3">
            <a:extLst>
              <a:ext uri="{FF2B5EF4-FFF2-40B4-BE49-F238E27FC236}">
                <a16:creationId xmlns:a16="http://schemas.microsoft.com/office/drawing/2014/main" id="{F881622C-5D7C-C6B7-4EEB-053987D13DDB}"/>
              </a:ext>
            </a:extLst>
          </p:cNvPr>
          <p:cNvSpPr txBox="1">
            <a:spLocks/>
          </p:cNvSpPr>
          <p:nvPr/>
        </p:nvSpPr>
        <p:spPr>
          <a:xfrm>
            <a:off x="7765280" y="1360534"/>
            <a:ext cx="174617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ATTACHED SINGLE FAMILY &amp; SF+ADU</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6</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17.1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2.1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0.3 ACRES</a:t>
            </a:r>
          </a:p>
        </p:txBody>
      </p:sp>
      <p:sp>
        <p:nvSpPr>
          <p:cNvPr id="50" name="Title 3">
            <a:extLst>
              <a:ext uri="{FF2B5EF4-FFF2-40B4-BE49-F238E27FC236}">
                <a16:creationId xmlns:a16="http://schemas.microsoft.com/office/drawing/2014/main" id="{F8ED02DC-3D63-6BA6-119E-1A97C9F4AAF4}"/>
              </a:ext>
            </a:extLst>
          </p:cNvPr>
          <p:cNvSpPr txBox="1">
            <a:spLocks/>
          </p:cNvSpPr>
          <p:nvPr/>
        </p:nvSpPr>
        <p:spPr>
          <a:xfrm>
            <a:off x="9521056" y="1360534"/>
            <a:ext cx="1358487"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AFFORDABLE</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MULTIFAMILY</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107</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43.4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1.1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4.1 ACRES</a:t>
            </a:r>
          </a:p>
        </p:txBody>
      </p:sp>
      <p:sp>
        <p:nvSpPr>
          <p:cNvPr id="53" name="Title 3">
            <a:extLst>
              <a:ext uri="{FF2B5EF4-FFF2-40B4-BE49-F238E27FC236}">
                <a16:creationId xmlns:a16="http://schemas.microsoft.com/office/drawing/2014/main" id="{5506D9FE-6663-85FE-44AD-16C4BF78AE1C}"/>
              </a:ext>
            </a:extLst>
          </p:cNvPr>
          <p:cNvSpPr txBox="1">
            <a:spLocks/>
          </p:cNvSpPr>
          <p:nvPr/>
        </p:nvSpPr>
        <p:spPr>
          <a:xfrm>
            <a:off x="1867958" y="1356655"/>
            <a:ext cx="1772850"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6+ STORY MULTIFAMILY </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STRUCTURED PARKING</a:t>
            </a: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318</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183.0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5.0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2.7 ACRES</a:t>
            </a:r>
          </a:p>
        </p:txBody>
      </p:sp>
      <p:sp>
        <p:nvSpPr>
          <p:cNvPr id="54" name="TextBox 53">
            <a:extLst>
              <a:ext uri="{FF2B5EF4-FFF2-40B4-BE49-F238E27FC236}">
                <a16:creationId xmlns:a16="http://schemas.microsoft.com/office/drawing/2014/main" id="{63A4C703-E754-2D76-3D35-96951BBEFA6E}"/>
              </a:ext>
            </a:extLst>
          </p:cNvPr>
          <p:cNvSpPr txBox="1"/>
          <p:nvPr/>
        </p:nvSpPr>
        <p:spPr>
          <a:xfrm rot="16200000">
            <a:off x="-401968" y="3486835"/>
            <a:ext cx="4222674" cy="202491"/>
          </a:xfrm>
          <a:prstGeom prst="rect">
            <a:avLst/>
          </a:prstGeom>
          <a:noFill/>
        </p:spPr>
        <p:txBody>
          <a:bodyPr wrap="square">
            <a:spAutoFit/>
          </a:bodyPr>
          <a:lstStyle/>
          <a:p>
            <a:pPr algn="ctr" defTabSz="997164">
              <a:defRPr sz="900" b="0" i="0" u="none" strike="noStrike" kern="1200" cap="all" baseline="0">
                <a:solidFill>
                  <a:prstClr val="black">
                    <a:lumMod val="65000"/>
                    <a:lumOff val="35000"/>
                  </a:prstClr>
                </a:solidFill>
                <a:latin typeface="+mn-lt"/>
                <a:ea typeface="+mn-ea"/>
                <a:cs typeface="+mn-cs"/>
              </a:defRPr>
            </a:pPr>
            <a:r>
              <a:rPr lang="en-US" sz="716" cap="all">
                <a:solidFill>
                  <a:prstClr val="black">
                    <a:lumMod val="65000"/>
                    <a:lumOff val="35000"/>
                  </a:prstClr>
                </a:solidFill>
                <a:latin typeface="Segoe UI" panose="020B0502040204020203" pitchFamily="34" charset="0"/>
                <a:cs typeface="Segoe UI" panose="020B0502040204020203" pitchFamily="34" charset="0"/>
              </a:rPr>
              <a:t>DWELLING UNITS PER ACRE</a:t>
            </a:r>
          </a:p>
        </p:txBody>
      </p:sp>
      <p:sp>
        <p:nvSpPr>
          <p:cNvPr id="55" name="TextBox 54">
            <a:extLst>
              <a:ext uri="{FF2B5EF4-FFF2-40B4-BE49-F238E27FC236}">
                <a16:creationId xmlns:a16="http://schemas.microsoft.com/office/drawing/2014/main" id="{7E9A9534-EB1E-73CD-4DE4-F7342624FE0B}"/>
              </a:ext>
            </a:extLst>
          </p:cNvPr>
          <p:cNvSpPr txBox="1"/>
          <p:nvPr/>
        </p:nvSpPr>
        <p:spPr>
          <a:xfrm>
            <a:off x="1112754" y="299812"/>
            <a:ext cx="9580112" cy="470000"/>
          </a:xfrm>
          <a:prstGeom prst="rect">
            <a:avLst/>
          </a:prstGeom>
          <a:noFill/>
        </p:spPr>
        <p:txBody>
          <a:bodyPr wrap="square">
            <a:spAutoFit/>
          </a:bodyPr>
          <a:lstStyle/>
          <a:p>
            <a:pPr defTabSz="997164" fontAlgn="b">
              <a:spcAft>
                <a:spcPts val="205"/>
              </a:spcAft>
            </a:pPr>
            <a:r>
              <a:rPr lang="en-US" sz="2454">
                <a:solidFill>
                  <a:prstClr val="white"/>
                </a:solidFill>
                <a:latin typeface="Segoe UI" panose="020B0502040204020203" pitchFamily="34" charset="0"/>
                <a:cs typeface="Segoe UI" panose="020B0502040204020203" pitchFamily="34" charset="0"/>
              </a:rPr>
              <a:t>PROJECT YIELD &amp; CONFIGURATION</a:t>
            </a:r>
            <a:endParaRPr lang="en-US" sz="3273">
              <a:solidFill>
                <a:srgbClr val="FFB70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223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B3C18-F73F-725F-A217-222B459FBD55}"/>
              </a:ext>
            </a:extLst>
          </p:cNvPr>
          <p:cNvSpPr/>
          <p:nvPr/>
        </p:nvSpPr>
        <p:spPr>
          <a:xfrm>
            <a:off x="1112754" y="774175"/>
            <a:ext cx="9905133" cy="5329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8" name="Rectangle 47">
            <a:extLst>
              <a:ext uri="{FF2B5EF4-FFF2-40B4-BE49-F238E27FC236}">
                <a16:creationId xmlns:a16="http://schemas.microsoft.com/office/drawing/2014/main" id="{56B28569-0506-6569-3D53-244EC00EE53C}"/>
              </a:ext>
            </a:extLst>
          </p:cNvPr>
          <p:cNvSpPr/>
          <p:nvPr/>
        </p:nvSpPr>
        <p:spPr>
          <a:xfrm>
            <a:off x="3706144" y="1194761"/>
            <a:ext cx="2350365" cy="4908730"/>
          </a:xfrm>
          <a:prstGeom prst="rect">
            <a:avLst/>
          </a:prstGeom>
          <a:solidFill>
            <a:srgbClr val="8ECAE6">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6" name="Rectangle 25">
            <a:extLst>
              <a:ext uri="{FF2B5EF4-FFF2-40B4-BE49-F238E27FC236}">
                <a16:creationId xmlns:a16="http://schemas.microsoft.com/office/drawing/2014/main" id="{D8075992-1ADD-462B-BB66-EB1CDC191847}"/>
              </a:ext>
            </a:extLst>
          </p:cNvPr>
          <p:cNvSpPr/>
          <p:nvPr/>
        </p:nvSpPr>
        <p:spPr>
          <a:xfrm>
            <a:off x="6118257" y="1194761"/>
            <a:ext cx="1647394" cy="4908730"/>
          </a:xfrm>
          <a:prstGeom prst="rect">
            <a:avLst/>
          </a:prstGeom>
          <a:solidFill>
            <a:srgbClr val="C9EFF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5" name="Rectangle 24">
            <a:extLst>
              <a:ext uri="{FF2B5EF4-FFF2-40B4-BE49-F238E27FC236}">
                <a16:creationId xmlns:a16="http://schemas.microsoft.com/office/drawing/2014/main" id="{AC72D494-ACA4-4C92-A4A1-3D780A841970}"/>
              </a:ext>
            </a:extLst>
          </p:cNvPr>
          <p:cNvSpPr/>
          <p:nvPr/>
        </p:nvSpPr>
        <p:spPr>
          <a:xfrm>
            <a:off x="1852120" y="1194762"/>
            <a:ext cx="1792276" cy="4908730"/>
          </a:xfrm>
          <a:prstGeom prst="rect">
            <a:avLst/>
          </a:prstGeom>
          <a:solidFill>
            <a:srgbClr val="219EBC">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7" name="Rectangle 6">
            <a:extLst>
              <a:ext uri="{FF2B5EF4-FFF2-40B4-BE49-F238E27FC236}">
                <a16:creationId xmlns:a16="http://schemas.microsoft.com/office/drawing/2014/main" id="{3AC3FF7A-D61A-419E-8198-D01CF9523B8C}"/>
              </a:ext>
            </a:extLst>
          </p:cNvPr>
          <p:cNvSpPr/>
          <p:nvPr/>
        </p:nvSpPr>
        <p:spPr>
          <a:xfrm>
            <a:off x="9530658" y="1194760"/>
            <a:ext cx="1358485" cy="4908732"/>
          </a:xfrm>
          <a:prstGeom prst="rect">
            <a:avLst/>
          </a:prstGeom>
          <a:solidFill>
            <a:srgbClr val="FF99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graphicFrame>
        <p:nvGraphicFramePr>
          <p:cNvPr id="4" name="Chart 3">
            <a:extLst>
              <a:ext uri="{FF2B5EF4-FFF2-40B4-BE49-F238E27FC236}">
                <a16:creationId xmlns:a16="http://schemas.microsoft.com/office/drawing/2014/main" id="{6D6EEEF8-4E35-88F0-34F6-8F5F151171E8}"/>
              </a:ext>
            </a:extLst>
          </p:cNvPr>
          <p:cNvGraphicFramePr>
            <a:graphicFrameLocks/>
          </p:cNvGraphicFramePr>
          <p:nvPr/>
        </p:nvGraphicFramePr>
        <p:xfrm>
          <a:off x="1730244" y="1815074"/>
          <a:ext cx="9287643" cy="3596524"/>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42">
            <a:extLst>
              <a:ext uri="{FF2B5EF4-FFF2-40B4-BE49-F238E27FC236}">
                <a16:creationId xmlns:a16="http://schemas.microsoft.com/office/drawing/2014/main" id="{B9FF8F0C-4599-40C4-A2C0-4043DA618519}"/>
              </a:ext>
            </a:extLst>
          </p:cNvPr>
          <p:cNvSpPr/>
          <p:nvPr/>
        </p:nvSpPr>
        <p:spPr>
          <a:xfrm>
            <a:off x="6409277" y="5401361"/>
            <a:ext cx="63710" cy="7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97164"/>
            <a:endParaRPr lang="en-US" sz="716">
              <a:solidFill>
                <a:prstClr val="white"/>
              </a:solidFill>
              <a:latin typeface="Calibri"/>
            </a:endParaRPr>
          </a:p>
        </p:txBody>
      </p:sp>
      <p:sp>
        <p:nvSpPr>
          <p:cNvPr id="10" name="Title 3">
            <a:extLst>
              <a:ext uri="{FF2B5EF4-FFF2-40B4-BE49-F238E27FC236}">
                <a16:creationId xmlns:a16="http://schemas.microsoft.com/office/drawing/2014/main" id="{E375222F-C018-4B97-A58C-1900C42BDCB3}"/>
              </a:ext>
            </a:extLst>
          </p:cNvPr>
          <p:cNvSpPr txBox="1">
            <a:spLocks/>
          </p:cNvSpPr>
          <p:nvPr/>
        </p:nvSpPr>
        <p:spPr>
          <a:xfrm>
            <a:off x="1895766" y="637077"/>
            <a:ext cx="7459331" cy="625366"/>
          </a:xfrm>
          <a:prstGeom prst="rect">
            <a:avLst/>
          </a:prstGeom>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1091" b="0">
                <a:solidFill>
                  <a:srgbClr val="6C6C6C"/>
                </a:solidFill>
                <a:latin typeface="Segoe UI" panose="020B0502040204020203" pitchFamily="34" charset="0"/>
                <a:cs typeface="Segoe UI" panose="020B0502040204020203" pitchFamily="34" charset="0"/>
              </a:rPr>
              <a:t>MARKET RATE</a:t>
            </a:r>
            <a:endParaRPr lang="en-US" sz="1091" b="0" i="1">
              <a:solidFill>
                <a:srgbClr val="6C6C6C"/>
              </a:solidFill>
              <a:latin typeface="Segoe UI" panose="020B0502040204020203" pitchFamily="34" charset="0"/>
              <a:cs typeface="Segoe UI" panose="020B0502040204020203" pitchFamily="34" charset="0"/>
            </a:endParaRPr>
          </a:p>
        </p:txBody>
      </p:sp>
      <p:sp>
        <p:nvSpPr>
          <p:cNvPr id="11" name="Title 3">
            <a:extLst>
              <a:ext uri="{FF2B5EF4-FFF2-40B4-BE49-F238E27FC236}">
                <a16:creationId xmlns:a16="http://schemas.microsoft.com/office/drawing/2014/main" id="{7DF839D8-657E-432C-A717-548FF2EE7A3A}"/>
              </a:ext>
            </a:extLst>
          </p:cNvPr>
          <p:cNvSpPr txBox="1">
            <a:spLocks/>
          </p:cNvSpPr>
          <p:nvPr/>
        </p:nvSpPr>
        <p:spPr>
          <a:xfrm>
            <a:off x="9390976" y="637077"/>
            <a:ext cx="1498890" cy="625366"/>
          </a:xfrm>
          <a:prstGeom prst="rect">
            <a:avLst/>
          </a:prstGeom>
        </p:spPr>
        <p:txBody>
          <a:bodyPr lIns="79643" tIns="39822" rIns="79643" bIns="39822" anchor="ctr">
            <a:noAutofit/>
          </a:bodyPr>
          <a:lstStyle>
            <a:defPPr>
              <a:defRPr lang="en-US"/>
            </a:defPPr>
            <a:lvl1pPr algn="ctr" defTabSz="1205361" fontAlgn="b">
              <a:spcBef>
                <a:spcPct val="0"/>
              </a:spcBef>
              <a:buNone/>
              <a:defRPr sz="1600" b="0">
                <a:solidFill>
                  <a:srgbClr val="6C6C6C"/>
                </a:solidFill>
                <a:latin typeface="Myriad Pro" panose="020B0503030403020204" pitchFamily="34" charset="0"/>
                <a:ea typeface="+mj-ea"/>
                <a:cs typeface="+mj-cs"/>
              </a:defRPr>
            </a:lvl1pPr>
          </a:lstStyle>
          <a:p>
            <a:pPr defTabSz="821815"/>
            <a:r>
              <a:rPr lang="en-US" sz="1091">
                <a:latin typeface="Segoe UI" panose="020B0502040204020203" pitchFamily="34" charset="0"/>
                <a:cs typeface="Segoe UI" panose="020B0502040204020203" pitchFamily="34" charset="0"/>
              </a:rPr>
              <a:t>AFFORDABLE</a:t>
            </a:r>
          </a:p>
        </p:txBody>
      </p:sp>
      <p:sp>
        <p:nvSpPr>
          <p:cNvPr id="13" name="Title 3">
            <a:extLst>
              <a:ext uri="{FF2B5EF4-FFF2-40B4-BE49-F238E27FC236}">
                <a16:creationId xmlns:a16="http://schemas.microsoft.com/office/drawing/2014/main" id="{26126114-2451-4D92-86A2-D3E0B577C399}"/>
              </a:ext>
            </a:extLst>
          </p:cNvPr>
          <p:cNvSpPr txBox="1">
            <a:spLocks/>
          </p:cNvSpPr>
          <p:nvPr/>
        </p:nvSpPr>
        <p:spPr>
          <a:xfrm>
            <a:off x="1854148" y="5422351"/>
            <a:ext cx="646974" cy="155864"/>
          </a:xfrm>
          <a:prstGeom prst="rect">
            <a:avLst/>
          </a:prstGeom>
          <a:solidFill>
            <a:srgbClr val="023047"/>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362-206</a:t>
            </a:r>
            <a:endParaRPr lang="en-US" sz="716" b="0" i="1">
              <a:solidFill>
                <a:prstClr val="white"/>
              </a:solidFill>
              <a:latin typeface="Segoe UI" panose="020B0502040204020203" pitchFamily="34" charset="0"/>
              <a:cs typeface="Segoe UI" panose="020B0502040204020203" pitchFamily="34" charset="0"/>
            </a:endParaRPr>
          </a:p>
        </p:txBody>
      </p:sp>
      <p:sp>
        <p:nvSpPr>
          <p:cNvPr id="15" name="Title 3">
            <a:extLst>
              <a:ext uri="{FF2B5EF4-FFF2-40B4-BE49-F238E27FC236}">
                <a16:creationId xmlns:a16="http://schemas.microsoft.com/office/drawing/2014/main" id="{81B6EB21-6A9C-4ACF-B760-8C872D5D353A}"/>
              </a:ext>
            </a:extLst>
          </p:cNvPr>
          <p:cNvSpPr txBox="1">
            <a:spLocks/>
          </p:cNvSpPr>
          <p:nvPr/>
        </p:nvSpPr>
        <p:spPr>
          <a:xfrm>
            <a:off x="3706144" y="5422351"/>
            <a:ext cx="2353953" cy="155864"/>
          </a:xfrm>
          <a:prstGeom prst="rect">
            <a:avLst/>
          </a:prstGeom>
          <a:solidFill>
            <a:srgbClr val="219EBC"/>
          </a:solidFill>
          <a:ln>
            <a:noFill/>
          </a:ln>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120-51 DU/A</a:t>
            </a:r>
            <a:endParaRPr lang="en-US" sz="716" b="0" i="1">
              <a:solidFill>
                <a:prstClr val="white"/>
              </a:solidFill>
              <a:latin typeface="Segoe UI" panose="020B0502040204020203" pitchFamily="34" charset="0"/>
              <a:cs typeface="Segoe UI" panose="020B0502040204020203" pitchFamily="34" charset="0"/>
            </a:endParaRPr>
          </a:p>
        </p:txBody>
      </p:sp>
      <p:sp>
        <p:nvSpPr>
          <p:cNvPr id="16" name="Title 3">
            <a:extLst>
              <a:ext uri="{FF2B5EF4-FFF2-40B4-BE49-F238E27FC236}">
                <a16:creationId xmlns:a16="http://schemas.microsoft.com/office/drawing/2014/main" id="{B4C822E1-678A-4DB9-9F3B-FAA6E6EB07D9}"/>
              </a:ext>
            </a:extLst>
          </p:cNvPr>
          <p:cNvSpPr txBox="1">
            <a:spLocks/>
          </p:cNvSpPr>
          <p:nvPr/>
        </p:nvSpPr>
        <p:spPr>
          <a:xfrm>
            <a:off x="6120237" y="5420035"/>
            <a:ext cx="1645414" cy="155864"/>
          </a:xfrm>
          <a:prstGeom prst="rect">
            <a:avLst/>
          </a:prstGeom>
          <a:solidFill>
            <a:srgbClr val="57B4D1"/>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31-15 DU/A</a:t>
            </a:r>
            <a:endParaRPr lang="en-US" sz="716" b="0" i="1">
              <a:solidFill>
                <a:prstClr val="white"/>
              </a:solidFill>
              <a:latin typeface="Segoe UI" panose="020B0502040204020203" pitchFamily="34" charset="0"/>
              <a:cs typeface="Segoe UI" panose="020B0502040204020203" pitchFamily="34" charset="0"/>
            </a:endParaRPr>
          </a:p>
        </p:txBody>
      </p:sp>
      <p:sp>
        <p:nvSpPr>
          <p:cNvPr id="17" name="Title 3">
            <a:extLst>
              <a:ext uri="{FF2B5EF4-FFF2-40B4-BE49-F238E27FC236}">
                <a16:creationId xmlns:a16="http://schemas.microsoft.com/office/drawing/2014/main" id="{9E9F3DEB-C0A4-4EAB-BCB5-2675687E820C}"/>
              </a:ext>
            </a:extLst>
          </p:cNvPr>
          <p:cNvSpPr txBox="1">
            <a:spLocks/>
          </p:cNvSpPr>
          <p:nvPr/>
        </p:nvSpPr>
        <p:spPr>
          <a:xfrm>
            <a:off x="9532634" y="5420035"/>
            <a:ext cx="506398" cy="158180"/>
          </a:xfrm>
          <a:prstGeom prst="rect">
            <a:avLst/>
          </a:prstGeom>
          <a:solidFill>
            <a:srgbClr val="FB8500"/>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kern="600" spc="-34">
                <a:solidFill>
                  <a:prstClr val="white"/>
                </a:solidFill>
                <a:latin typeface="Segoe UI" panose="020B0502040204020203" pitchFamily="34" charset="0"/>
                <a:cs typeface="Segoe UI" panose="020B0502040204020203" pitchFamily="34" charset="0"/>
              </a:rPr>
              <a:t>105-40</a:t>
            </a:r>
            <a:endParaRPr lang="en-US" sz="716" b="0" i="1" kern="600" spc="-34">
              <a:solidFill>
                <a:prstClr val="white"/>
              </a:solidFill>
              <a:latin typeface="Segoe UI" panose="020B0502040204020203" pitchFamily="34" charset="0"/>
              <a:cs typeface="Segoe UI" panose="020B0502040204020203" pitchFamily="34" charset="0"/>
            </a:endParaRPr>
          </a:p>
        </p:txBody>
      </p:sp>
      <p:sp>
        <p:nvSpPr>
          <p:cNvPr id="18" name="Title 3">
            <a:extLst>
              <a:ext uri="{FF2B5EF4-FFF2-40B4-BE49-F238E27FC236}">
                <a16:creationId xmlns:a16="http://schemas.microsoft.com/office/drawing/2014/main" id="{36DDF4B9-4BC0-42FC-A9D0-EB41A8B18ED0}"/>
              </a:ext>
            </a:extLst>
          </p:cNvPr>
          <p:cNvSpPr txBox="1">
            <a:spLocks/>
          </p:cNvSpPr>
          <p:nvPr/>
        </p:nvSpPr>
        <p:spPr>
          <a:xfrm>
            <a:off x="377421" y="5397076"/>
            <a:ext cx="1471220" cy="206415"/>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DU/A RANGE</a:t>
            </a:r>
          </a:p>
        </p:txBody>
      </p:sp>
      <p:grpSp>
        <p:nvGrpSpPr>
          <p:cNvPr id="19" name="Group 18">
            <a:extLst>
              <a:ext uri="{FF2B5EF4-FFF2-40B4-BE49-F238E27FC236}">
                <a16:creationId xmlns:a16="http://schemas.microsoft.com/office/drawing/2014/main" id="{9FA782C6-5019-49E6-880A-26EFC40F43AE}"/>
              </a:ext>
            </a:extLst>
          </p:cNvPr>
          <p:cNvGrpSpPr/>
          <p:nvPr/>
        </p:nvGrpSpPr>
        <p:grpSpPr>
          <a:xfrm>
            <a:off x="377422" y="5605647"/>
            <a:ext cx="9661609" cy="206415"/>
            <a:chOff x="-796547" y="7955558"/>
            <a:chExt cx="13857701" cy="302742"/>
          </a:xfrm>
        </p:grpSpPr>
        <p:sp>
          <p:nvSpPr>
            <p:cNvPr id="35" name="Title 3">
              <a:extLst>
                <a:ext uri="{FF2B5EF4-FFF2-40B4-BE49-F238E27FC236}">
                  <a16:creationId xmlns:a16="http://schemas.microsoft.com/office/drawing/2014/main" id="{052BC0D2-4662-46C1-87A8-33761F7E6A53}"/>
                </a:ext>
              </a:extLst>
            </p:cNvPr>
            <p:cNvSpPr txBox="1">
              <a:spLocks/>
            </p:cNvSpPr>
            <p:nvPr/>
          </p:nvSpPr>
          <p:spPr>
            <a:xfrm>
              <a:off x="1323820" y="7992629"/>
              <a:ext cx="925667" cy="228600"/>
            </a:xfrm>
            <a:prstGeom prst="rect">
              <a:avLst/>
            </a:prstGeom>
            <a:solidFill>
              <a:schemeClr val="tx1">
                <a:lumMod val="85000"/>
                <a:lumOff val="1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10+ Stories</a:t>
              </a:r>
            </a:p>
          </p:txBody>
        </p:sp>
        <p:sp>
          <p:nvSpPr>
            <p:cNvPr id="37" name="Title 3">
              <a:extLst>
                <a:ext uri="{FF2B5EF4-FFF2-40B4-BE49-F238E27FC236}">
                  <a16:creationId xmlns:a16="http://schemas.microsoft.com/office/drawing/2014/main" id="{84709A9E-D705-4AB1-A7E4-C4418741017A}"/>
                </a:ext>
              </a:extLst>
            </p:cNvPr>
            <p:cNvSpPr txBox="1">
              <a:spLocks/>
            </p:cNvSpPr>
            <p:nvPr/>
          </p:nvSpPr>
          <p:spPr>
            <a:xfrm>
              <a:off x="3977857" y="7992629"/>
              <a:ext cx="3373450" cy="228600"/>
            </a:xfrm>
            <a:prstGeom prst="rect">
              <a:avLst/>
            </a:prstGeom>
            <a:solidFill>
              <a:schemeClr val="tx1">
                <a:lumMod val="50000"/>
                <a:lumOff val="50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     4-5 Stories</a:t>
              </a:r>
            </a:p>
          </p:txBody>
        </p:sp>
        <p:sp>
          <p:nvSpPr>
            <p:cNvPr id="38" name="Title 3">
              <a:extLst>
                <a:ext uri="{FF2B5EF4-FFF2-40B4-BE49-F238E27FC236}">
                  <a16:creationId xmlns:a16="http://schemas.microsoft.com/office/drawing/2014/main" id="{D470CCBB-C4C5-4951-A80F-261687891E93}"/>
                </a:ext>
              </a:extLst>
            </p:cNvPr>
            <p:cNvSpPr txBox="1">
              <a:spLocks/>
            </p:cNvSpPr>
            <p:nvPr/>
          </p:nvSpPr>
          <p:spPr>
            <a:xfrm>
              <a:off x="12334825" y="7992629"/>
              <a:ext cx="726329" cy="228600"/>
            </a:xfrm>
            <a:prstGeom prst="rect">
              <a:avLst/>
            </a:prstGeom>
            <a:solidFill>
              <a:schemeClr val="bg1">
                <a:lumMod val="50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5-7 </a:t>
              </a:r>
            </a:p>
          </p:txBody>
        </p:sp>
        <p:sp>
          <p:nvSpPr>
            <p:cNvPr id="39" name="Title 3">
              <a:extLst>
                <a:ext uri="{FF2B5EF4-FFF2-40B4-BE49-F238E27FC236}">
                  <a16:creationId xmlns:a16="http://schemas.microsoft.com/office/drawing/2014/main" id="{1216DE56-4496-489B-947F-BA3C1E589011}"/>
                </a:ext>
              </a:extLst>
            </p:cNvPr>
            <p:cNvSpPr txBox="1">
              <a:spLocks/>
            </p:cNvSpPr>
            <p:nvPr/>
          </p:nvSpPr>
          <p:spPr>
            <a:xfrm>
              <a:off x="-796547" y="7955558"/>
              <a:ext cx="2102914" cy="302742"/>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Stories</a:t>
              </a:r>
            </a:p>
          </p:txBody>
        </p:sp>
      </p:grpSp>
      <p:grpSp>
        <p:nvGrpSpPr>
          <p:cNvPr id="20" name="Group 19">
            <a:extLst>
              <a:ext uri="{FF2B5EF4-FFF2-40B4-BE49-F238E27FC236}">
                <a16:creationId xmlns:a16="http://schemas.microsoft.com/office/drawing/2014/main" id="{86D9FE54-E9FC-401D-AD35-B8AD5982ED8C}"/>
              </a:ext>
            </a:extLst>
          </p:cNvPr>
          <p:cNvGrpSpPr/>
          <p:nvPr/>
        </p:nvGrpSpPr>
        <p:grpSpPr>
          <a:xfrm>
            <a:off x="377421" y="5812828"/>
            <a:ext cx="9661610" cy="206415"/>
            <a:chOff x="-795708" y="8251264"/>
            <a:chExt cx="14178413" cy="302742"/>
          </a:xfrm>
        </p:grpSpPr>
        <p:sp>
          <p:nvSpPr>
            <p:cNvPr id="31" name="Title 3">
              <a:extLst>
                <a:ext uri="{FF2B5EF4-FFF2-40B4-BE49-F238E27FC236}">
                  <a16:creationId xmlns:a16="http://schemas.microsoft.com/office/drawing/2014/main" id="{896377AD-FA0B-4119-9535-2EF741C5BA7F}"/>
                </a:ext>
              </a:extLst>
            </p:cNvPr>
            <p:cNvSpPr txBox="1">
              <a:spLocks/>
            </p:cNvSpPr>
            <p:nvPr/>
          </p:nvSpPr>
          <p:spPr>
            <a:xfrm>
              <a:off x="1371388" y="8288335"/>
              <a:ext cx="6166966" cy="228600"/>
            </a:xfrm>
            <a:prstGeom prst="rect">
              <a:avLst/>
            </a:prstGeom>
            <a:solidFill>
              <a:srgbClr val="595959"/>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Structured</a:t>
              </a:r>
            </a:p>
          </p:txBody>
        </p:sp>
        <p:sp>
          <p:nvSpPr>
            <p:cNvPr id="32" name="Title 3">
              <a:extLst>
                <a:ext uri="{FF2B5EF4-FFF2-40B4-BE49-F238E27FC236}">
                  <a16:creationId xmlns:a16="http://schemas.microsoft.com/office/drawing/2014/main" id="{A2CB1FFA-F018-4A39-8491-4DE09B098FA9}"/>
                </a:ext>
              </a:extLst>
            </p:cNvPr>
            <p:cNvSpPr txBox="1">
              <a:spLocks/>
            </p:cNvSpPr>
            <p:nvPr/>
          </p:nvSpPr>
          <p:spPr>
            <a:xfrm>
              <a:off x="7631330" y="8288335"/>
              <a:ext cx="4899619" cy="228600"/>
            </a:xfrm>
            <a:prstGeom prst="rect">
              <a:avLst/>
            </a:prstGeom>
            <a:solidFill>
              <a:srgbClr val="7F7F7F"/>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Surface</a:t>
              </a:r>
            </a:p>
          </p:txBody>
        </p:sp>
        <p:sp>
          <p:nvSpPr>
            <p:cNvPr id="33" name="Title 3">
              <a:extLst>
                <a:ext uri="{FF2B5EF4-FFF2-40B4-BE49-F238E27FC236}">
                  <a16:creationId xmlns:a16="http://schemas.microsoft.com/office/drawing/2014/main" id="{B39054A0-618D-44E9-88FA-752A06313AC1}"/>
                </a:ext>
              </a:extLst>
            </p:cNvPr>
            <p:cNvSpPr txBox="1">
              <a:spLocks/>
            </p:cNvSpPr>
            <p:nvPr/>
          </p:nvSpPr>
          <p:spPr>
            <a:xfrm>
              <a:off x="12639566" y="8288335"/>
              <a:ext cx="743139" cy="228600"/>
            </a:xfrm>
            <a:prstGeom prst="rect">
              <a:avLst/>
            </a:prstGeom>
            <a:solidFill>
              <a:srgbClr val="595959"/>
            </a:solidFill>
          </p:spPr>
          <p:txBody>
            <a:bodyPr lIns="0" tIns="39822" rIns="0"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Structured</a:t>
              </a:r>
            </a:p>
          </p:txBody>
        </p:sp>
        <p:sp>
          <p:nvSpPr>
            <p:cNvPr id="34" name="Title 3">
              <a:extLst>
                <a:ext uri="{FF2B5EF4-FFF2-40B4-BE49-F238E27FC236}">
                  <a16:creationId xmlns:a16="http://schemas.microsoft.com/office/drawing/2014/main" id="{08C84786-CE72-43BB-AF13-32096C3E292F}"/>
                </a:ext>
              </a:extLst>
            </p:cNvPr>
            <p:cNvSpPr txBox="1">
              <a:spLocks/>
            </p:cNvSpPr>
            <p:nvPr/>
          </p:nvSpPr>
          <p:spPr>
            <a:xfrm>
              <a:off x="-795708" y="8251264"/>
              <a:ext cx="2169440" cy="302742"/>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PARKING</a:t>
              </a:r>
            </a:p>
          </p:txBody>
        </p:sp>
      </p:grpSp>
      <p:sp>
        <p:nvSpPr>
          <p:cNvPr id="21" name="Title 3">
            <a:extLst>
              <a:ext uri="{FF2B5EF4-FFF2-40B4-BE49-F238E27FC236}">
                <a16:creationId xmlns:a16="http://schemas.microsoft.com/office/drawing/2014/main" id="{CB4F03D3-F06C-4F66-B0A5-FBA30104989F}"/>
              </a:ext>
            </a:extLst>
          </p:cNvPr>
          <p:cNvSpPr txBox="1">
            <a:spLocks/>
          </p:cNvSpPr>
          <p:nvPr/>
        </p:nvSpPr>
        <p:spPr>
          <a:xfrm>
            <a:off x="10104779" y="5838103"/>
            <a:ext cx="784364" cy="155864"/>
          </a:xfrm>
          <a:prstGeom prst="rect">
            <a:avLst/>
          </a:prstGeom>
          <a:solidFill>
            <a:srgbClr val="7F7F7F"/>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Surface</a:t>
            </a:r>
          </a:p>
        </p:txBody>
      </p:sp>
      <p:sp>
        <p:nvSpPr>
          <p:cNvPr id="22" name="TextBox 21">
            <a:extLst>
              <a:ext uri="{FF2B5EF4-FFF2-40B4-BE49-F238E27FC236}">
                <a16:creationId xmlns:a16="http://schemas.microsoft.com/office/drawing/2014/main" id="{B8D085C0-1AAC-4940-ADC5-A9FD9D4FB30C}"/>
              </a:ext>
            </a:extLst>
          </p:cNvPr>
          <p:cNvSpPr txBox="1"/>
          <p:nvPr/>
        </p:nvSpPr>
        <p:spPr>
          <a:xfrm>
            <a:off x="5238182" y="4360959"/>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23" name="TextBox 22">
            <a:extLst>
              <a:ext uri="{FF2B5EF4-FFF2-40B4-BE49-F238E27FC236}">
                <a16:creationId xmlns:a16="http://schemas.microsoft.com/office/drawing/2014/main" id="{8C5DA523-097F-4558-B8CA-A3E87C140C80}"/>
              </a:ext>
            </a:extLst>
          </p:cNvPr>
          <p:cNvSpPr txBox="1"/>
          <p:nvPr/>
        </p:nvSpPr>
        <p:spPr>
          <a:xfrm>
            <a:off x="5382473" y="4401708"/>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24" name="Title 3">
            <a:extLst>
              <a:ext uri="{FF2B5EF4-FFF2-40B4-BE49-F238E27FC236}">
                <a16:creationId xmlns:a16="http://schemas.microsoft.com/office/drawing/2014/main" id="{1A5AC7EF-4907-46C0-B9C1-BF69C296418B}"/>
              </a:ext>
            </a:extLst>
          </p:cNvPr>
          <p:cNvSpPr txBox="1">
            <a:spLocks/>
          </p:cNvSpPr>
          <p:nvPr/>
        </p:nvSpPr>
        <p:spPr>
          <a:xfrm>
            <a:off x="10105500" y="5422351"/>
            <a:ext cx="782035" cy="153548"/>
          </a:xfrm>
          <a:prstGeom prst="rect">
            <a:avLst/>
          </a:prstGeom>
          <a:solidFill>
            <a:srgbClr val="FFB703"/>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29-13 DU/A</a:t>
            </a:r>
            <a:endParaRPr lang="en-US" sz="716" b="0" i="1">
              <a:solidFill>
                <a:prstClr val="white"/>
              </a:solidFill>
              <a:latin typeface="Segoe UI" panose="020B0502040204020203" pitchFamily="34" charset="0"/>
              <a:cs typeface="Segoe UI" panose="020B0502040204020203" pitchFamily="34" charset="0"/>
            </a:endParaRPr>
          </a:p>
        </p:txBody>
      </p:sp>
      <p:sp>
        <p:nvSpPr>
          <p:cNvPr id="27" name="Title 3">
            <a:extLst>
              <a:ext uri="{FF2B5EF4-FFF2-40B4-BE49-F238E27FC236}">
                <a16:creationId xmlns:a16="http://schemas.microsoft.com/office/drawing/2014/main" id="{FC8299F0-C16E-4917-AB48-A9623B1D9228}"/>
              </a:ext>
            </a:extLst>
          </p:cNvPr>
          <p:cNvSpPr txBox="1">
            <a:spLocks/>
          </p:cNvSpPr>
          <p:nvPr/>
        </p:nvSpPr>
        <p:spPr>
          <a:xfrm>
            <a:off x="3702557" y="1360534"/>
            <a:ext cx="2353952"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4-5 STORY MULTIFAMILY </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STRUCTURED PARKING</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353</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80.6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2.0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3.7 ACRES</a:t>
            </a:r>
          </a:p>
        </p:txBody>
      </p:sp>
      <p:sp>
        <p:nvSpPr>
          <p:cNvPr id="28" name="Title 3">
            <a:extLst>
              <a:ext uri="{FF2B5EF4-FFF2-40B4-BE49-F238E27FC236}">
                <a16:creationId xmlns:a16="http://schemas.microsoft.com/office/drawing/2014/main" id="{404F3CCB-50E4-4C48-9635-81013C9EF278}"/>
              </a:ext>
            </a:extLst>
          </p:cNvPr>
          <p:cNvSpPr txBox="1">
            <a:spLocks/>
          </p:cNvSpPr>
          <p:nvPr/>
        </p:nvSpPr>
        <p:spPr>
          <a:xfrm>
            <a:off x="6056509" y="1360534"/>
            <a:ext cx="1816580"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2-4 STORY MULTIFAMILY</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SURFACE PARKING</a:t>
            </a: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281</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22.0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0.5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12.7 ACRES</a:t>
            </a:r>
          </a:p>
        </p:txBody>
      </p:sp>
      <p:sp>
        <p:nvSpPr>
          <p:cNvPr id="30" name="Rectangle 29">
            <a:extLst>
              <a:ext uri="{FF2B5EF4-FFF2-40B4-BE49-F238E27FC236}">
                <a16:creationId xmlns:a16="http://schemas.microsoft.com/office/drawing/2014/main" id="{BE49FC6B-BA2A-4E0D-8C9E-59F77C28F423}"/>
              </a:ext>
            </a:extLst>
          </p:cNvPr>
          <p:cNvSpPr/>
          <p:nvPr/>
        </p:nvSpPr>
        <p:spPr>
          <a:xfrm>
            <a:off x="1567963" y="1090158"/>
            <a:ext cx="275065" cy="42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75" name="Title 3">
            <a:extLst>
              <a:ext uri="{FF2B5EF4-FFF2-40B4-BE49-F238E27FC236}">
                <a16:creationId xmlns:a16="http://schemas.microsoft.com/office/drawing/2014/main" id="{66F0C7DB-F5CA-4E91-8947-84FCAEC84F06}"/>
              </a:ext>
            </a:extLst>
          </p:cNvPr>
          <p:cNvSpPr txBox="1">
            <a:spLocks/>
          </p:cNvSpPr>
          <p:nvPr/>
        </p:nvSpPr>
        <p:spPr>
          <a:xfrm>
            <a:off x="2569664" y="5629533"/>
            <a:ext cx="1074732" cy="155864"/>
          </a:xfrm>
          <a:prstGeom prst="rect">
            <a:avLst/>
          </a:prstGeom>
          <a:solidFill>
            <a:schemeClr val="tx1">
              <a:lumMod val="65000"/>
              <a:lumOff val="3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6-10 Stories</a:t>
            </a:r>
          </a:p>
        </p:txBody>
      </p:sp>
      <p:sp>
        <p:nvSpPr>
          <p:cNvPr id="76" name="Title 3">
            <a:extLst>
              <a:ext uri="{FF2B5EF4-FFF2-40B4-BE49-F238E27FC236}">
                <a16:creationId xmlns:a16="http://schemas.microsoft.com/office/drawing/2014/main" id="{C683E9D7-9CF2-4398-B5BC-AFEAD13DED35}"/>
              </a:ext>
            </a:extLst>
          </p:cNvPr>
          <p:cNvSpPr txBox="1">
            <a:spLocks/>
          </p:cNvSpPr>
          <p:nvPr/>
        </p:nvSpPr>
        <p:spPr>
          <a:xfrm>
            <a:off x="2569664" y="5420035"/>
            <a:ext cx="1074732" cy="161026"/>
          </a:xfrm>
          <a:prstGeom prst="rect">
            <a:avLst/>
          </a:prstGeom>
          <a:solidFill>
            <a:srgbClr val="126781"/>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172-59 DU/A</a:t>
            </a:r>
            <a:endParaRPr lang="en-US" sz="716" b="0" i="1">
              <a:solidFill>
                <a:prstClr val="white"/>
              </a:solidFill>
              <a:latin typeface="Segoe UI" panose="020B0502040204020203" pitchFamily="34" charset="0"/>
              <a:cs typeface="Segoe UI" panose="020B0502040204020203" pitchFamily="34" charset="0"/>
            </a:endParaRPr>
          </a:p>
        </p:txBody>
      </p:sp>
      <p:sp>
        <p:nvSpPr>
          <p:cNvPr id="77" name="Title 3">
            <a:extLst>
              <a:ext uri="{FF2B5EF4-FFF2-40B4-BE49-F238E27FC236}">
                <a16:creationId xmlns:a16="http://schemas.microsoft.com/office/drawing/2014/main" id="{1A687996-44B2-48BC-8E95-F4C4BBA006BC}"/>
              </a:ext>
            </a:extLst>
          </p:cNvPr>
          <p:cNvSpPr txBox="1">
            <a:spLocks/>
          </p:cNvSpPr>
          <p:nvPr/>
        </p:nvSpPr>
        <p:spPr>
          <a:xfrm>
            <a:off x="10105500" y="5629069"/>
            <a:ext cx="782035"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2-4 Stories</a:t>
            </a:r>
          </a:p>
        </p:txBody>
      </p:sp>
      <p:sp>
        <p:nvSpPr>
          <p:cNvPr id="81" name="Title 3">
            <a:extLst>
              <a:ext uri="{FF2B5EF4-FFF2-40B4-BE49-F238E27FC236}">
                <a16:creationId xmlns:a16="http://schemas.microsoft.com/office/drawing/2014/main" id="{6904B191-B796-4C5F-BE58-320CB1346FCC}"/>
              </a:ext>
            </a:extLst>
          </p:cNvPr>
          <p:cNvSpPr txBox="1">
            <a:spLocks/>
          </p:cNvSpPr>
          <p:nvPr/>
        </p:nvSpPr>
        <p:spPr>
          <a:xfrm>
            <a:off x="6119866" y="5634384"/>
            <a:ext cx="1645415"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2-4 Stories</a:t>
            </a:r>
          </a:p>
        </p:txBody>
      </p:sp>
      <p:sp>
        <p:nvSpPr>
          <p:cNvPr id="83" name="TextBox 82">
            <a:extLst>
              <a:ext uri="{FF2B5EF4-FFF2-40B4-BE49-F238E27FC236}">
                <a16:creationId xmlns:a16="http://schemas.microsoft.com/office/drawing/2014/main" id="{59C068B6-3C27-4526-99E3-3753E888A9F4}"/>
              </a:ext>
            </a:extLst>
          </p:cNvPr>
          <p:cNvSpPr txBox="1"/>
          <p:nvPr/>
        </p:nvSpPr>
        <p:spPr>
          <a:xfrm rot="16200000">
            <a:off x="-1075363" y="3523861"/>
            <a:ext cx="5522025" cy="218201"/>
          </a:xfrm>
          <a:prstGeom prst="rect">
            <a:avLst/>
          </a:prstGeom>
          <a:noFill/>
        </p:spPr>
        <p:txBody>
          <a:bodyPr wrap="square">
            <a:spAutoFit/>
          </a:bodyPr>
          <a:lstStyle/>
          <a:p>
            <a:pPr algn="ctr" defTabSz="997164">
              <a:defRPr sz="900" b="0" i="0" u="none" strike="noStrike" kern="1200" cap="all" baseline="0">
                <a:solidFill>
                  <a:prstClr val="black">
                    <a:lumMod val="65000"/>
                    <a:lumOff val="35000"/>
                  </a:prstClr>
                </a:solidFill>
                <a:latin typeface="+mn-lt"/>
                <a:ea typeface="+mn-ea"/>
                <a:cs typeface="+mn-cs"/>
              </a:defRPr>
            </a:pPr>
            <a:r>
              <a:rPr lang="en-US" sz="818" cap="all">
                <a:solidFill>
                  <a:prstClr val="black">
                    <a:lumMod val="65000"/>
                    <a:lumOff val="35000"/>
                  </a:prstClr>
                </a:solidFill>
                <a:latin typeface="Segoe UI" panose="020B0502040204020203" pitchFamily="34" charset="0"/>
                <a:cs typeface="Segoe UI" panose="020B0502040204020203" pitchFamily="34" charset="0"/>
              </a:rPr>
              <a:t>DWELLING UNITS PER ACRE</a:t>
            </a:r>
          </a:p>
        </p:txBody>
      </p:sp>
      <p:sp>
        <p:nvSpPr>
          <p:cNvPr id="84" name="Title 3">
            <a:extLst>
              <a:ext uri="{FF2B5EF4-FFF2-40B4-BE49-F238E27FC236}">
                <a16:creationId xmlns:a16="http://schemas.microsoft.com/office/drawing/2014/main" id="{031ADB6E-38D9-4979-BC45-08669AF04827}"/>
              </a:ext>
            </a:extLst>
          </p:cNvPr>
          <p:cNvSpPr txBox="1">
            <a:spLocks/>
          </p:cNvSpPr>
          <p:nvPr/>
        </p:nvSpPr>
        <p:spPr>
          <a:xfrm>
            <a:off x="1020275" y="480843"/>
            <a:ext cx="694242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endParaRPr lang="en-US" sz="1091" b="0">
              <a:solidFill>
                <a:srgbClr val="6C6C6C"/>
              </a:solidFill>
              <a:latin typeface="Segoe UI" panose="020B0502040204020203" pitchFamily="34" charset="0"/>
              <a:cs typeface="Segoe UI" panose="020B0502040204020203" pitchFamily="34" charset="0"/>
            </a:endParaRPr>
          </a:p>
        </p:txBody>
      </p:sp>
      <p:sp>
        <p:nvSpPr>
          <p:cNvPr id="86" name="TextBox 85">
            <a:extLst>
              <a:ext uri="{FF2B5EF4-FFF2-40B4-BE49-F238E27FC236}">
                <a16:creationId xmlns:a16="http://schemas.microsoft.com/office/drawing/2014/main" id="{0D24E248-2056-4740-A1F1-10D2DE976E85}"/>
              </a:ext>
            </a:extLst>
          </p:cNvPr>
          <p:cNvSpPr txBox="1"/>
          <p:nvPr/>
        </p:nvSpPr>
        <p:spPr>
          <a:xfrm>
            <a:off x="1034129" y="6137173"/>
            <a:ext cx="8854972" cy="239296"/>
          </a:xfrm>
          <a:prstGeom prst="rect">
            <a:avLst/>
          </a:prstGeom>
          <a:noFill/>
        </p:spPr>
        <p:txBody>
          <a:bodyPr wrap="square">
            <a:spAutoFit/>
          </a:bodyPr>
          <a:lstStyle/>
          <a:p>
            <a:pPr defTabSz="997164"/>
            <a:r>
              <a:rPr lang="en-US" sz="955" i="1">
                <a:solidFill>
                  <a:prstClr val="white"/>
                </a:solidFill>
                <a:latin typeface="Segoe UI" panose="020B0502040204020203" pitchFamily="34" charset="0"/>
                <a:cs typeface="Segoe UI" panose="020B0502040204020203" pitchFamily="34" charset="0"/>
              </a:rPr>
              <a:t>*Projects without structured parking but with reduced parking and supported by a mix of surface parking types, including tuck under, on-street, and alley-accessed. </a:t>
            </a:r>
          </a:p>
        </p:txBody>
      </p:sp>
      <p:sp>
        <p:nvSpPr>
          <p:cNvPr id="42" name="Rectangle 41">
            <a:extLst>
              <a:ext uri="{FF2B5EF4-FFF2-40B4-BE49-F238E27FC236}">
                <a16:creationId xmlns:a16="http://schemas.microsoft.com/office/drawing/2014/main" id="{1F26C058-5F39-4B18-999A-721A7AD1907C}"/>
              </a:ext>
            </a:extLst>
          </p:cNvPr>
          <p:cNvSpPr/>
          <p:nvPr/>
        </p:nvSpPr>
        <p:spPr>
          <a:xfrm>
            <a:off x="1551058" y="1182835"/>
            <a:ext cx="308875" cy="422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9" name="Right Brace 28">
            <a:extLst>
              <a:ext uri="{FF2B5EF4-FFF2-40B4-BE49-F238E27FC236}">
                <a16:creationId xmlns:a16="http://schemas.microsoft.com/office/drawing/2014/main" id="{2B121CF6-5282-4D61-9A1C-3BC34C354EC2}"/>
              </a:ext>
            </a:extLst>
          </p:cNvPr>
          <p:cNvSpPr/>
          <p:nvPr/>
        </p:nvSpPr>
        <p:spPr>
          <a:xfrm rot="5400000" flipH="1">
            <a:off x="10085410" y="513129"/>
            <a:ext cx="245765" cy="1358487"/>
          </a:xfrm>
          <a:prstGeom prst="rightBrace">
            <a:avLst>
              <a:gd name="adj1" fmla="val 0"/>
              <a:gd name="adj2" fmla="val 5000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latin typeface="Calibri"/>
            </a:endParaRPr>
          </a:p>
        </p:txBody>
      </p:sp>
      <p:sp>
        <p:nvSpPr>
          <p:cNvPr id="12" name="Right Brace 11">
            <a:extLst>
              <a:ext uri="{FF2B5EF4-FFF2-40B4-BE49-F238E27FC236}">
                <a16:creationId xmlns:a16="http://schemas.microsoft.com/office/drawing/2014/main" id="{DA9532B5-1BDF-4229-9C8D-95AC2BDAB903}"/>
              </a:ext>
            </a:extLst>
          </p:cNvPr>
          <p:cNvSpPr/>
          <p:nvPr/>
        </p:nvSpPr>
        <p:spPr>
          <a:xfrm rot="5400000" flipH="1">
            <a:off x="5505561" y="-2568114"/>
            <a:ext cx="247812" cy="7523020"/>
          </a:xfrm>
          <a:prstGeom prst="rightBrace">
            <a:avLst>
              <a:gd name="adj1" fmla="val 0"/>
              <a:gd name="adj2" fmla="val 5000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latin typeface="Calibri"/>
            </a:endParaRPr>
          </a:p>
        </p:txBody>
      </p:sp>
      <p:sp>
        <p:nvSpPr>
          <p:cNvPr id="46" name="Title 3">
            <a:extLst>
              <a:ext uri="{FF2B5EF4-FFF2-40B4-BE49-F238E27FC236}">
                <a16:creationId xmlns:a16="http://schemas.microsoft.com/office/drawing/2014/main" id="{51E13156-3B90-6144-10AC-51D9B3518417}"/>
              </a:ext>
            </a:extLst>
          </p:cNvPr>
          <p:cNvSpPr txBox="1">
            <a:spLocks/>
          </p:cNvSpPr>
          <p:nvPr/>
        </p:nvSpPr>
        <p:spPr>
          <a:xfrm>
            <a:off x="7827400" y="5420035"/>
            <a:ext cx="1631219" cy="155864"/>
          </a:xfrm>
          <a:prstGeom prst="rect">
            <a:avLst/>
          </a:prstGeom>
          <a:solidFill>
            <a:srgbClr val="8ECAE6"/>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33-12 DU/A</a:t>
            </a:r>
            <a:endParaRPr lang="en-US" sz="716" b="0" i="1">
              <a:solidFill>
                <a:prstClr val="white"/>
              </a:solidFill>
              <a:latin typeface="Segoe UI" panose="020B0502040204020203" pitchFamily="34" charset="0"/>
              <a:cs typeface="Segoe UI" panose="020B0502040204020203" pitchFamily="34" charset="0"/>
            </a:endParaRPr>
          </a:p>
        </p:txBody>
      </p:sp>
      <p:sp>
        <p:nvSpPr>
          <p:cNvPr id="47" name="Title 3">
            <a:extLst>
              <a:ext uri="{FF2B5EF4-FFF2-40B4-BE49-F238E27FC236}">
                <a16:creationId xmlns:a16="http://schemas.microsoft.com/office/drawing/2014/main" id="{0FCE2FDD-9527-BEAF-379C-5FC7860D64A7}"/>
              </a:ext>
            </a:extLst>
          </p:cNvPr>
          <p:cNvSpPr txBox="1">
            <a:spLocks/>
          </p:cNvSpPr>
          <p:nvPr/>
        </p:nvSpPr>
        <p:spPr>
          <a:xfrm>
            <a:off x="7827400" y="5634384"/>
            <a:ext cx="1631219"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2-3 Stories</a:t>
            </a:r>
          </a:p>
        </p:txBody>
      </p:sp>
      <p:sp>
        <p:nvSpPr>
          <p:cNvPr id="49" name="Title 3">
            <a:extLst>
              <a:ext uri="{FF2B5EF4-FFF2-40B4-BE49-F238E27FC236}">
                <a16:creationId xmlns:a16="http://schemas.microsoft.com/office/drawing/2014/main" id="{F881622C-5D7C-C6B7-4EEB-053987D13DDB}"/>
              </a:ext>
            </a:extLst>
          </p:cNvPr>
          <p:cNvSpPr txBox="1">
            <a:spLocks/>
          </p:cNvSpPr>
          <p:nvPr/>
        </p:nvSpPr>
        <p:spPr>
          <a:xfrm>
            <a:off x="7765280" y="1360534"/>
            <a:ext cx="174617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ATTACHED SINGLE FAMILY &amp; SF+ADU</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6</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17.1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2.1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0.3 ACRES</a:t>
            </a:r>
          </a:p>
        </p:txBody>
      </p:sp>
      <p:sp>
        <p:nvSpPr>
          <p:cNvPr id="50" name="Title 3">
            <a:extLst>
              <a:ext uri="{FF2B5EF4-FFF2-40B4-BE49-F238E27FC236}">
                <a16:creationId xmlns:a16="http://schemas.microsoft.com/office/drawing/2014/main" id="{F8ED02DC-3D63-6BA6-119E-1A97C9F4AAF4}"/>
              </a:ext>
            </a:extLst>
          </p:cNvPr>
          <p:cNvSpPr txBox="1">
            <a:spLocks/>
          </p:cNvSpPr>
          <p:nvPr/>
        </p:nvSpPr>
        <p:spPr>
          <a:xfrm>
            <a:off x="9521056" y="1360534"/>
            <a:ext cx="1358487"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AFFORDABLE</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MULTIFAMILY</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107</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43.4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1.1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4.1 ACRES</a:t>
            </a:r>
          </a:p>
        </p:txBody>
      </p:sp>
      <p:sp>
        <p:nvSpPr>
          <p:cNvPr id="53" name="Title 3">
            <a:extLst>
              <a:ext uri="{FF2B5EF4-FFF2-40B4-BE49-F238E27FC236}">
                <a16:creationId xmlns:a16="http://schemas.microsoft.com/office/drawing/2014/main" id="{5506D9FE-6663-85FE-44AD-16C4BF78AE1C}"/>
              </a:ext>
            </a:extLst>
          </p:cNvPr>
          <p:cNvSpPr txBox="1">
            <a:spLocks/>
          </p:cNvSpPr>
          <p:nvPr/>
        </p:nvSpPr>
        <p:spPr>
          <a:xfrm>
            <a:off x="1867958" y="1356655"/>
            <a:ext cx="1772850"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6+ STORY MULTIFAMILY </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STRUCTURED PARKING</a:t>
            </a: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318</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183.0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5.0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2.7 ACRES</a:t>
            </a:r>
          </a:p>
        </p:txBody>
      </p:sp>
      <p:sp>
        <p:nvSpPr>
          <p:cNvPr id="54" name="TextBox 53">
            <a:extLst>
              <a:ext uri="{FF2B5EF4-FFF2-40B4-BE49-F238E27FC236}">
                <a16:creationId xmlns:a16="http://schemas.microsoft.com/office/drawing/2014/main" id="{63A4C703-E754-2D76-3D35-96951BBEFA6E}"/>
              </a:ext>
            </a:extLst>
          </p:cNvPr>
          <p:cNvSpPr txBox="1"/>
          <p:nvPr/>
        </p:nvSpPr>
        <p:spPr>
          <a:xfrm rot="16200000">
            <a:off x="-401968" y="3486835"/>
            <a:ext cx="4222674" cy="202491"/>
          </a:xfrm>
          <a:prstGeom prst="rect">
            <a:avLst/>
          </a:prstGeom>
          <a:noFill/>
        </p:spPr>
        <p:txBody>
          <a:bodyPr wrap="square">
            <a:spAutoFit/>
          </a:bodyPr>
          <a:lstStyle/>
          <a:p>
            <a:pPr algn="ctr" defTabSz="997164">
              <a:defRPr sz="900" b="0" i="0" u="none" strike="noStrike" kern="1200" cap="all" baseline="0">
                <a:solidFill>
                  <a:prstClr val="black">
                    <a:lumMod val="65000"/>
                    <a:lumOff val="35000"/>
                  </a:prstClr>
                </a:solidFill>
                <a:latin typeface="+mn-lt"/>
                <a:ea typeface="+mn-ea"/>
                <a:cs typeface="+mn-cs"/>
              </a:defRPr>
            </a:pPr>
            <a:r>
              <a:rPr lang="en-US" sz="716" cap="all">
                <a:solidFill>
                  <a:prstClr val="black">
                    <a:lumMod val="65000"/>
                    <a:lumOff val="35000"/>
                  </a:prstClr>
                </a:solidFill>
                <a:latin typeface="Segoe UI" panose="020B0502040204020203" pitchFamily="34" charset="0"/>
                <a:cs typeface="Segoe UI" panose="020B0502040204020203" pitchFamily="34" charset="0"/>
              </a:rPr>
              <a:t>DWELLING UNITS PER ACRE</a:t>
            </a:r>
          </a:p>
        </p:txBody>
      </p:sp>
      <p:sp>
        <p:nvSpPr>
          <p:cNvPr id="55" name="TextBox 54">
            <a:extLst>
              <a:ext uri="{FF2B5EF4-FFF2-40B4-BE49-F238E27FC236}">
                <a16:creationId xmlns:a16="http://schemas.microsoft.com/office/drawing/2014/main" id="{7E9A9534-EB1E-73CD-4DE4-F7342624FE0B}"/>
              </a:ext>
            </a:extLst>
          </p:cNvPr>
          <p:cNvSpPr txBox="1"/>
          <p:nvPr/>
        </p:nvSpPr>
        <p:spPr>
          <a:xfrm>
            <a:off x="1112754" y="299812"/>
            <a:ext cx="9580112" cy="470000"/>
          </a:xfrm>
          <a:prstGeom prst="rect">
            <a:avLst/>
          </a:prstGeom>
          <a:noFill/>
        </p:spPr>
        <p:txBody>
          <a:bodyPr wrap="square">
            <a:spAutoFit/>
          </a:bodyPr>
          <a:lstStyle/>
          <a:p>
            <a:pPr defTabSz="997164" fontAlgn="b">
              <a:spcAft>
                <a:spcPts val="205"/>
              </a:spcAft>
            </a:pPr>
            <a:r>
              <a:rPr lang="en-US" sz="2454">
                <a:solidFill>
                  <a:prstClr val="white"/>
                </a:solidFill>
                <a:latin typeface="Segoe UI" panose="020B0502040204020203" pitchFamily="34" charset="0"/>
                <a:cs typeface="Segoe UI" panose="020B0502040204020203" pitchFamily="34" charset="0"/>
              </a:rPr>
              <a:t>PROJECT YIELD &amp; CONFIGURATION</a:t>
            </a:r>
            <a:endParaRPr lang="en-US" sz="3273">
              <a:solidFill>
                <a:srgbClr val="FFB703"/>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BBFAD448-66FD-4946-CA8F-774ED4A3121D}"/>
              </a:ext>
            </a:extLst>
          </p:cNvPr>
          <p:cNvSpPr/>
          <p:nvPr/>
        </p:nvSpPr>
        <p:spPr>
          <a:xfrm>
            <a:off x="3704535" y="721853"/>
            <a:ext cx="5774318" cy="5272115"/>
          </a:xfrm>
          <a:prstGeom prst="rect">
            <a:avLst/>
          </a:prstGeom>
          <a:solidFill>
            <a:srgbClr val="1267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5" name="TextBox 4">
            <a:extLst>
              <a:ext uri="{FF2B5EF4-FFF2-40B4-BE49-F238E27FC236}">
                <a16:creationId xmlns:a16="http://schemas.microsoft.com/office/drawing/2014/main" id="{F4BCC380-E508-99A6-2426-2E3AFB15F1E6}"/>
              </a:ext>
            </a:extLst>
          </p:cNvPr>
          <p:cNvSpPr txBox="1"/>
          <p:nvPr/>
        </p:nvSpPr>
        <p:spPr>
          <a:xfrm>
            <a:off x="3813906" y="948465"/>
            <a:ext cx="5553893" cy="470000"/>
          </a:xfrm>
          <a:prstGeom prst="rect">
            <a:avLst/>
          </a:prstGeom>
          <a:noFill/>
        </p:spPr>
        <p:txBody>
          <a:bodyPr wrap="square">
            <a:spAutoFit/>
          </a:bodyPr>
          <a:lstStyle/>
          <a:p>
            <a:pPr algn="ctr" defTabSz="997164" fontAlgn="b">
              <a:spcAft>
                <a:spcPts val="205"/>
              </a:spcAft>
            </a:pPr>
            <a:r>
              <a:rPr lang="en-US" sz="2454">
                <a:solidFill>
                  <a:prstClr val="white"/>
                </a:solidFill>
                <a:highlight>
                  <a:srgbClr val="FF9900"/>
                </a:highlight>
                <a:latin typeface="Segoe UI" panose="020B0502040204020203" pitchFamily="34" charset="0"/>
                <a:cs typeface="Segoe UI" panose="020B0502040204020203" pitchFamily="34" charset="0"/>
              </a:rPr>
              <a:t>UNCOMMON TYPES</a:t>
            </a:r>
            <a:r>
              <a:rPr lang="en-US" sz="2454">
                <a:solidFill>
                  <a:prstClr val="white"/>
                </a:solidFill>
                <a:latin typeface="Segoe UI" panose="020B0502040204020203" pitchFamily="34" charset="0"/>
                <a:cs typeface="Segoe UI" panose="020B0502040204020203" pitchFamily="34" charset="0"/>
              </a:rPr>
              <a:t> </a:t>
            </a:r>
          </a:p>
        </p:txBody>
      </p:sp>
      <p:sp>
        <p:nvSpPr>
          <p:cNvPr id="57" name="TextBox 56">
            <a:extLst>
              <a:ext uri="{FF2B5EF4-FFF2-40B4-BE49-F238E27FC236}">
                <a16:creationId xmlns:a16="http://schemas.microsoft.com/office/drawing/2014/main" id="{86767160-B109-82BF-148F-7BE7C1FB2B1F}"/>
              </a:ext>
            </a:extLst>
          </p:cNvPr>
          <p:cNvSpPr txBox="1"/>
          <p:nvPr/>
        </p:nvSpPr>
        <p:spPr>
          <a:xfrm>
            <a:off x="4379728" y="3561141"/>
            <a:ext cx="3095818" cy="1854482"/>
          </a:xfrm>
          <a:prstGeom prst="rect">
            <a:avLst/>
          </a:prstGeom>
          <a:noFill/>
        </p:spPr>
        <p:txBody>
          <a:bodyPr wrap="square">
            <a:spAutoFit/>
          </a:bodyPr>
          <a:lstStyle/>
          <a:p>
            <a:pPr defTabSz="997164" fontAlgn="b">
              <a:spcAft>
                <a:spcPts val="205"/>
              </a:spcAft>
            </a:pPr>
            <a:r>
              <a:rPr lang="en-US" sz="1636">
                <a:solidFill>
                  <a:prstClr val="white"/>
                </a:solidFill>
                <a:latin typeface="Segoe UI" panose="020B0502040204020203" pitchFamily="34" charset="0"/>
                <a:cs typeface="Segoe UI" panose="020B0502040204020203" pitchFamily="34" charset="0"/>
              </a:rPr>
              <a:t>Projects in downtown and downtown-adjacent locations. Towers above parking podiums, often with active ground floor space. Rare but highly land efficient and typically deliver quality frontage conditions.</a:t>
            </a:r>
          </a:p>
        </p:txBody>
      </p:sp>
      <p:sp>
        <p:nvSpPr>
          <p:cNvPr id="58" name="Arrow: Right 57">
            <a:extLst>
              <a:ext uri="{FF2B5EF4-FFF2-40B4-BE49-F238E27FC236}">
                <a16:creationId xmlns:a16="http://schemas.microsoft.com/office/drawing/2014/main" id="{EB08763C-A540-0C7F-E314-B399AF4DD7B5}"/>
              </a:ext>
            </a:extLst>
          </p:cNvPr>
          <p:cNvSpPr/>
          <p:nvPr/>
        </p:nvSpPr>
        <p:spPr>
          <a:xfrm>
            <a:off x="5632388" y="1654937"/>
            <a:ext cx="3685525" cy="1505904"/>
          </a:xfrm>
          <a:prstGeom prst="rightArrow">
            <a:avLst>
              <a:gd name="adj1" fmla="val 100000"/>
              <a:gd name="adj2" fmla="val 22065"/>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5" name="TextBox 44">
            <a:extLst>
              <a:ext uri="{FF2B5EF4-FFF2-40B4-BE49-F238E27FC236}">
                <a16:creationId xmlns:a16="http://schemas.microsoft.com/office/drawing/2014/main" id="{7701578B-F937-36E7-C7B8-8D1FF8DC19D7}"/>
              </a:ext>
            </a:extLst>
          </p:cNvPr>
          <p:cNvSpPr txBox="1"/>
          <p:nvPr/>
        </p:nvSpPr>
        <p:spPr>
          <a:xfrm>
            <a:off x="5710145" y="1747410"/>
            <a:ext cx="3329946" cy="1351011"/>
          </a:xfrm>
          <a:prstGeom prst="rect">
            <a:avLst/>
          </a:prstGeom>
          <a:noFill/>
        </p:spPr>
        <p:txBody>
          <a:bodyPr wrap="square">
            <a:spAutoFit/>
          </a:bodyPr>
          <a:lstStyle/>
          <a:p>
            <a:pPr defTabSz="997164" fontAlgn="b">
              <a:spcAft>
                <a:spcPts val="205"/>
              </a:spcAft>
            </a:pPr>
            <a:r>
              <a:rPr lang="en-US" sz="1636">
                <a:solidFill>
                  <a:prstClr val="white"/>
                </a:solidFill>
                <a:latin typeface="Segoe UI" panose="020B0502040204020203" pitchFamily="34" charset="0"/>
                <a:cs typeface="Segoe UI" panose="020B0502040204020203" pitchFamily="34" charset="0"/>
              </a:rPr>
              <a:t>Shaped by a very unique sets of conditions. Virtually all receive significant parking reductions and various combinations of financial support.</a:t>
            </a:r>
          </a:p>
        </p:txBody>
      </p:sp>
      <p:sp>
        <p:nvSpPr>
          <p:cNvPr id="59" name="Arrow: Right 58">
            <a:extLst>
              <a:ext uri="{FF2B5EF4-FFF2-40B4-BE49-F238E27FC236}">
                <a16:creationId xmlns:a16="http://schemas.microsoft.com/office/drawing/2014/main" id="{0D0E3B15-08AB-0EDD-0D4C-7FA8551BC66A}"/>
              </a:ext>
            </a:extLst>
          </p:cNvPr>
          <p:cNvSpPr/>
          <p:nvPr/>
        </p:nvSpPr>
        <p:spPr>
          <a:xfrm rot="10800000">
            <a:off x="3853730" y="3474020"/>
            <a:ext cx="3685525" cy="1967573"/>
          </a:xfrm>
          <a:prstGeom prst="rightArrow">
            <a:avLst>
              <a:gd name="adj1" fmla="val 100000"/>
              <a:gd name="adj2" fmla="val 22065"/>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Tree>
    <p:extLst>
      <p:ext uri="{BB962C8B-B14F-4D97-AF65-F5344CB8AC3E}">
        <p14:creationId xmlns:p14="http://schemas.microsoft.com/office/powerpoint/2010/main" val="2750352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B3C18-F73F-725F-A217-222B459FBD55}"/>
              </a:ext>
            </a:extLst>
          </p:cNvPr>
          <p:cNvSpPr/>
          <p:nvPr/>
        </p:nvSpPr>
        <p:spPr>
          <a:xfrm>
            <a:off x="1112754" y="833015"/>
            <a:ext cx="9905133" cy="5270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8" name="Rectangle 47">
            <a:extLst>
              <a:ext uri="{FF2B5EF4-FFF2-40B4-BE49-F238E27FC236}">
                <a16:creationId xmlns:a16="http://schemas.microsoft.com/office/drawing/2014/main" id="{56B28569-0506-6569-3D53-244EC00EE53C}"/>
              </a:ext>
            </a:extLst>
          </p:cNvPr>
          <p:cNvSpPr/>
          <p:nvPr/>
        </p:nvSpPr>
        <p:spPr>
          <a:xfrm>
            <a:off x="3706144" y="1194761"/>
            <a:ext cx="2350365" cy="4908730"/>
          </a:xfrm>
          <a:prstGeom prst="rect">
            <a:avLst/>
          </a:prstGeom>
          <a:solidFill>
            <a:srgbClr val="8ECAE6">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6" name="Rectangle 25">
            <a:extLst>
              <a:ext uri="{FF2B5EF4-FFF2-40B4-BE49-F238E27FC236}">
                <a16:creationId xmlns:a16="http://schemas.microsoft.com/office/drawing/2014/main" id="{D8075992-1ADD-462B-BB66-EB1CDC191847}"/>
              </a:ext>
            </a:extLst>
          </p:cNvPr>
          <p:cNvSpPr/>
          <p:nvPr/>
        </p:nvSpPr>
        <p:spPr>
          <a:xfrm>
            <a:off x="6118257" y="1194761"/>
            <a:ext cx="1647394" cy="4908730"/>
          </a:xfrm>
          <a:prstGeom prst="rect">
            <a:avLst/>
          </a:prstGeom>
          <a:solidFill>
            <a:srgbClr val="C9EFF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5" name="Rectangle 24">
            <a:extLst>
              <a:ext uri="{FF2B5EF4-FFF2-40B4-BE49-F238E27FC236}">
                <a16:creationId xmlns:a16="http://schemas.microsoft.com/office/drawing/2014/main" id="{AC72D494-ACA4-4C92-A4A1-3D780A841970}"/>
              </a:ext>
            </a:extLst>
          </p:cNvPr>
          <p:cNvSpPr/>
          <p:nvPr/>
        </p:nvSpPr>
        <p:spPr>
          <a:xfrm>
            <a:off x="1852120" y="1194762"/>
            <a:ext cx="1792276" cy="4908730"/>
          </a:xfrm>
          <a:prstGeom prst="rect">
            <a:avLst/>
          </a:prstGeom>
          <a:solidFill>
            <a:srgbClr val="219EBC">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7" name="Rectangle 6">
            <a:extLst>
              <a:ext uri="{FF2B5EF4-FFF2-40B4-BE49-F238E27FC236}">
                <a16:creationId xmlns:a16="http://schemas.microsoft.com/office/drawing/2014/main" id="{3AC3FF7A-D61A-419E-8198-D01CF9523B8C}"/>
              </a:ext>
            </a:extLst>
          </p:cNvPr>
          <p:cNvSpPr/>
          <p:nvPr/>
        </p:nvSpPr>
        <p:spPr>
          <a:xfrm>
            <a:off x="9530658" y="1194760"/>
            <a:ext cx="1358485" cy="4908732"/>
          </a:xfrm>
          <a:prstGeom prst="rect">
            <a:avLst/>
          </a:prstGeom>
          <a:solidFill>
            <a:srgbClr val="FF99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graphicFrame>
        <p:nvGraphicFramePr>
          <p:cNvPr id="4" name="Chart 3">
            <a:extLst>
              <a:ext uri="{FF2B5EF4-FFF2-40B4-BE49-F238E27FC236}">
                <a16:creationId xmlns:a16="http://schemas.microsoft.com/office/drawing/2014/main" id="{6D6EEEF8-4E35-88F0-34F6-8F5F151171E8}"/>
              </a:ext>
            </a:extLst>
          </p:cNvPr>
          <p:cNvGraphicFramePr>
            <a:graphicFrameLocks/>
          </p:cNvGraphicFramePr>
          <p:nvPr/>
        </p:nvGraphicFramePr>
        <p:xfrm>
          <a:off x="1730244" y="1815074"/>
          <a:ext cx="9287643" cy="3596524"/>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42">
            <a:extLst>
              <a:ext uri="{FF2B5EF4-FFF2-40B4-BE49-F238E27FC236}">
                <a16:creationId xmlns:a16="http://schemas.microsoft.com/office/drawing/2014/main" id="{B9FF8F0C-4599-40C4-A2C0-4043DA618519}"/>
              </a:ext>
            </a:extLst>
          </p:cNvPr>
          <p:cNvSpPr/>
          <p:nvPr/>
        </p:nvSpPr>
        <p:spPr>
          <a:xfrm>
            <a:off x="6409277" y="5401361"/>
            <a:ext cx="63710" cy="7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97164"/>
            <a:endParaRPr lang="en-US" sz="716">
              <a:solidFill>
                <a:prstClr val="white"/>
              </a:solidFill>
              <a:latin typeface="Calibri"/>
            </a:endParaRPr>
          </a:p>
        </p:txBody>
      </p:sp>
      <p:sp>
        <p:nvSpPr>
          <p:cNvPr id="10" name="Title 3">
            <a:extLst>
              <a:ext uri="{FF2B5EF4-FFF2-40B4-BE49-F238E27FC236}">
                <a16:creationId xmlns:a16="http://schemas.microsoft.com/office/drawing/2014/main" id="{E375222F-C018-4B97-A58C-1900C42BDCB3}"/>
              </a:ext>
            </a:extLst>
          </p:cNvPr>
          <p:cNvSpPr txBox="1">
            <a:spLocks/>
          </p:cNvSpPr>
          <p:nvPr/>
        </p:nvSpPr>
        <p:spPr>
          <a:xfrm>
            <a:off x="1895766" y="637077"/>
            <a:ext cx="7459331" cy="625366"/>
          </a:xfrm>
          <a:prstGeom prst="rect">
            <a:avLst/>
          </a:prstGeom>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1091" b="0">
                <a:solidFill>
                  <a:srgbClr val="6C6C6C"/>
                </a:solidFill>
                <a:latin typeface="Segoe UI" panose="020B0502040204020203" pitchFamily="34" charset="0"/>
                <a:cs typeface="Segoe UI" panose="020B0502040204020203" pitchFamily="34" charset="0"/>
              </a:rPr>
              <a:t>MARKET RATE</a:t>
            </a:r>
            <a:endParaRPr lang="en-US" sz="1091" b="0" i="1">
              <a:solidFill>
                <a:srgbClr val="6C6C6C"/>
              </a:solidFill>
              <a:latin typeface="Segoe UI" panose="020B0502040204020203" pitchFamily="34" charset="0"/>
              <a:cs typeface="Segoe UI" panose="020B0502040204020203" pitchFamily="34" charset="0"/>
            </a:endParaRPr>
          </a:p>
        </p:txBody>
      </p:sp>
      <p:sp>
        <p:nvSpPr>
          <p:cNvPr id="11" name="Title 3">
            <a:extLst>
              <a:ext uri="{FF2B5EF4-FFF2-40B4-BE49-F238E27FC236}">
                <a16:creationId xmlns:a16="http://schemas.microsoft.com/office/drawing/2014/main" id="{7DF839D8-657E-432C-A717-548FF2EE7A3A}"/>
              </a:ext>
            </a:extLst>
          </p:cNvPr>
          <p:cNvSpPr txBox="1">
            <a:spLocks/>
          </p:cNvSpPr>
          <p:nvPr/>
        </p:nvSpPr>
        <p:spPr>
          <a:xfrm>
            <a:off x="9390976" y="637077"/>
            <a:ext cx="1498890" cy="625366"/>
          </a:xfrm>
          <a:prstGeom prst="rect">
            <a:avLst/>
          </a:prstGeom>
        </p:spPr>
        <p:txBody>
          <a:bodyPr lIns="79643" tIns="39822" rIns="79643" bIns="39822" anchor="ctr">
            <a:noAutofit/>
          </a:bodyPr>
          <a:lstStyle>
            <a:defPPr>
              <a:defRPr lang="en-US"/>
            </a:defPPr>
            <a:lvl1pPr algn="ctr" defTabSz="1205361" fontAlgn="b">
              <a:spcBef>
                <a:spcPct val="0"/>
              </a:spcBef>
              <a:buNone/>
              <a:defRPr sz="1600" b="0">
                <a:solidFill>
                  <a:srgbClr val="6C6C6C"/>
                </a:solidFill>
                <a:latin typeface="Myriad Pro" panose="020B0503030403020204" pitchFamily="34" charset="0"/>
                <a:ea typeface="+mj-ea"/>
                <a:cs typeface="+mj-cs"/>
              </a:defRPr>
            </a:lvl1pPr>
          </a:lstStyle>
          <a:p>
            <a:pPr defTabSz="821815"/>
            <a:r>
              <a:rPr lang="en-US" sz="1091">
                <a:latin typeface="Segoe UI" panose="020B0502040204020203" pitchFamily="34" charset="0"/>
                <a:cs typeface="Segoe UI" panose="020B0502040204020203" pitchFamily="34" charset="0"/>
              </a:rPr>
              <a:t>AFFORDABLE</a:t>
            </a:r>
          </a:p>
        </p:txBody>
      </p:sp>
      <p:sp>
        <p:nvSpPr>
          <p:cNvPr id="13" name="Title 3">
            <a:extLst>
              <a:ext uri="{FF2B5EF4-FFF2-40B4-BE49-F238E27FC236}">
                <a16:creationId xmlns:a16="http://schemas.microsoft.com/office/drawing/2014/main" id="{26126114-2451-4D92-86A2-D3E0B577C399}"/>
              </a:ext>
            </a:extLst>
          </p:cNvPr>
          <p:cNvSpPr txBox="1">
            <a:spLocks/>
          </p:cNvSpPr>
          <p:nvPr/>
        </p:nvSpPr>
        <p:spPr>
          <a:xfrm>
            <a:off x="1854148" y="5422351"/>
            <a:ext cx="646974" cy="155864"/>
          </a:xfrm>
          <a:prstGeom prst="rect">
            <a:avLst/>
          </a:prstGeom>
          <a:solidFill>
            <a:srgbClr val="023047"/>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362-206</a:t>
            </a:r>
            <a:endParaRPr lang="en-US" sz="716" b="0" i="1">
              <a:solidFill>
                <a:prstClr val="white"/>
              </a:solidFill>
              <a:latin typeface="Segoe UI" panose="020B0502040204020203" pitchFamily="34" charset="0"/>
              <a:cs typeface="Segoe UI" panose="020B0502040204020203" pitchFamily="34" charset="0"/>
            </a:endParaRPr>
          </a:p>
        </p:txBody>
      </p:sp>
      <p:sp>
        <p:nvSpPr>
          <p:cNvPr id="15" name="Title 3">
            <a:extLst>
              <a:ext uri="{FF2B5EF4-FFF2-40B4-BE49-F238E27FC236}">
                <a16:creationId xmlns:a16="http://schemas.microsoft.com/office/drawing/2014/main" id="{81B6EB21-6A9C-4ACF-B760-8C872D5D353A}"/>
              </a:ext>
            </a:extLst>
          </p:cNvPr>
          <p:cNvSpPr txBox="1">
            <a:spLocks/>
          </p:cNvSpPr>
          <p:nvPr/>
        </p:nvSpPr>
        <p:spPr>
          <a:xfrm>
            <a:off x="3706144" y="5422351"/>
            <a:ext cx="2353953" cy="155864"/>
          </a:xfrm>
          <a:prstGeom prst="rect">
            <a:avLst/>
          </a:prstGeom>
          <a:solidFill>
            <a:srgbClr val="219EBC"/>
          </a:solidFill>
          <a:ln>
            <a:noFill/>
          </a:ln>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120-51 DU/A</a:t>
            </a:r>
            <a:endParaRPr lang="en-US" sz="716" b="0" i="1">
              <a:solidFill>
                <a:prstClr val="white"/>
              </a:solidFill>
              <a:latin typeface="Segoe UI" panose="020B0502040204020203" pitchFamily="34" charset="0"/>
              <a:cs typeface="Segoe UI" panose="020B0502040204020203" pitchFamily="34" charset="0"/>
            </a:endParaRPr>
          </a:p>
        </p:txBody>
      </p:sp>
      <p:sp>
        <p:nvSpPr>
          <p:cNvPr id="16" name="Title 3">
            <a:extLst>
              <a:ext uri="{FF2B5EF4-FFF2-40B4-BE49-F238E27FC236}">
                <a16:creationId xmlns:a16="http://schemas.microsoft.com/office/drawing/2014/main" id="{B4C822E1-678A-4DB9-9F3B-FAA6E6EB07D9}"/>
              </a:ext>
            </a:extLst>
          </p:cNvPr>
          <p:cNvSpPr txBox="1">
            <a:spLocks/>
          </p:cNvSpPr>
          <p:nvPr/>
        </p:nvSpPr>
        <p:spPr>
          <a:xfrm>
            <a:off x="6120237" y="5420035"/>
            <a:ext cx="1645414" cy="155864"/>
          </a:xfrm>
          <a:prstGeom prst="rect">
            <a:avLst/>
          </a:prstGeom>
          <a:solidFill>
            <a:srgbClr val="57B4D1"/>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31-15 DU/A</a:t>
            </a:r>
            <a:endParaRPr lang="en-US" sz="716" b="0" i="1">
              <a:solidFill>
                <a:prstClr val="white"/>
              </a:solidFill>
              <a:latin typeface="Segoe UI" panose="020B0502040204020203" pitchFamily="34" charset="0"/>
              <a:cs typeface="Segoe UI" panose="020B0502040204020203" pitchFamily="34" charset="0"/>
            </a:endParaRPr>
          </a:p>
        </p:txBody>
      </p:sp>
      <p:sp>
        <p:nvSpPr>
          <p:cNvPr id="17" name="Title 3">
            <a:extLst>
              <a:ext uri="{FF2B5EF4-FFF2-40B4-BE49-F238E27FC236}">
                <a16:creationId xmlns:a16="http://schemas.microsoft.com/office/drawing/2014/main" id="{9E9F3DEB-C0A4-4EAB-BCB5-2675687E820C}"/>
              </a:ext>
            </a:extLst>
          </p:cNvPr>
          <p:cNvSpPr txBox="1">
            <a:spLocks/>
          </p:cNvSpPr>
          <p:nvPr/>
        </p:nvSpPr>
        <p:spPr>
          <a:xfrm>
            <a:off x="9532634" y="5420035"/>
            <a:ext cx="506398" cy="158180"/>
          </a:xfrm>
          <a:prstGeom prst="rect">
            <a:avLst/>
          </a:prstGeom>
          <a:solidFill>
            <a:srgbClr val="FB8500"/>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kern="600" spc="-34">
                <a:solidFill>
                  <a:prstClr val="white"/>
                </a:solidFill>
                <a:latin typeface="Segoe UI" panose="020B0502040204020203" pitchFamily="34" charset="0"/>
                <a:cs typeface="Segoe UI" panose="020B0502040204020203" pitchFamily="34" charset="0"/>
              </a:rPr>
              <a:t>105-40</a:t>
            </a:r>
            <a:endParaRPr lang="en-US" sz="716" b="0" i="1" kern="600" spc="-34">
              <a:solidFill>
                <a:prstClr val="white"/>
              </a:solidFill>
              <a:latin typeface="Segoe UI" panose="020B0502040204020203" pitchFamily="34" charset="0"/>
              <a:cs typeface="Segoe UI" panose="020B0502040204020203" pitchFamily="34" charset="0"/>
            </a:endParaRPr>
          </a:p>
        </p:txBody>
      </p:sp>
      <p:sp>
        <p:nvSpPr>
          <p:cNvPr id="18" name="Title 3">
            <a:extLst>
              <a:ext uri="{FF2B5EF4-FFF2-40B4-BE49-F238E27FC236}">
                <a16:creationId xmlns:a16="http://schemas.microsoft.com/office/drawing/2014/main" id="{36DDF4B9-4BC0-42FC-A9D0-EB41A8B18ED0}"/>
              </a:ext>
            </a:extLst>
          </p:cNvPr>
          <p:cNvSpPr txBox="1">
            <a:spLocks/>
          </p:cNvSpPr>
          <p:nvPr/>
        </p:nvSpPr>
        <p:spPr>
          <a:xfrm>
            <a:off x="377421" y="5397076"/>
            <a:ext cx="1471220" cy="206415"/>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DU/A RANGE</a:t>
            </a:r>
          </a:p>
        </p:txBody>
      </p:sp>
      <p:grpSp>
        <p:nvGrpSpPr>
          <p:cNvPr id="19" name="Group 18">
            <a:extLst>
              <a:ext uri="{FF2B5EF4-FFF2-40B4-BE49-F238E27FC236}">
                <a16:creationId xmlns:a16="http://schemas.microsoft.com/office/drawing/2014/main" id="{9FA782C6-5019-49E6-880A-26EFC40F43AE}"/>
              </a:ext>
            </a:extLst>
          </p:cNvPr>
          <p:cNvGrpSpPr/>
          <p:nvPr/>
        </p:nvGrpSpPr>
        <p:grpSpPr>
          <a:xfrm>
            <a:off x="377422" y="5605647"/>
            <a:ext cx="9661609" cy="206415"/>
            <a:chOff x="-796547" y="7955558"/>
            <a:chExt cx="13857701" cy="302742"/>
          </a:xfrm>
        </p:grpSpPr>
        <p:sp>
          <p:nvSpPr>
            <p:cNvPr id="35" name="Title 3">
              <a:extLst>
                <a:ext uri="{FF2B5EF4-FFF2-40B4-BE49-F238E27FC236}">
                  <a16:creationId xmlns:a16="http://schemas.microsoft.com/office/drawing/2014/main" id="{052BC0D2-4662-46C1-87A8-33761F7E6A53}"/>
                </a:ext>
              </a:extLst>
            </p:cNvPr>
            <p:cNvSpPr txBox="1">
              <a:spLocks/>
            </p:cNvSpPr>
            <p:nvPr/>
          </p:nvSpPr>
          <p:spPr>
            <a:xfrm>
              <a:off x="1323820" y="7992629"/>
              <a:ext cx="925667" cy="228600"/>
            </a:xfrm>
            <a:prstGeom prst="rect">
              <a:avLst/>
            </a:prstGeom>
            <a:solidFill>
              <a:schemeClr val="tx1">
                <a:lumMod val="85000"/>
                <a:lumOff val="1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10+ Stories</a:t>
              </a:r>
            </a:p>
          </p:txBody>
        </p:sp>
        <p:sp>
          <p:nvSpPr>
            <p:cNvPr id="37" name="Title 3">
              <a:extLst>
                <a:ext uri="{FF2B5EF4-FFF2-40B4-BE49-F238E27FC236}">
                  <a16:creationId xmlns:a16="http://schemas.microsoft.com/office/drawing/2014/main" id="{84709A9E-D705-4AB1-A7E4-C4418741017A}"/>
                </a:ext>
              </a:extLst>
            </p:cNvPr>
            <p:cNvSpPr txBox="1">
              <a:spLocks/>
            </p:cNvSpPr>
            <p:nvPr/>
          </p:nvSpPr>
          <p:spPr>
            <a:xfrm>
              <a:off x="3977857" y="7992629"/>
              <a:ext cx="3373450" cy="228600"/>
            </a:xfrm>
            <a:prstGeom prst="rect">
              <a:avLst/>
            </a:prstGeom>
            <a:solidFill>
              <a:schemeClr val="tx1">
                <a:lumMod val="50000"/>
                <a:lumOff val="50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     4-5 Stories</a:t>
              </a:r>
            </a:p>
          </p:txBody>
        </p:sp>
        <p:sp>
          <p:nvSpPr>
            <p:cNvPr id="38" name="Title 3">
              <a:extLst>
                <a:ext uri="{FF2B5EF4-FFF2-40B4-BE49-F238E27FC236}">
                  <a16:creationId xmlns:a16="http://schemas.microsoft.com/office/drawing/2014/main" id="{D470CCBB-C4C5-4951-A80F-261687891E93}"/>
                </a:ext>
              </a:extLst>
            </p:cNvPr>
            <p:cNvSpPr txBox="1">
              <a:spLocks/>
            </p:cNvSpPr>
            <p:nvPr/>
          </p:nvSpPr>
          <p:spPr>
            <a:xfrm>
              <a:off x="12334825" y="7992629"/>
              <a:ext cx="726329" cy="228600"/>
            </a:xfrm>
            <a:prstGeom prst="rect">
              <a:avLst/>
            </a:prstGeom>
            <a:solidFill>
              <a:schemeClr val="bg1">
                <a:lumMod val="50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5-7 </a:t>
              </a:r>
            </a:p>
          </p:txBody>
        </p:sp>
        <p:sp>
          <p:nvSpPr>
            <p:cNvPr id="39" name="Title 3">
              <a:extLst>
                <a:ext uri="{FF2B5EF4-FFF2-40B4-BE49-F238E27FC236}">
                  <a16:creationId xmlns:a16="http://schemas.microsoft.com/office/drawing/2014/main" id="{1216DE56-4496-489B-947F-BA3C1E589011}"/>
                </a:ext>
              </a:extLst>
            </p:cNvPr>
            <p:cNvSpPr txBox="1">
              <a:spLocks/>
            </p:cNvSpPr>
            <p:nvPr/>
          </p:nvSpPr>
          <p:spPr>
            <a:xfrm>
              <a:off x="-796547" y="7955558"/>
              <a:ext cx="2102914" cy="302742"/>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Stories</a:t>
              </a:r>
            </a:p>
          </p:txBody>
        </p:sp>
      </p:grpSp>
      <p:grpSp>
        <p:nvGrpSpPr>
          <p:cNvPr id="20" name="Group 19">
            <a:extLst>
              <a:ext uri="{FF2B5EF4-FFF2-40B4-BE49-F238E27FC236}">
                <a16:creationId xmlns:a16="http://schemas.microsoft.com/office/drawing/2014/main" id="{86D9FE54-E9FC-401D-AD35-B8AD5982ED8C}"/>
              </a:ext>
            </a:extLst>
          </p:cNvPr>
          <p:cNvGrpSpPr/>
          <p:nvPr/>
        </p:nvGrpSpPr>
        <p:grpSpPr>
          <a:xfrm>
            <a:off x="377421" y="5812828"/>
            <a:ext cx="9661610" cy="206415"/>
            <a:chOff x="-795708" y="8251264"/>
            <a:chExt cx="14178413" cy="302742"/>
          </a:xfrm>
        </p:grpSpPr>
        <p:sp>
          <p:nvSpPr>
            <p:cNvPr id="31" name="Title 3">
              <a:extLst>
                <a:ext uri="{FF2B5EF4-FFF2-40B4-BE49-F238E27FC236}">
                  <a16:creationId xmlns:a16="http://schemas.microsoft.com/office/drawing/2014/main" id="{896377AD-FA0B-4119-9535-2EF741C5BA7F}"/>
                </a:ext>
              </a:extLst>
            </p:cNvPr>
            <p:cNvSpPr txBox="1">
              <a:spLocks/>
            </p:cNvSpPr>
            <p:nvPr/>
          </p:nvSpPr>
          <p:spPr>
            <a:xfrm>
              <a:off x="1371388" y="8288335"/>
              <a:ext cx="6166966" cy="228600"/>
            </a:xfrm>
            <a:prstGeom prst="rect">
              <a:avLst/>
            </a:prstGeom>
            <a:solidFill>
              <a:srgbClr val="595959"/>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Structured</a:t>
              </a:r>
            </a:p>
          </p:txBody>
        </p:sp>
        <p:sp>
          <p:nvSpPr>
            <p:cNvPr id="32" name="Title 3">
              <a:extLst>
                <a:ext uri="{FF2B5EF4-FFF2-40B4-BE49-F238E27FC236}">
                  <a16:creationId xmlns:a16="http://schemas.microsoft.com/office/drawing/2014/main" id="{A2CB1FFA-F018-4A39-8491-4DE09B098FA9}"/>
                </a:ext>
              </a:extLst>
            </p:cNvPr>
            <p:cNvSpPr txBox="1">
              <a:spLocks/>
            </p:cNvSpPr>
            <p:nvPr/>
          </p:nvSpPr>
          <p:spPr>
            <a:xfrm>
              <a:off x="7631330" y="8288335"/>
              <a:ext cx="4899619" cy="228600"/>
            </a:xfrm>
            <a:prstGeom prst="rect">
              <a:avLst/>
            </a:prstGeom>
            <a:solidFill>
              <a:srgbClr val="7F7F7F"/>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Surface</a:t>
              </a:r>
            </a:p>
          </p:txBody>
        </p:sp>
        <p:sp>
          <p:nvSpPr>
            <p:cNvPr id="33" name="Title 3">
              <a:extLst>
                <a:ext uri="{FF2B5EF4-FFF2-40B4-BE49-F238E27FC236}">
                  <a16:creationId xmlns:a16="http://schemas.microsoft.com/office/drawing/2014/main" id="{B39054A0-618D-44E9-88FA-752A06313AC1}"/>
                </a:ext>
              </a:extLst>
            </p:cNvPr>
            <p:cNvSpPr txBox="1">
              <a:spLocks/>
            </p:cNvSpPr>
            <p:nvPr/>
          </p:nvSpPr>
          <p:spPr>
            <a:xfrm>
              <a:off x="12639566" y="8288335"/>
              <a:ext cx="743139" cy="228600"/>
            </a:xfrm>
            <a:prstGeom prst="rect">
              <a:avLst/>
            </a:prstGeom>
            <a:solidFill>
              <a:srgbClr val="595959"/>
            </a:solidFill>
          </p:spPr>
          <p:txBody>
            <a:bodyPr lIns="0" tIns="39822" rIns="0"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Structured</a:t>
              </a:r>
            </a:p>
          </p:txBody>
        </p:sp>
        <p:sp>
          <p:nvSpPr>
            <p:cNvPr id="34" name="Title 3">
              <a:extLst>
                <a:ext uri="{FF2B5EF4-FFF2-40B4-BE49-F238E27FC236}">
                  <a16:creationId xmlns:a16="http://schemas.microsoft.com/office/drawing/2014/main" id="{08C84786-CE72-43BB-AF13-32096C3E292F}"/>
                </a:ext>
              </a:extLst>
            </p:cNvPr>
            <p:cNvSpPr txBox="1">
              <a:spLocks/>
            </p:cNvSpPr>
            <p:nvPr/>
          </p:nvSpPr>
          <p:spPr>
            <a:xfrm>
              <a:off x="-795708" y="8251264"/>
              <a:ext cx="2169440" cy="302742"/>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PARKING</a:t>
              </a:r>
            </a:p>
          </p:txBody>
        </p:sp>
      </p:grpSp>
      <p:sp>
        <p:nvSpPr>
          <p:cNvPr id="21" name="Title 3">
            <a:extLst>
              <a:ext uri="{FF2B5EF4-FFF2-40B4-BE49-F238E27FC236}">
                <a16:creationId xmlns:a16="http://schemas.microsoft.com/office/drawing/2014/main" id="{CB4F03D3-F06C-4F66-B0A5-FBA30104989F}"/>
              </a:ext>
            </a:extLst>
          </p:cNvPr>
          <p:cNvSpPr txBox="1">
            <a:spLocks/>
          </p:cNvSpPr>
          <p:nvPr/>
        </p:nvSpPr>
        <p:spPr>
          <a:xfrm>
            <a:off x="10104779" y="5838103"/>
            <a:ext cx="784364" cy="155864"/>
          </a:xfrm>
          <a:prstGeom prst="rect">
            <a:avLst/>
          </a:prstGeom>
          <a:solidFill>
            <a:srgbClr val="7F7F7F"/>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Surface</a:t>
            </a:r>
          </a:p>
        </p:txBody>
      </p:sp>
      <p:sp>
        <p:nvSpPr>
          <p:cNvPr id="22" name="TextBox 21">
            <a:extLst>
              <a:ext uri="{FF2B5EF4-FFF2-40B4-BE49-F238E27FC236}">
                <a16:creationId xmlns:a16="http://schemas.microsoft.com/office/drawing/2014/main" id="{B8D085C0-1AAC-4940-ADC5-A9FD9D4FB30C}"/>
              </a:ext>
            </a:extLst>
          </p:cNvPr>
          <p:cNvSpPr txBox="1"/>
          <p:nvPr/>
        </p:nvSpPr>
        <p:spPr>
          <a:xfrm>
            <a:off x="5238182" y="4360959"/>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23" name="TextBox 22">
            <a:extLst>
              <a:ext uri="{FF2B5EF4-FFF2-40B4-BE49-F238E27FC236}">
                <a16:creationId xmlns:a16="http://schemas.microsoft.com/office/drawing/2014/main" id="{8C5DA523-097F-4558-B8CA-A3E87C140C80}"/>
              </a:ext>
            </a:extLst>
          </p:cNvPr>
          <p:cNvSpPr txBox="1"/>
          <p:nvPr/>
        </p:nvSpPr>
        <p:spPr>
          <a:xfrm>
            <a:off x="5382473" y="4401708"/>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24" name="Title 3">
            <a:extLst>
              <a:ext uri="{FF2B5EF4-FFF2-40B4-BE49-F238E27FC236}">
                <a16:creationId xmlns:a16="http://schemas.microsoft.com/office/drawing/2014/main" id="{1A5AC7EF-4907-46C0-B9C1-BF69C296418B}"/>
              </a:ext>
            </a:extLst>
          </p:cNvPr>
          <p:cNvSpPr txBox="1">
            <a:spLocks/>
          </p:cNvSpPr>
          <p:nvPr/>
        </p:nvSpPr>
        <p:spPr>
          <a:xfrm>
            <a:off x="10105500" y="5422351"/>
            <a:ext cx="782035" cy="153548"/>
          </a:xfrm>
          <a:prstGeom prst="rect">
            <a:avLst/>
          </a:prstGeom>
          <a:solidFill>
            <a:srgbClr val="FFB703"/>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29-13 DU/A</a:t>
            </a:r>
            <a:endParaRPr lang="en-US" sz="716" b="0" i="1">
              <a:solidFill>
                <a:prstClr val="white"/>
              </a:solidFill>
              <a:latin typeface="Segoe UI" panose="020B0502040204020203" pitchFamily="34" charset="0"/>
              <a:cs typeface="Segoe UI" panose="020B0502040204020203" pitchFamily="34" charset="0"/>
            </a:endParaRPr>
          </a:p>
        </p:txBody>
      </p:sp>
      <p:sp>
        <p:nvSpPr>
          <p:cNvPr id="27" name="Title 3">
            <a:extLst>
              <a:ext uri="{FF2B5EF4-FFF2-40B4-BE49-F238E27FC236}">
                <a16:creationId xmlns:a16="http://schemas.microsoft.com/office/drawing/2014/main" id="{FC8299F0-C16E-4917-AB48-A9623B1D9228}"/>
              </a:ext>
            </a:extLst>
          </p:cNvPr>
          <p:cNvSpPr txBox="1">
            <a:spLocks/>
          </p:cNvSpPr>
          <p:nvPr/>
        </p:nvSpPr>
        <p:spPr>
          <a:xfrm>
            <a:off x="3702557" y="1360534"/>
            <a:ext cx="2353952"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4-5 STORY MULTIFAMILY </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STRUCTURED PARKING</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353</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80.6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2.0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3.7 ACRES</a:t>
            </a:r>
          </a:p>
        </p:txBody>
      </p:sp>
      <p:sp>
        <p:nvSpPr>
          <p:cNvPr id="28" name="Title 3">
            <a:extLst>
              <a:ext uri="{FF2B5EF4-FFF2-40B4-BE49-F238E27FC236}">
                <a16:creationId xmlns:a16="http://schemas.microsoft.com/office/drawing/2014/main" id="{404F3CCB-50E4-4C48-9635-81013C9EF278}"/>
              </a:ext>
            </a:extLst>
          </p:cNvPr>
          <p:cNvSpPr txBox="1">
            <a:spLocks/>
          </p:cNvSpPr>
          <p:nvPr/>
        </p:nvSpPr>
        <p:spPr>
          <a:xfrm>
            <a:off x="6056509" y="1360534"/>
            <a:ext cx="1816580"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2-4 STORY MULTIFAMILY</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SURFACE PARKING</a:t>
            </a: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281</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22.0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0.5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12.7 ACRES</a:t>
            </a:r>
          </a:p>
        </p:txBody>
      </p:sp>
      <p:sp>
        <p:nvSpPr>
          <p:cNvPr id="30" name="Rectangle 29">
            <a:extLst>
              <a:ext uri="{FF2B5EF4-FFF2-40B4-BE49-F238E27FC236}">
                <a16:creationId xmlns:a16="http://schemas.microsoft.com/office/drawing/2014/main" id="{BE49FC6B-BA2A-4E0D-8C9E-59F77C28F423}"/>
              </a:ext>
            </a:extLst>
          </p:cNvPr>
          <p:cNvSpPr/>
          <p:nvPr/>
        </p:nvSpPr>
        <p:spPr>
          <a:xfrm>
            <a:off x="1567963" y="1090158"/>
            <a:ext cx="275065" cy="42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75" name="Title 3">
            <a:extLst>
              <a:ext uri="{FF2B5EF4-FFF2-40B4-BE49-F238E27FC236}">
                <a16:creationId xmlns:a16="http://schemas.microsoft.com/office/drawing/2014/main" id="{66F0C7DB-F5CA-4E91-8947-84FCAEC84F06}"/>
              </a:ext>
            </a:extLst>
          </p:cNvPr>
          <p:cNvSpPr txBox="1">
            <a:spLocks/>
          </p:cNvSpPr>
          <p:nvPr/>
        </p:nvSpPr>
        <p:spPr>
          <a:xfrm>
            <a:off x="2569664" y="5629533"/>
            <a:ext cx="1074732" cy="155864"/>
          </a:xfrm>
          <a:prstGeom prst="rect">
            <a:avLst/>
          </a:prstGeom>
          <a:solidFill>
            <a:schemeClr val="tx1">
              <a:lumMod val="65000"/>
              <a:lumOff val="3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6-10 Stories</a:t>
            </a:r>
          </a:p>
        </p:txBody>
      </p:sp>
      <p:sp>
        <p:nvSpPr>
          <p:cNvPr id="76" name="Title 3">
            <a:extLst>
              <a:ext uri="{FF2B5EF4-FFF2-40B4-BE49-F238E27FC236}">
                <a16:creationId xmlns:a16="http://schemas.microsoft.com/office/drawing/2014/main" id="{C683E9D7-9CF2-4398-B5BC-AFEAD13DED35}"/>
              </a:ext>
            </a:extLst>
          </p:cNvPr>
          <p:cNvSpPr txBox="1">
            <a:spLocks/>
          </p:cNvSpPr>
          <p:nvPr/>
        </p:nvSpPr>
        <p:spPr>
          <a:xfrm>
            <a:off x="2569664" y="5420035"/>
            <a:ext cx="1074732" cy="161026"/>
          </a:xfrm>
          <a:prstGeom prst="rect">
            <a:avLst/>
          </a:prstGeom>
          <a:solidFill>
            <a:srgbClr val="126781"/>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172-59 DU/A</a:t>
            </a:r>
            <a:endParaRPr lang="en-US" sz="716" b="0" i="1">
              <a:solidFill>
                <a:prstClr val="white"/>
              </a:solidFill>
              <a:latin typeface="Segoe UI" panose="020B0502040204020203" pitchFamily="34" charset="0"/>
              <a:cs typeface="Segoe UI" panose="020B0502040204020203" pitchFamily="34" charset="0"/>
            </a:endParaRPr>
          </a:p>
        </p:txBody>
      </p:sp>
      <p:sp>
        <p:nvSpPr>
          <p:cNvPr id="77" name="Title 3">
            <a:extLst>
              <a:ext uri="{FF2B5EF4-FFF2-40B4-BE49-F238E27FC236}">
                <a16:creationId xmlns:a16="http://schemas.microsoft.com/office/drawing/2014/main" id="{1A687996-44B2-48BC-8E95-F4C4BBA006BC}"/>
              </a:ext>
            </a:extLst>
          </p:cNvPr>
          <p:cNvSpPr txBox="1">
            <a:spLocks/>
          </p:cNvSpPr>
          <p:nvPr/>
        </p:nvSpPr>
        <p:spPr>
          <a:xfrm>
            <a:off x="10105500" y="5629069"/>
            <a:ext cx="782035"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2-4 Stories</a:t>
            </a:r>
          </a:p>
        </p:txBody>
      </p:sp>
      <p:sp>
        <p:nvSpPr>
          <p:cNvPr id="81" name="Title 3">
            <a:extLst>
              <a:ext uri="{FF2B5EF4-FFF2-40B4-BE49-F238E27FC236}">
                <a16:creationId xmlns:a16="http://schemas.microsoft.com/office/drawing/2014/main" id="{6904B191-B796-4C5F-BE58-320CB1346FCC}"/>
              </a:ext>
            </a:extLst>
          </p:cNvPr>
          <p:cNvSpPr txBox="1">
            <a:spLocks/>
          </p:cNvSpPr>
          <p:nvPr/>
        </p:nvSpPr>
        <p:spPr>
          <a:xfrm>
            <a:off x="6119866" y="5634384"/>
            <a:ext cx="1645415"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2-4 Stories</a:t>
            </a:r>
          </a:p>
        </p:txBody>
      </p:sp>
      <p:sp>
        <p:nvSpPr>
          <p:cNvPr id="83" name="TextBox 82">
            <a:extLst>
              <a:ext uri="{FF2B5EF4-FFF2-40B4-BE49-F238E27FC236}">
                <a16:creationId xmlns:a16="http://schemas.microsoft.com/office/drawing/2014/main" id="{59C068B6-3C27-4526-99E3-3753E888A9F4}"/>
              </a:ext>
            </a:extLst>
          </p:cNvPr>
          <p:cNvSpPr txBox="1"/>
          <p:nvPr/>
        </p:nvSpPr>
        <p:spPr>
          <a:xfrm rot="16200000">
            <a:off x="-1075363" y="3523861"/>
            <a:ext cx="5522025" cy="218201"/>
          </a:xfrm>
          <a:prstGeom prst="rect">
            <a:avLst/>
          </a:prstGeom>
          <a:noFill/>
        </p:spPr>
        <p:txBody>
          <a:bodyPr wrap="square">
            <a:spAutoFit/>
          </a:bodyPr>
          <a:lstStyle/>
          <a:p>
            <a:pPr algn="ctr" defTabSz="997164">
              <a:defRPr sz="900" b="0" i="0" u="none" strike="noStrike" kern="1200" cap="all" baseline="0">
                <a:solidFill>
                  <a:prstClr val="black">
                    <a:lumMod val="65000"/>
                    <a:lumOff val="35000"/>
                  </a:prstClr>
                </a:solidFill>
                <a:latin typeface="+mn-lt"/>
                <a:ea typeface="+mn-ea"/>
                <a:cs typeface="+mn-cs"/>
              </a:defRPr>
            </a:pPr>
            <a:r>
              <a:rPr lang="en-US" sz="818" cap="all">
                <a:solidFill>
                  <a:prstClr val="black">
                    <a:lumMod val="65000"/>
                    <a:lumOff val="35000"/>
                  </a:prstClr>
                </a:solidFill>
                <a:latin typeface="Segoe UI" panose="020B0502040204020203" pitchFamily="34" charset="0"/>
                <a:cs typeface="Segoe UI" panose="020B0502040204020203" pitchFamily="34" charset="0"/>
              </a:rPr>
              <a:t>DWELLING UNITS PER ACRE</a:t>
            </a:r>
          </a:p>
        </p:txBody>
      </p:sp>
      <p:sp>
        <p:nvSpPr>
          <p:cNvPr id="84" name="Title 3">
            <a:extLst>
              <a:ext uri="{FF2B5EF4-FFF2-40B4-BE49-F238E27FC236}">
                <a16:creationId xmlns:a16="http://schemas.microsoft.com/office/drawing/2014/main" id="{031ADB6E-38D9-4979-BC45-08669AF04827}"/>
              </a:ext>
            </a:extLst>
          </p:cNvPr>
          <p:cNvSpPr txBox="1">
            <a:spLocks/>
          </p:cNvSpPr>
          <p:nvPr/>
        </p:nvSpPr>
        <p:spPr>
          <a:xfrm>
            <a:off x="1020275" y="480843"/>
            <a:ext cx="694242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endParaRPr lang="en-US" sz="1091" b="0">
              <a:solidFill>
                <a:srgbClr val="6C6C6C"/>
              </a:solidFill>
              <a:latin typeface="Segoe UI" panose="020B0502040204020203" pitchFamily="34" charset="0"/>
              <a:cs typeface="Segoe UI" panose="020B0502040204020203" pitchFamily="34" charset="0"/>
            </a:endParaRPr>
          </a:p>
        </p:txBody>
      </p:sp>
      <p:sp>
        <p:nvSpPr>
          <p:cNvPr id="42" name="Rectangle 41">
            <a:extLst>
              <a:ext uri="{FF2B5EF4-FFF2-40B4-BE49-F238E27FC236}">
                <a16:creationId xmlns:a16="http://schemas.microsoft.com/office/drawing/2014/main" id="{1F26C058-5F39-4B18-999A-721A7AD1907C}"/>
              </a:ext>
            </a:extLst>
          </p:cNvPr>
          <p:cNvSpPr/>
          <p:nvPr/>
        </p:nvSpPr>
        <p:spPr>
          <a:xfrm>
            <a:off x="1551058" y="1182835"/>
            <a:ext cx="308875" cy="422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9" name="Right Brace 28">
            <a:extLst>
              <a:ext uri="{FF2B5EF4-FFF2-40B4-BE49-F238E27FC236}">
                <a16:creationId xmlns:a16="http://schemas.microsoft.com/office/drawing/2014/main" id="{2B121CF6-5282-4D61-9A1C-3BC34C354EC2}"/>
              </a:ext>
            </a:extLst>
          </p:cNvPr>
          <p:cNvSpPr/>
          <p:nvPr/>
        </p:nvSpPr>
        <p:spPr>
          <a:xfrm rot="5400000" flipH="1">
            <a:off x="10085410" y="513129"/>
            <a:ext cx="245765" cy="1358487"/>
          </a:xfrm>
          <a:prstGeom prst="rightBrace">
            <a:avLst>
              <a:gd name="adj1" fmla="val 0"/>
              <a:gd name="adj2" fmla="val 5000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latin typeface="Calibri"/>
            </a:endParaRPr>
          </a:p>
        </p:txBody>
      </p:sp>
      <p:sp>
        <p:nvSpPr>
          <p:cNvPr id="12" name="Right Brace 11">
            <a:extLst>
              <a:ext uri="{FF2B5EF4-FFF2-40B4-BE49-F238E27FC236}">
                <a16:creationId xmlns:a16="http://schemas.microsoft.com/office/drawing/2014/main" id="{DA9532B5-1BDF-4229-9C8D-95AC2BDAB903}"/>
              </a:ext>
            </a:extLst>
          </p:cNvPr>
          <p:cNvSpPr/>
          <p:nvPr/>
        </p:nvSpPr>
        <p:spPr>
          <a:xfrm rot="5400000" flipH="1">
            <a:off x="5505561" y="-2568114"/>
            <a:ext cx="247812" cy="7523020"/>
          </a:xfrm>
          <a:prstGeom prst="rightBrace">
            <a:avLst>
              <a:gd name="adj1" fmla="val 0"/>
              <a:gd name="adj2" fmla="val 5000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latin typeface="Calibri"/>
            </a:endParaRPr>
          </a:p>
        </p:txBody>
      </p:sp>
      <p:sp>
        <p:nvSpPr>
          <p:cNvPr id="46" name="Title 3">
            <a:extLst>
              <a:ext uri="{FF2B5EF4-FFF2-40B4-BE49-F238E27FC236}">
                <a16:creationId xmlns:a16="http://schemas.microsoft.com/office/drawing/2014/main" id="{51E13156-3B90-6144-10AC-51D9B3518417}"/>
              </a:ext>
            </a:extLst>
          </p:cNvPr>
          <p:cNvSpPr txBox="1">
            <a:spLocks/>
          </p:cNvSpPr>
          <p:nvPr/>
        </p:nvSpPr>
        <p:spPr>
          <a:xfrm>
            <a:off x="7827400" y="5420035"/>
            <a:ext cx="1631219" cy="155864"/>
          </a:xfrm>
          <a:prstGeom prst="rect">
            <a:avLst/>
          </a:prstGeom>
          <a:solidFill>
            <a:srgbClr val="8ECAE6"/>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33-12 DU/A</a:t>
            </a:r>
            <a:endParaRPr lang="en-US" sz="716" b="0" i="1">
              <a:solidFill>
                <a:prstClr val="white"/>
              </a:solidFill>
              <a:latin typeface="Segoe UI" panose="020B0502040204020203" pitchFamily="34" charset="0"/>
              <a:cs typeface="Segoe UI" panose="020B0502040204020203" pitchFamily="34" charset="0"/>
            </a:endParaRPr>
          </a:p>
        </p:txBody>
      </p:sp>
      <p:sp>
        <p:nvSpPr>
          <p:cNvPr id="47" name="Title 3">
            <a:extLst>
              <a:ext uri="{FF2B5EF4-FFF2-40B4-BE49-F238E27FC236}">
                <a16:creationId xmlns:a16="http://schemas.microsoft.com/office/drawing/2014/main" id="{0FCE2FDD-9527-BEAF-379C-5FC7860D64A7}"/>
              </a:ext>
            </a:extLst>
          </p:cNvPr>
          <p:cNvSpPr txBox="1">
            <a:spLocks/>
          </p:cNvSpPr>
          <p:nvPr/>
        </p:nvSpPr>
        <p:spPr>
          <a:xfrm>
            <a:off x="7827400" y="5634384"/>
            <a:ext cx="1631219"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2-3 Stories</a:t>
            </a:r>
          </a:p>
        </p:txBody>
      </p:sp>
      <p:sp>
        <p:nvSpPr>
          <p:cNvPr id="49" name="Title 3">
            <a:extLst>
              <a:ext uri="{FF2B5EF4-FFF2-40B4-BE49-F238E27FC236}">
                <a16:creationId xmlns:a16="http://schemas.microsoft.com/office/drawing/2014/main" id="{F881622C-5D7C-C6B7-4EEB-053987D13DDB}"/>
              </a:ext>
            </a:extLst>
          </p:cNvPr>
          <p:cNvSpPr txBox="1">
            <a:spLocks/>
          </p:cNvSpPr>
          <p:nvPr/>
        </p:nvSpPr>
        <p:spPr>
          <a:xfrm>
            <a:off x="7765280" y="1360534"/>
            <a:ext cx="174617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ATTACHED SINGLE FAMILY &amp; SF+ADU</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6</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17.1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2.1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0.3 ACRES</a:t>
            </a:r>
          </a:p>
        </p:txBody>
      </p:sp>
      <p:sp>
        <p:nvSpPr>
          <p:cNvPr id="50" name="Title 3">
            <a:extLst>
              <a:ext uri="{FF2B5EF4-FFF2-40B4-BE49-F238E27FC236}">
                <a16:creationId xmlns:a16="http://schemas.microsoft.com/office/drawing/2014/main" id="{F8ED02DC-3D63-6BA6-119E-1A97C9F4AAF4}"/>
              </a:ext>
            </a:extLst>
          </p:cNvPr>
          <p:cNvSpPr txBox="1">
            <a:spLocks/>
          </p:cNvSpPr>
          <p:nvPr/>
        </p:nvSpPr>
        <p:spPr>
          <a:xfrm>
            <a:off x="9521056" y="1360534"/>
            <a:ext cx="1358487"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AFFORDABLE</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MULTIFAMILY</a:t>
            </a: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107</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43.4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1.1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4.1 ACRES</a:t>
            </a:r>
          </a:p>
        </p:txBody>
      </p:sp>
      <p:sp>
        <p:nvSpPr>
          <p:cNvPr id="53" name="Title 3">
            <a:extLst>
              <a:ext uri="{FF2B5EF4-FFF2-40B4-BE49-F238E27FC236}">
                <a16:creationId xmlns:a16="http://schemas.microsoft.com/office/drawing/2014/main" id="{5506D9FE-6663-85FE-44AD-16C4BF78AE1C}"/>
              </a:ext>
            </a:extLst>
          </p:cNvPr>
          <p:cNvSpPr txBox="1">
            <a:spLocks/>
          </p:cNvSpPr>
          <p:nvPr/>
        </p:nvSpPr>
        <p:spPr>
          <a:xfrm>
            <a:off x="1867958" y="1356655"/>
            <a:ext cx="1772850"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6+ STORY MULTIFAMILY </a:t>
            </a:r>
          </a:p>
          <a:p>
            <a:pPr algn="ctr" defTabSz="821815" fontAlgn="b">
              <a:spcAft>
                <a:spcPts val="205"/>
              </a:spcAft>
            </a:pPr>
            <a:r>
              <a:rPr lang="en-US" sz="1091" b="0">
                <a:solidFill>
                  <a:prstClr val="black">
                    <a:lumMod val="65000"/>
                    <a:lumOff val="35000"/>
                  </a:prstClr>
                </a:solidFill>
                <a:latin typeface="Segoe UI" panose="020B0502040204020203" pitchFamily="34" charset="0"/>
                <a:cs typeface="Segoe UI" panose="020B0502040204020203" pitchFamily="34" charset="0"/>
              </a:rPr>
              <a:t>STRUCTURED PARKING</a:t>
            </a:r>
          </a:p>
          <a:p>
            <a:pPr algn="ctr" defTabSz="821815" fontAlgn="b">
              <a:spcAft>
                <a:spcPts val="205"/>
              </a:spcAft>
            </a:pPr>
            <a:endParaRPr lang="en-US" sz="409"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AVERAGES</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Units per Project: 318</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Density: 183.0 DU/A</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Intensity:  5.0 FAR</a:t>
            </a:r>
          </a:p>
          <a:p>
            <a:pPr algn="ctr" defTabSz="821815" fontAlgn="b">
              <a:spcAft>
                <a:spcPts val="205"/>
              </a:spcAft>
            </a:pPr>
            <a:r>
              <a:rPr lang="en-US" sz="818" b="0">
                <a:solidFill>
                  <a:prstClr val="black">
                    <a:lumMod val="65000"/>
                    <a:lumOff val="35000"/>
                  </a:prstClr>
                </a:solidFill>
                <a:latin typeface="Segoe UI" panose="020B0502040204020203" pitchFamily="34" charset="0"/>
                <a:cs typeface="Segoe UI" panose="020B0502040204020203" pitchFamily="34" charset="0"/>
              </a:rPr>
              <a:t>Site Size: 2.7 ACRES</a:t>
            </a:r>
          </a:p>
        </p:txBody>
      </p:sp>
      <p:sp>
        <p:nvSpPr>
          <p:cNvPr id="54" name="TextBox 53">
            <a:extLst>
              <a:ext uri="{FF2B5EF4-FFF2-40B4-BE49-F238E27FC236}">
                <a16:creationId xmlns:a16="http://schemas.microsoft.com/office/drawing/2014/main" id="{63A4C703-E754-2D76-3D35-96951BBEFA6E}"/>
              </a:ext>
            </a:extLst>
          </p:cNvPr>
          <p:cNvSpPr txBox="1"/>
          <p:nvPr/>
        </p:nvSpPr>
        <p:spPr>
          <a:xfrm rot="16200000">
            <a:off x="-401968" y="3486835"/>
            <a:ext cx="4222674" cy="202491"/>
          </a:xfrm>
          <a:prstGeom prst="rect">
            <a:avLst/>
          </a:prstGeom>
          <a:noFill/>
        </p:spPr>
        <p:txBody>
          <a:bodyPr wrap="square">
            <a:spAutoFit/>
          </a:bodyPr>
          <a:lstStyle/>
          <a:p>
            <a:pPr algn="ctr" defTabSz="997164">
              <a:defRPr sz="900" b="0" i="0" u="none" strike="noStrike" kern="1200" cap="all" baseline="0">
                <a:solidFill>
                  <a:prstClr val="black">
                    <a:lumMod val="65000"/>
                    <a:lumOff val="35000"/>
                  </a:prstClr>
                </a:solidFill>
                <a:latin typeface="+mn-lt"/>
                <a:ea typeface="+mn-ea"/>
                <a:cs typeface="+mn-cs"/>
              </a:defRPr>
            </a:pPr>
            <a:r>
              <a:rPr lang="en-US" sz="716" cap="all">
                <a:solidFill>
                  <a:prstClr val="black">
                    <a:lumMod val="65000"/>
                    <a:lumOff val="35000"/>
                  </a:prstClr>
                </a:solidFill>
                <a:latin typeface="Segoe UI" panose="020B0502040204020203" pitchFamily="34" charset="0"/>
                <a:cs typeface="Segoe UI" panose="020B0502040204020203" pitchFamily="34" charset="0"/>
              </a:rPr>
              <a:t>DWELLING UNITS PER ACRE</a:t>
            </a:r>
          </a:p>
        </p:txBody>
      </p:sp>
      <p:sp>
        <p:nvSpPr>
          <p:cNvPr id="56" name="Rectangle 55">
            <a:extLst>
              <a:ext uri="{FF2B5EF4-FFF2-40B4-BE49-F238E27FC236}">
                <a16:creationId xmlns:a16="http://schemas.microsoft.com/office/drawing/2014/main" id="{E59D757C-E0F5-6DB1-6A99-05BC8B0C22C2}"/>
              </a:ext>
            </a:extLst>
          </p:cNvPr>
          <p:cNvSpPr/>
          <p:nvPr/>
        </p:nvSpPr>
        <p:spPr>
          <a:xfrm>
            <a:off x="1112754" y="828964"/>
            <a:ext cx="2540551" cy="5272115"/>
          </a:xfrm>
          <a:prstGeom prst="rect">
            <a:avLst/>
          </a:prstGeom>
          <a:solidFill>
            <a:srgbClr val="1267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58" name="TextBox 57">
            <a:extLst>
              <a:ext uri="{FF2B5EF4-FFF2-40B4-BE49-F238E27FC236}">
                <a16:creationId xmlns:a16="http://schemas.microsoft.com/office/drawing/2014/main" id="{97078A44-E9E0-4D0B-8046-EC15439183F5}"/>
              </a:ext>
            </a:extLst>
          </p:cNvPr>
          <p:cNvSpPr txBox="1"/>
          <p:nvPr/>
        </p:nvSpPr>
        <p:spPr>
          <a:xfrm>
            <a:off x="1112754" y="299812"/>
            <a:ext cx="9580112" cy="470000"/>
          </a:xfrm>
          <a:prstGeom prst="rect">
            <a:avLst/>
          </a:prstGeom>
          <a:noFill/>
        </p:spPr>
        <p:txBody>
          <a:bodyPr wrap="square">
            <a:spAutoFit/>
          </a:bodyPr>
          <a:lstStyle/>
          <a:p>
            <a:pPr defTabSz="997164" fontAlgn="b">
              <a:spcAft>
                <a:spcPts val="205"/>
              </a:spcAft>
            </a:pPr>
            <a:r>
              <a:rPr lang="en-US" sz="2454">
                <a:solidFill>
                  <a:prstClr val="white"/>
                </a:solidFill>
                <a:latin typeface="Segoe UI" panose="020B0502040204020203" pitchFamily="34" charset="0"/>
                <a:cs typeface="Segoe UI" panose="020B0502040204020203" pitchFamily="34" charset="0"/>
              </a:rPr>
              <a:t>PROJECT YIELD &amp; CONFIGURATION</a:t>
            </a:r>
            <a:endParaRPr lang="en-US" sz="3273">
              <a:solidFill>
                <a:srgbClr val="FFB703"/>
              </a:soli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0F5C5325-59A8-2AED-E57D-21AEB0F8BD9F}"/>
              </a:ext>
            </a:extLst>
          </p:cNvPr>
          <p:cNvSpPr/>
          <p:nvPr/>
        </p:nvSpPr>
        <p:spPr>
          <a:xfrm>
            <a:off x="9511457" y="835427"/>
            <a:ext cx="1757712" cy="5272115"/>
          </a:xfrm>
          <a:prstGeom prst="rect">
            <a:avLst/>
          </a:prstGeom>
          <a:solidFill>
            <a:srgbClr val="12678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5" name="TextBox 44">
            <a:extLst>
              <a:ext uri="{FF2B5EF4-FFF2-40B4-BE49-F238E27FC236}">
                <a16:creationId xmlns:a16="http://schemas.microsoft.com/office/drawing/2014/main" id="{37456F80-C94A-5896-AD31-55BEB445BA48}"/>
              </a:ext>
            </a:extLst>
          </p:cNvPr>
          <p:cNvSpPr txBox="1"/>
          <p:nvPr/>
        </p:nvSpPr>
        <p:spPr>
          <a:xfrm>
            <a:off x="1108483" y="955260"/>
            <a:ext cx="2533094" cy="1654299"/>
          </a:xfrm>
          <a:prstGeom prst="rect">
            <a:avLst/>
          </a:prstGeom>
          <a:noFill/>
        </p:spPr>
        <p:txBody>
          <a:bodyPr wrap="square">
            <a:spAutoFit/>
          </a:bodyPr>
          <a:lstStyle/>
          <a:p>
            <a:pPr algn="ctr" defTabSz="997164" fontAlgn="b">
              <a:spcAft>
                <a:spcPts val="205"/>
              </a:spcAft>
            </a:pPr>
            <a:r>
              <a:rPr lang="en-US" sz="2454">
                <a:solidFill>
                  <a:prstClr val="white"/>
                </a:solidFill>
                <a:highlight>
                  <a:srgbClr val="FF9900"/>
                </a:highlight>
                <a:latin typeface="Segoe UI" panose="020B0502040204020203" pitchFamily="34" charset="0"/>
                <a:cs typeface="Segoe UI" panose="020B0502040204020203" pitchFamily="34" charset="0"/>
              </a:rPr>
              <a:t>COMMON TYPES</a:t>
            </a:r>
          </a:p>
          <a:p>
            <a:pPr algn="ctr" defTabSz="997164" fontAlgn="b">
              <a:spcAft>
                <a:spcPts val="205"/>
              </a:spcAft>
            </a:pPr>
            <a:endParaRPr lang="en-US" sz="2454">
              <a:solidFill>
                <a:prstClr val="white"/>
              </a:solidFill>
              <a:latin typeface="Segoe UI" panose="020B0502040204020203" pitchFamily="34" charset="0"/>
              <a:cs typeface="Segoe UI" panose="020B0502040204020203" pitchFamily="34" charset="0"/>
            </a:endParaRPr>
          </a:p>
          <a:p>
            <a:pPr algn="ctr" defTabSz="997164" fontAlgn="b">
              <a:spcAft>
                <a:spcPts val="205"/>
              </a:spcAft>
            </a:pPr>
            <a:endParaRPr lang="en-US" sz="2454">
              <a:solidFill>
                <a:prstClr val="white"/>
              </a:solidFill>
              <a:latin typeface="Segoe UI" panose="020B0502040204020203" pitchFamily="34" charset="0"/>
              <a:cs typeface="Segoe UI" panose="020B0502040204020203" pitchFamily="34" charset="0"/>
            </a:endParaRPr>
          </a:p>
        </p:txBody>
      </p:sp>
      <p:sp>
        <p:nvSpPr>
          <p:cNvPr id="55" name="Arrow: Right 54">
            <a:extLst>
              <a:ext uri="{FF2B5EF4-FFF2-40B4-BE49-F238E27FC236}">
                <a16:creationId xmlns:a16="http://schemas.microsoft.com/office/drawing/2014/main" id="{9D99F59A-31A4-61F4-40FF-FDEDF19B220A}"/>
              </a:ext>
            </a:extLst>
          </p:cNvPr>
          <p:cNvSpPr/>
          <p:nvPr/>
        </p:nvSpPr>
        <p:spPr>
          <a:xfrm rot="16200000">
            <a:off x="6575970" y="2443907"/>
            <a:ext cx="914267" cy="1528947"/>
          </a:xfrm>
          <a:prstGeom prst="rightArrow">
            <a:avLst>
              <a:gd name="adj1" fmla="val 100000"/>
              <a:gd name="adj2" fmla="val 37322"/>
            </a:avLst>
          </a:prstGeom>
          <a:solidFill>
            <a:srgbClr val="126781">
              <a:alpha val="89804"/>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65" name="TextBox 64">
            <a:extLst>
              <a:ext uri="{FF2B5EF4-FFF2-40B4-BE49-F238E27FC236}">
                <a16:creationId xmlns:a16="http://schemas.microsoft.com/office/drawing/2014/main" id="{538CF941-8F43-8DE3-5482-FDCB934F563D}"/>
              </a:ext>
            </a:extLst>
          </p:cNvPr>
          <p:cNvSpPr txBox="1"/>
          <p:nvPr/>
        </p:nvSpPr>
        <p:spPr>
          <a:xfrm>
            <a:off x="6160019" y="3086910"/>
            <a:ext cx="1759061" cy="588110"/>
          </a:xfrm>
          <a:prstGeom prst="rect">
            <a:avLst/>
          </a:prstGeom>
          <a:noFill/>
        </p:spPr>
        <p:txBody>
          <a:bodyPr wrap="square">
            <a:spAutoFit/>
          </a:bodyPr>
          <a:lstStyle/>
          <a:p>
            <a:pPr algn="ctr" defTabSz="997164" fontAlgn="b">
              <a:lnSpc>
                <a:spcPct val="80000"/>
              </a:lnSpc>
              <a:spcAft>
                <a:spcPts val="205"/>
              </a:spcAft>
            </a:pPr>
            <a:r>
              <a:rPr lang="en-US" sz="1909">
                <a:solidFill>
                  <a:prstClr val="white"/>
                </a:solidFill>
                <a:latin typeface="Segoe UI" panose="020B0502040204020203" pitchFamily="34" charset="0"/>
                <a:cs typeface="Segoe UI" panose="020B0502040204020203" pitchFamily="34" charset="0"/>
              </a:rPr>
              <a:t>Suburban</a:t>
            </a:r>
          </a:p>
          <a:p>
            <a:pPr algn="ctr" defTabSz="997164" fontAlgn="b">
              <a:lnSpc>
                <a:spcPct val="80000"/>
              </a:lnSpc>
              <a:spcAft>
                <a:spcPts val="205"/>
              </a:spcAft>
            </a:pPr>
            <a:r>
              <a:rPr lang="en-US" sz="1909">
                <a:solidFill>
                  <a:prstClr val="white"/>
                </a:solidFill>
                <a:latin typeface="Segoe UI" panose="020B0502040204020203" pitchFamily="34" charset="0"/>
                <a:cs typeface="Segoe UI" panose="020B0502040204020203" pitchFamily="34" charset="0"/>
              </a:rPr>
              <a:t>Apartments</a:t>
            </a:r>
          </a:p>
        </p:txBody>
      </p:sp>
      <p:sp>
        <p:nvSpPr>
          <p:cNvPr id="66" name="Arrow: Right 65">
            <a:extLst>
              <a:ext uri="{FF2B5EF4-FFF2-40B4-BE49-F238E27FC236}">
                <a16:creationId xmlns:a16="http://schemas.microsoft.com/office/drawing/2014/main" id="{11E15273-B344-A524-8FCB-300B44A2860E}"/>
              </a:ext>
            </a:extLst>
          </p:cNvPr>
          <p:cNvSpPr/>
          <p:nvPr/>
        </p:nvSpPr>
        <p:spPr>
          <a:xfrm rot="16200000">
            <a:off x="4418776" y="2446653"/>
            <a:ext cx="914267" cy="1528947"/>
          </a:xfrm>
          <a:prstGeom prst="rightArrow">
            <a:avLst>
              <a:gd name="adj1" fmla="val 100000"/>
              <a:gd name="adj2" fmla="val 37322"/>
            </a:avLst>
          </a:prstGeom>
          <a:solidFill>
            <a:srgbClr val="126781">
              <a:alpha val="89804"/>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67" name="TextBox 66">
            <a:extLst>
              <a:ext uri="{FF2B5EF4-FFF2-40B4-BE49-F238E27FC236}">
                <a16:creationId xmlns:a16="http://schemas.microsoft.com/office/drawing/2014/main" id="{F4868F3F-3ECA-849D-8A7F-634D3588203E}"/>
              </a:ext>
            </a:extLst>
          </p:cNvPr>
          <p:cNvSpPr txBox="1"/>
          <p:nvPr/>
        </p:nvSpPr>
        <p:spPr>
          <a:xfrm>
            <a:off x="4002824" y="3089656"/>
            <a:ext cx="1759061" cy="588110"/>
          </a:xfrm>
          <a:prstGeom prst="rect">
            <a:avLst/>
          </a:prstGeom>
          <a:noFill/>
        </p:spPr>
        <p:txBody>
          <a:bodyPr wrap="square">
            <a:spAutoFit/>
          </a:bodyPr>
          <a:lstStyle/>
          <a:p>
            <a:pPr algn="ctr" defTabSz="997164" fontAlgn="b">
              <a:lnSpc>
                <a:spcPct val="80000"/>
              </a:lnSpc>
              <a:spcAft>
                <a:spcPts val="205"/>
              </a:spcAft>
            </a:pPr>
            <a:r>
              <a:rPr lang="en-US" sz="1909">
                <a:solidFill>
                  <a:prstClr val="white"/>
                </a:solidFill>
                <a:latin typeface="Segoe UI" panose="020B0502040204020203" pitchFamily="34" charset="0"/>
                <a:cs typeface="Segoe UI" panose="020B0502040204020203" pitchFamily="34" charset="0"/>
              </a:rPr>
              <a:t>Texas</a:t>
            </a:r>
          </a:p>
          <a:p>
            <a:pPr algn="ctr" defTabSz="997164" fontAlgn="b">
              <a:lnSpc>
                <a:spcPct val="80000"/>
              </a:lnSpc>
              <a:spcAft>
                <a:spcPts val="205"/>
              </a:spcAft>
            </a:pPr>
            <a:r>
              <a:rPr lang="en-US" sz="1909">
                <a:solidFill>
                  <a:prstClr val="white"/>
                </a:solidFill>
                <a:latin typeface="Segoe UI" panose="020B0502040204020203" pitchFamily="34" charset="0"/>
                <a:cs typeface="Segoe UI" panose="020B0502040204020203" pitchFamily="34" charset="0"/>
              </a:rPr>
              <a:t>Donuts</a:t>
            </a:r>
          </a:p>
        </p:txBody>
      </p:sp>
      <p:sp>
        <p:nvSpPr>
          <p:cNvPr id="68" name="Arrow: Right 67">
            <a:extLst>
              <a:ext uri="{FF2B5EF4-FFF2-40B4-BE49-F238E27FC236}">
                <a16:creationId xmlns:a16="http://schemas.microsoft.com/office/drawing/2014/main" id="{15938EA3-872C-C5D7-B350-5E27781E1F0A}"/>
              </a:ext>
            </a:extLst>
          </p:cNvPr>
          <p:cNvSpPr/>
          <p:nvPr/>
        </p:nvSpPr>
        <p:spPr>
          <a:xfrm rot="16200000">
            <a:off x="8188481" y="2434536"/>
            <a:ext cx="914267" cy="1528947"/>
          </a:xfrm>
          <a:prstGeom prst="rightArrow">
            <a:avLst>
              <a:gd name="adj1" fmla="val 100000"/>
              <a:gd name="adj2" fmla="val 37322"/>
            </a:avLst>
          </a:prstGeom>
          <a:solidFill>
            <a:srgbClr val="126781">
              <a:alpha val="89804"/>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69" name="TextBox 68">
            <a:extLst>
              <a:ext uri="{FF2B5EF4-FFF2-40B4-BE49-F238E27FC236}">
                <a16:creationId xmlns:a16="http://schemas.microsoft.com/office/drawing/2014/main" id="{22B81199-4203-0A0D-9A8D-00899700B617}"/>
              </a:ext>
            </a:extLst>
          </p:cNvPr>
          <p:cNvSpPr txBox="1"/>
          <p:nvPr/>
        </p:nvSpPr>
        <p:spPr>
          <a:xfrm>
            <a:off x="7894033" y="3077540"/>
            <a:ext cx="1516055" cy="562462"/>
          </a:xfrm>
          <a:prstGeom prst="rect">
            <a:avLst/>
          </a:prstGeom>
          <a:noFill/>
        </p:spPr>
        <p:txBody>
          <a:bodyPr wrap="square">
            <a:spAutoFit/>
          </a:bodyPr>
          <a:lstStyle/>
          <a:p>
            <a:pPr algn="ctr" defTabSz="997164" fontAlgn="b">
              <a:lnSpc>
                <a:spcPct val="80000"/>
              </a:lnSpc>
              <a:spcAft>
                <a:spcPts val="205"/>
              </a:spcAft>
            </a:pPr>
            <a:r>
              <a:rPr lang="en-US" sz="1909">
                <a:solidFill>
                  <a:prstClr val="white"/>
                </a:solidFill>
                <a:latin typeface="Segoe UI" panose="020B0502040204020203" pitchFamily="34" charset="0"/>
                <a:cs typeface="Segoe UI" panose="020B0502040204020203" pitchFamily="34" charset="0"/>
              </a:rPr>
              <a:t>Missing Middle</a:t>
            </a:r>
          </a:p>
        </p:txBody>
      </p:sp>
    </p:spTree>
    <p:extLst>
      <p:ext uri="{BB962C8B-B14F-4D97-AF65-F5344CB8AC3E}">
        <p14:creationId xmlns:p14="http://schemas.microsoft.com/office/powerpoint/2010/main" val="2891596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9C4E-AAA8-3ACF-3529-9CC32BAA9350}"/>
              </a:ext>
            </a:extLst>
          </p:cNvPr>
          <p:cNvPicPr>
            <a:picLocks noChangeAspect="1"/>
          </p:cNvPicPr>
          <p:nvPr/>
        </p:nvPicPr>
        <p:blipFill rotWithShape="1">
          <a:blip r:embed="rId2"/>
          <a:srcRect l="1301" t="6042" r="11905" b="5857"/>
          <a:stretch/>
        </p:blipFill>
        <p:spPr>
          <a:xfrm>
            <a:off x="2483425" y="865955"/>
            <a:ext cx="7225151" cy="5321225"/>
          </a:xfrm>
          <a:prstGeom prst="rect">
            <a:avLst/>
          </a:prstGeom>
        </p:spPr>
      </p:pic>
      <p:sp>
        <p:nvSpPr>
          <p:cNvPr id="7" name="Title 3">
            <a:extLst>
              <a:ext uri="{FF2B5EF4-FFF2-40B4-BE49-F238E27FC236}">
                <a16:creationId xmlns:a16="http://schemas.microsoft.com/office/drawing/2014/main" id="{1E0C49E6-1359-A7A3-5985-CD0497A58A64}"/>
              </a:ext>
            </a:extLst>
          </p:cNvPr>
          <p:cNvSpPr txBox="1">
            <a:spLocks/>
          </p:cNvSpPr>
          <p:nvPr/>
        </p:nvSpPr>
        <p:spPr>
          <a:xfrm>
            <a:off x="1914174" y="697715"/>
            <a:ext cx="8762861" cy="1002421"/>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r>
              <a:rPr lang="en-US" sz="2727" b="0">
                <a:solidFill>
                  <a:prstClr val="white"/>
                </a:solidFill>
                <a:highlight>
                  <a:srgbClr val="219EBC"/>
                </a:highlight>
                <a:latin typeface="Segoe UI" panose="020B0502040204020203" pitchFamily="34" charset="0"/>
                <a:cs typeface="Segoe UI" panose="020B0502040204020203" pitchFamily="34" charset="0"/>
              </a:rPr>
              <a:t> SUBURBAN APARTMENTS </a:t>
            </a:r>
          </a:p>
          <a:p>
            <a:pPr defTabSz="821815" fontAlgn="b">
              <a:spcAft>
                <a:spcPts val="205"/>
              </a:spcAft>
            </a:pPr>
            <a:r>
              <a:rPr lang="en-US" sz="2727" b="0">
                <a:solidFill>
                  <a:prstClr val="white"/>
                </a:solidFill>
                <a:latin typeface="Segoe UI" panose="020B0502040204020203" pitchFamily="34" charset="0"/>
                <a:cs typeface="Segoe UI" panose="020B0502040204020203" pitchFamily="34" charset="0"/>
              </a:rPr>
              <a:t>              </a:t>
            </a:r>
            <a:r>
              <a:rPr lang="en-US" sz="2727" b="0">
                <a:solidFill>
                  <a:prstClr val="white"/>
                </a:solidFill>
                <a:highlight>
                  <a:srgbClr val="219EBC"/>
                </a:highlight>
                <a:latin typeface="Segoe UI" panose="020B0502040204020203" pitchFamily="34" charset="0"/>
                <a:cs typeface="Segoe UI" panose="020B0502040204020203" pitchFamily="34" charset="0"/>
              </a:rPr>
              <a:t>The most least sustainable and walkable type.</a:t>
            </a:r>
          </a:p>
          <a:p>
            <a:pPr defTabSz="821815" fontAlgn="b">
              <a:spcAft>
                <a:spcPts val="205"/>
              </a:spcAft>
            </a:pPr>
            <a:endParaRPr lang="en-US" sz="545" b="0">
              <a:solidFill>
                <a:prstClr val="white"/>
              </a:solidFill>
              <a:highlight>
                <a:srgbClr val="219EBC"/>
              </a:highligh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5589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2717F83-FE82-9B39-9312-73F3D98676FD}"/>
              </a:ext>
            </a:extLst>
          </p:cNvPr>
          <p:cNvSpPr/>
          <p:nvPr/>
        </p:nvSpPr>
        <p:spPr>
          <a:xfrm>
            <a:off x="1112754" y="696128"/>
            <a:ext cx="3260087" cy="556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pic>
        <p:nvPicPr>
          <p:cNvPr id="3" name="Picture 2">
            <a:extLst>
              <a:ext uri="{FF2B5EF4-FFF2-40B4-BE49-F238E27FC236}">
                <a16:creationId xmlns:a16="http://schemas.microsoft.com/office/drawing/2014/main" id="{CDE91669-8015-B32B-C7C7-ECEE64F987A4}"/>
              </a:ext>
            </a:extLst>
          </p:cNvPr>
          <p:cNvPicPr>
            <a:picLocks noChangeAspect="1"/>
          </p:cNvPicPr>
          <p:nvPr/>
        </p:nvPicPr>
        <p:blipFill rotWithShape="1">
          <a:blip r:embed="rId3"/>
          <a:srcRect l="49954" t="32141" r="33326" b="10386"/>
          <a:stretch/>
        </p:blipFill>
        <p:spPr>
          <a:xfrm>
            <a:off x="1731819" y="2215221"/>
            <a:ext cx="2017568" cy="3776870"/>
          </a:xfrm>
          <a:prstGeom prst="rect">
            <a:avLst/>
          </a:prstGeom>
        </p:spPr>
      </p:pic>
      <p:sp>
        <p:nvSpPr>
          <p:cNvPr id="13" name="Title 3">
            <a:extLst>
              <a:ext uri="{FF2B5EF4-FFF2-40B4-BE49-F238E27FC236}">
                <a16:creationId xmlns:a16="http://schemas.microsoft.com/office/drawing/2014/main" id="{DD3F47AC-39CD-1334-42F5-42E7879C5B77}"/>
              </a:ext>
            </a:extLst>
          </p:cNvPr>
          <p:cNvSpPr txBox="1">
            <a:spLocks/>
          </p:cNvSpPr>
          <p:nvPr/>
        </p:nvSpPr>
        <p:spPr>
          <a:xfrm>
            <a:off x="1372466" y="2632543"/>
            <a:ext cx="2773471"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endParaRPr lang="en-US" sz="477"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Units per Project: 281</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Density: 22.0 DU/A</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Density Range: 15-31</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Intensity: 0.5 FAR</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Site Size: 12.7 ACRES</a:t>
            </a:r>
          </a:p>
          <a:p>
            <a:pPr algn="ctr" defTabSz="821815" fontAlgn="b">
              <a:spcAft>
                <a:spcPts val="205"/>
              </a:spcAft>
            </a:pPr>
            <a:endParaRPr lang="en-US" sz="1227" b="0">
              <a:solidFill>
                <a:prstClr val="black">
                  <a:lumMod val="65000"/>
                  <a:lumOff val="35000"/>
                </a:prstClr>
              </a:solidFill>
              <a:latin typeface="Segoe UI" panose="020B0502040204020203" pitchFamily="34" charset="0"/>
              <a:cs typeface="Segoe UI" panose="020B0502040204020203" pitchFamily="34" charset="0"/>
            </a:endParaRPr>
          </a:p>
        </p:txBody>
      </p:sp>
      <p:sp>
        <p:nvSpPr>
          <p:cNvPr id="7" name="Title 3">
            <a:extLst>
              <a:ext uri="{FF2B5EF4-FFF2-40B4-BE49-F238E27FC236}">
                <a16:creationId xmlns:a16="http://schemas.microsoft.com/office/drawing/2014/main" id="{630A4CDF-AA08-7FE4-53C9-78900997C908}"/>
              </a:ext>
            </a:extLst>
          </p:cNvPr>
          <p:cNvSpPr txBox="1">
            <a:spLocks/>
          </p:cNvSpPr>
          <p:nvPr/>
        </p:nvSpPr>
        <p:spPr>
          <a:xfrm>
            <a:off x="1025529" y="165631"/>
            <a:ext cx="8101153"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endParaRPr lang="en-US" sz="2182" b="0">
              <a:solidFill>
                <a:prstClr val="white"/>
              </a:solidFill>
              <a:latin typeface="Segoe UI" panose="020B0502040204020203" pitchFamily="34" charset="0"/>
              <a:cs typeface="Segoe UI" panose="020B0502040204020203" pitchFamily="34" charset="0"/>
            </a:endParaRPr>
          </a:p>
        </p:txBody>
      </p:sp>
      <p:sp>
        <p:nvSpPr>
          <p:cNvPr id="23" name="Title 3">
            <a:extLst>
              <a:ext uri="{FF2B5EF4-FFF2-40B4-BE49-F238E27FC236}">
                <a16:creationId xmlns:a16="http://schemas.microsoft.com/office/drawing/2014/main" id="{DD9210E0-AD33-D6D9-1729-F0DCF9CA1A8B}"/>
              </a:ext>
            </a:extLst>
          </p:cNvPr>
          <p:cNvSpPr txBox="1">
            <a:spLocks/>
          </p:cNvSpPr>
          <p:nvPr/>
        </p:nvSpPr>
        <p:spPr>
          <a:xfrm>
            <a:off x="4624686" y="697715"/>
            <a:ext cx="6730313" cy="1002421"/>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r>
              <a:rPr lang="en-US" sz="2727" b="0">
                <a:solidFill>
                  <a:prstClr val="white"/>
                </a:solidFill>
                <a:highlight>
                  <a:srgbClr val="219EBC"/>
                </a:highlight>
                <a:latin typeface="Segoe UI" panose="020B0502040204020203" pitchFamily="34" charset="0"/>
                <a:cs typeface="Segoe UI" panose="020B0502040204020203" pitchFamily="34" charset="0"/>
              </a:rPr>
              <a:t>SUBURBAN APARTMENTS </a:t>
            </a:r>
          </a:p>
          <a:p>
            <a:pPr defTabSz="821815" fontAlgn="b">
              <a:spcAft>
                <a:spcPts val="205"/>
              </a:spcAft>
            </a:pPr>
            <a:endParaRPr lang="en-US" sz="545" b="0">
              <a:solidFill>
                <a:prstClr val="white"/>
              </a:solidFill>
              <a:highlight>
                <a:srgbClr val="219EBC"/>
              </a:highlight>
              <a:latin typeface="Segoe UI" panose="020B0502040204020203" pitchFamily="34" charset="0"/>
              <a:cs typeface="Segoe UI" panose="020B0502040204020203" pitchFamily="34" charset="0"/>
            </a:endParaRP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Standard suburban apartments.</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Limited transit-supportiveness not often designed in walkable configurations.</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Projects average 22 DU/A due to space needs for surface parking and drainage. </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Mega-block (+10 acre) layout.</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Parking in 1-2 bay configurations across site.</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Typically single use and suburban form.</a:t>
            </a:r>
          </a:p>
          <a:p>
            <a:pPr defTabSz="821815" fontAlgn="b">
              <a:spcAft>
                <a:spcPts val="205"/>
              </a:spcAft>
            </a:pPr>
            <a:endParaRPr lang="en-US" sz="545" b="0">
              <a:solidFill>
                <a:prstClr val="white"/>
              </a:solidFill>
              <a:latin typeface="Segoe UI" panose="020B0502040204020203" pitchFamily="34" charset="0"/>
              <a:cs typeface="Segoe UI" panose="020B0502040204020203" pitchFamily="34" charset="0"/>
            </a:endParaRPr>
          </a:p>
          <a:p>
            <a:pPr defTabSz="821815" fontAlgn="b">
              <a:spcAft>
                <a:spcPts val="205"/>
              </a:spcAft>
            </a:pPr>
            <a:r>
              <a:rPr lang="en-US" sz="2182" b="0" i="1">
                <a:solidFill>
                  <a:prstClr val="white"/>
                </a:solidFill>
                <a:highlight>
                  <a:srgbClr val="023047"/>
                </a:highlight>
                <a:latin typeface="Segoe UI" panose="020B0502040204020203" pitchFamily="34" charset="0"/>
                <a:cs typeface="Segoe UI" panose="020B0502040204020203" pitchFamily="34" charset="0"/>
              </a:rPr>
              <a:t>Limited potential to support walkable urbanism. </a:t>
            </a:r>
            <a:r>
              <a:rPr lang="en-US" sz="2182" b="0" i="1">
                <a:solidFill>
                  <a:prstClr val="white"/>
                </a:solidFill>
                <a:latin typeface="Segoe UI" panose="020B0502040204020203" pitchFamily="34" charset="0"/>
                <a:cs typeface="Segoe UI" panose="020B0502040204020203" pitchFamily="34" charset="0"/>
              </a:rPr>
              <a:t>Typically, little head room to create attractive bonuses provisions and limited potential for parking reduction given conventional scale and form or projects.</a:t>
            </a:r>
          </a:p>
          <a:p>
            <a:pPr defTabSz="821815" fontAlgn="b">
              <a:spcAft>
                <a:spcPts val="205"/>
              </a:spcAft>
            </a:pPr>
            <a:endParaRPr lang="en-US" sz="2182" b="0" i="1">
              <a:solidFill>
                <a:prstClr val="white"/>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3411BB5B-3A64-6600-CEA3-EE0E58446458}"/>
              </a:ext>
            </a:extLst>
          </p:cNvPr>
          <p:cNvPicPr>
            <a:picLocks noChangeAspect="1"/>
          </p:cNvPicPr>
          <p:nvPr/>
        </p:nvPicPr>
        <p:blipFill rotWithShape="1">
          <a:blip r:embed="rId4"/>
          <a:srcRect l="1301" t="6042" r="11905" b="5857"/>
          <a:stretch/>
        </p:blipFill>
        <p:spPr>
          <a:xfrm>
            <a:off x="1575955" y="865955"/>
            <a:ext cx="2407227" cy="1772890"/>
          </a:xfrm>
          <a:prstGeom prst="rect">
            <a:avLst/>
          </a:prstGeom>
        </p:spPr>
      </p:pic>
      <p:sp>
        <p:nvSpPr>
          <p:cNvPr id="5" name="Rectangle: Rounded Corners 4">
            <a:extLst>
              <a:ext uri="{FF2B5EF4-FFF2-40B4-BE49-F238E27FC236}">
                <a16:creationId xmlns:a16="http://schemas.microsoft.com/office/drawing/2014/main" id="{EA2DE234-5F81-DB77-2824-37BC814D8C2F}"/>
              </a:ext>
            </a:extLst>
          </p:cNvPr>
          <p:cNvSpPr/>
          <p:nvPr/>
        </p:nvSpPr>
        <p:spPr>
          <a:xfrm>
            <a:off x="1726870" y="3673221"/>
            <a:ext cx="2126048" cy="263794"/>
          </a:xfrm>
          <a:prstGeom prst="roundRect">
            <a:avLst>
              <a:gd name="adj" fmla="val 50000"/>
            </a:avLst>
          </a:prstGeom>
          <a:noFill/>
          <a:ln w="76200">
            <a:solidFill>
              <a:srgbClr val="FB8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Tree>
    <p:extLst>
      <p:ext uri="{BB962C8B-B14F-4D97-AF65-F5344CB8AC3E}">
        <p14:creationId xmlns:p14="http://schemas.microsoft.com/office/powerpoint/2010/main" val="1970206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s parked cars outside of a building&#10;&#10;Description automatically generated">
            <a:extLst>
              <a:ext uri="{FF2B5EF4-FFF2-40B4-BE49-F238E27FC236}">
                <a16:creationId xmlns:a16="http://schemas.microsoft.com/office/drawing/2014/main" id="{2EC71E92-B06F-3F9E-43C7-25A39ED3CE1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05362" y="872257"/>
            <a:ext cx="9627277" cy="5418862"/>
          </a:xfrm>
        </p:spPr>
      </p:pic>
      <p:sp>
        <p:nvSpPr>
          <p:cNvPr id="7" name="Title 3">
            <a:extLst>
              <a:ext uri="{FF2B5EF4-FFF2-40B4-BE49-F238E27FC236}">
                <a16:creationId xmlns:a16="http://schemas.microsoft.com/office/drawing/2014/main" id="{4786A5A9-0151-9DE8-88DC-822C97E01370}"/>
              </a:ext>
            </a:extLst>
          </p:cNvPr>
          <p:cNvSpPr txBox="1">
            <a:spLocks/>
          </p:cNvSpPr>
          <p:nvPr/>
        </p:nvSpPr>
        <p:spPr>
          <a:xfrm>
            <a:off x="1850934" y="688934"/>
            <a:ext cx="8505335" cy="1002421"/>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r>
              <a:rPr lang="en-US" sz="2727" b="0">
                <a:solidFill>
                  <a:prstClr val="white"/>
                </a:solidFill>
                <a:highlight>
                  <a:srgbClr val="219EBC"/>
                </a:highlight>
                <a:latin typeface="Segoe UI" panose="020B0502040204020203" pitchFamily="34" charset="0"/>
                <a:cs typeface="Segoe UI" panose="020B0502040204020203" pitchFamily="34" charset="0"/>
              </a:rPr>
              <a:t> TEXAS DONUTS</a:t>
            </a:r>
          </a:p>
          <a:p>
            <a:pPr defTabSz="821815" fontAlgn="b">
              <a:spcAft>
                <a:spcPts val="205"/>
              </a:spcAft>
            </a:pPr>
            <a:r>
              <a:rPr lang="en-US" sz="2727" b="0">
                <a:solidFill>
                  <a:prstClr val="white"/>
                </a:solidFill>
                <a:latin typeface="Segoe UI" panose="020B0502040204020203" pitchFamily="34" charset="0"/>
                <a:cs typeface="Segoe UI" panose="020B0502040204020203" pitchFamily="34" charset="0"/>
              </a:rPr>
              <a:t>              </a:t>
            </a:r>
            <a:r>
              <a:rPr lang="en-US" sz="2727" b="0">
                <a:solidFill>
                  <a:prstClr val="white"/>
                </a:solidFill>
                <a:highlight>
                  <a:srgbClr val="219EBC"/>
                </a:highlight>
                <a:latin typeface="Segoe UI" panose="020B0502040204020203" pitchFamily="34" charset="0"/>
                <a:cs typeface="Segoe UI" panose="020B0502040204020203" pitchFamily="34" charset="0"/>
              </a:rPr>
              <a:t> The building blocks of walkable urban places.</a:t>
            </a:r>
          </a:p>
          <a:p>
            <a:pPr defTabSz="821815" fontAlgn="b">
              <a:spcAft>
                <a:spcPts val="205"/>
              </a:spcAft>
            </a:pPr>
            <a:endParaRPr lang="en-US" sz="545" b="0">
              <a:solidFill>
                <a:prstClr val="white"/>
              </a:solidFill>
              <a:highlight>
                <a:srgbClr val="219EBC"/>
              </a:highlight>
              <a:latin typeface="Segoe UI" panose="020B0502040204020203" pitchFamily="34" charset="0"/>
              <a:cs typeface="Segoe UI" panose="020B0502040204020203" pitchFamily="34" charset="0"/>
            </a:endParaRPr>
          </a:p>
          <a:p>
            <a:pPr defTabSz="821815" fontAlgn="b">
              <a:spcAft>
                <a:spcPts val="205"/>
              </a:spcAft>
            </a:pPr>
            <a:endParaRPr lang="en-US" sz="1227" b="0">
              <a:solidFill>
                <a:prstClr val="black">
                  <a:lumMod val="65000"/>
                  <a:lumOff val="35000"/>
                </a:prst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74965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2717F83-FE82-9B39-9312-73F3D98676FD}"/>
              </a:ext>
            </a:extLst>
          </p:cNvPr>
          <p:cNvSpPr/>
          <p:nvPr/>
        </p:nvSpPr>
        <p:spPr>
          <a:xfrm>
            <a:off x="1112754" y="696128"/>
            <a:ext cx="3260087" cy="556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pic>
        <p:nvPicPr>
          <p:cNvPr id="3" name="Picture 2">
            <a:extLst>
              <a:ext uri="{FF2B5EF4-FFF2-40B4-BE49-F238E27FC236}">
                <a16:creationId xmlns:a16="http://schemas.microsoft.com/office/drawing/2014/main" id="{CDE91669-8015-B32B-C7C7-ECEE64F987A4}"/>
              </a:ext>
            </a:extLst>
          </p:cNvPr>
          <p:cNvPicPr>
            <a:picLocks noChangeAspect="1"/>
          </p:cNvPicPr>
          <p:nvPr/>
        </p:nvPicPr>
        <p:blipFill rotWithShape="1">
          <a:blip r:embed="rId3"/>
          <a:srcRect l="26741" t="32141" r="49710" b="10254"/>
          <a:stretch/>
        </p:blipFill>
        <p:spPr>
          <a:xfrm>
            <a:off x="1372466" y="2215221"/>
            <a:ext cx="2841599" cy="3785529"/>
          </a:xfrm>
          <a:prstGeom prst="rect">
            <a:avLst/>
          </a:prstGeom>
        </p:spPr>
      </p:pic>
      <p:sp>
        <p:nvSpPr>
          <p:cNvPr id="13" name="Title 3">
            <a:extLst>
              <a:ext uri="{FF2B5EF4-FFF2-40B4-BE49-F238E27FC236}">
                <a16:creationId xmlns:a16="http://schemas.microsoft.com/office/drawing/2014/main" id="{DD3F47AC-39CD-1334-42F5-42E7879C5B77}"/>
              </a:ext>
            </a:extLst>
          </p:cNvPr>
          <p:cNvSpPr txBox="1">
            <a:spLocks/>
          </p:cNvSpPr>
          <p:nvPr/>
        </p:nvSpPr>
        <p:spPr>
          <a:xfrm>
            <a:off x="1372466" y="2632543"/>
            <a:ext cx="2773471"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endParaRPr lang="en-US" sz="477"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Units per Project: 353</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Density: 80.6 DU/A</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Density Range: 51-120 DU/A</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Intensity: 2.0 FAR</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Site Size: 3.7 ACRES</a:t>
            </a:r>
            <a:endParaRPr lang="en-US" sz="1227" b="0">
              <a:solidFill>
                <a:prstClr val="black">
                  <a:lumMod val="65000"/>
                  <a:lumOff val="35000"/>
                </a:prstClr>
              </a:solidFill>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1867DEAF-ED76-DA96-FB0E-09A89A85AE74}"/>
              </a:ext>
            </a:extLst>
          </p:cNvPr>
          <p:cNvPicPr>
            <a:picLocks noChangeAspect="1"/>
          </p:cNvPicPr>
          <p:nvPr/>
        </p:nvPicPr>
        <p:blipFill>
          <a:blip r:embed="rId4"/>
          <a:stretch>
            <a:fillRect/>
          </a:stretch>
        </p:blipFill>
        <p:spPr>
          <a:xfrm>
            <a:off x="1372466" y="872257"/>
            <a:ext cx="2841599" cy="1776624"/>
          </a:xfrm>
          <a:prstGeom prst="rect">
            <a:avLst/>
          </a:prstGeom>
        </p:spPr>
      </p:pic>
      <p:sp>
        <p:nvSpPr>
          <p:cNvPr id="7" name="Title 3">
            <a:extLst>
              <a:ext uri="{FF2B5EF4-FFF2-40B4-BE49-F238E27FC236}">
                <a16:creationId xmlns:a16="http://schemas.microsoft.com/office/drawing/2014/main" id="{630A4CDF-AA08-7FE4-53C9-78900997C908}"/>
              </a:ext>
            </a:extLst>
          </p:cNvPr>
          <p:cNvSpPr txBox="1">
            <a:spLocks/>
          </p:cNvSpPr>
          <p:nvPr/>
        </p:nvSpPr>
        <p:spPr>
          <a:xfrm>
            <a:off x="1025529" y="165631"/>
            <a:ext cx="8101153"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endParaRPr lang="en-US" sz="2182" b="0">
              <a:solidFill>
                <a:prstClr val="white"/>
              </a:solidFill>
              <a:latin typeface="Segoe UI" panose="020B0502040204020203" pitchFamily="34" charset="0"/>
              <a:cs typeface="Segoe UI" panose="020B0502040204020203" pitchFamily="34" charset="0"/>
            </a:endParaRPr>
          </a:p>
        </p:txBody>
      </p:sp>
      <p:sp>
        <p:nvSpPr>
          <p:cNvPr id="23" name="Title 3">
            <a:extLst>
              <a:ext uri="{FF2B5EF4-FFF2-40B4-BE49-F238E27FC236}">
                <a16:creationId xmlns:a16="http://schemas.microsoft.com/office/drawing/2014/main" id="{DD9210E0-AD33-D6D9-1729-F0DCF9CA1A8B}"/>
              </a:ext>
            </a:extLst>
          </p:cNvPr>
          <p:cNvSpPr txBox="1">
            <a:spLocks/>
          </p:cNvSpPr>
          <p:nvPr/>
        </p:nvSpPr>
        <p:spPr>
          <a:xfrm>
            <a:off x="4624686" y="688934"/>
            <a:ext cx="6563314" cy="1002421"/>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r>
              <a:rPr lang="en-US" sz="2727" b="0">
                <a:solidFill>
                  <a:prstClr val="white"/>
                </a:solidFill>
                <a:highlight>
                  <a:srgbClr val="219EBC"/>
                </a:highlight>
                <a:latin typeface="Segoe UI" panose="020B0502040204020203" pitchFamily="34" charset="0"/>
                <a:cs typeface="Segoe UI" panose="020B0502040204020203" pitchFamily="34" charset="0"/>
              </a:rPr>
              <a:t>TEXAS DONUTS</a:t>
            </a:r>
          </a:p>
          <a:p>
            <a:pPr defTabSz="821815" fontAlgn="b">
              <a:spcAft>
                <a:spcPts val="205"/>
              </a:spcAft>
            </a:pPr>
            <a:endParaRPr lang="en-US" sz="545" b="0">
              <a:solidFill>
                <a:prstClr val="white"/>
              </a:solidFill>
              <a:highlight>
                <a:srgbClr val="219EBC"/>
              </a:highlight>
              <a:latin typeface="Segoe UI" panose="020B0502040204020203" pitchFamily="34" charset="0"/>
              <a:cs typeface="Segoe UI" panose="020B0502040204020203" pitchFamily="34" charset="0"/>
            </a:endParaRP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Transit-supportive densities and walkable forms.</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“Texas Donut” type with stick-built units wrapping a midblock parking structure OR above a single story concrete podium.</a:t>
            </a:r>
            <a:endParaRPr lang="en-US" sz="545" b="0">
              <a:solidFill>
                <a:prstClr val="white"/>
              </a:solidFill>
              <a:latin typeface="Segoe UI" panose="020B0502040204020203" pitchFamily="34" charset="0"/>
              <a:cs typeface="Segoe UI" panose="020B0502040204020203" pitchFamily="34" charset="0"/>
            </a:endParaRP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Parking mostly screened from public view.</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Potential for active frontage on all sides—storefronts and walk out ground level units.</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Vaulted stormwater under parking and courtyards.</a:t>
            </a:r>
          </a:p>
          <a:p>
            <a:pPr defTabSz="821815" fontAlgn="b">
              <a:spcAft>
                <a:spcPts val="205"/>
              </a:spcAft>
            </a:pPr>
            <a:endParaRPr lang="en-US" sz="545" b="0">
              <a:solidFill>
                <a:prstClr val="white"/>
              </a:solidFill>
              <a:latin typeface="Segoe UI" panose="020B0502040204020203" pitchFamily="34" charset="0"/>
              <a:cs typeface="Segoe UI" panose="020B0502040204020203" pitchFamily="34" charset="0"/>
            </a:endParaRPr>
          </a:p>
          <a:p>
            <a:pPr defTabSz="821815" fontAlgn="b">
              <a:spcAft>
                <a:spcPts val="205"/>
              </a:spcAft>
            </a:pPr>
            <a:r>
              <a:rPr lang="en-US" sz="2182" b="0" i="1">
                <a:solidFill>
                  <a:prstClr val="white"/>
                </a:solidFill>
                <a:latin typeface="Segoe UI" panose="020B0502040204020203" pitchFamily="34" charset="0"/>
                <a:cs typeface="Segoe UI" panose="020B0502040204020203" pitchFamily="34" charset="0"/>
              </a:rPr>
              <a:t>Most codes with “head room” to allow for attractive bonus provisions. Coding should </a:t>
            </a:r>
            <a:r>
              <a:rPr lang="en-US" sz="2182" b="0" i="1">
                <a:solidFill>
                  <a:prstClr val="white"/>
                </a:solidFill>
                <a:highlight>
                  <a:srgbClr val="023047"/>
                </a:highlight>
                <a:latin typeface="Segoe UI" panose="020B0502040204020203" pitchFamily="34" charset="0"/>
                <a:cs typeface="Segoe UI" panose="020B0502040204020203" pitchFamily="34" charset="0"/>
              </a:rPr>
              <a:t>focus on ground floor frontage (active uses, clear ceiling heights, street entries, and transparency), parking access and screening, and transition to lower scale neighbors.</a:t>
            </a:r>
            <a:endParaRPr lang="en-US" sz="2182" b="0">
              <a:solidFill>
                <a:prstClr val="white"/>
              </a:solidFill>
              <a:latin typeface="Segoe UI" panose="020B0502040204020203" pitchFamily="34" charset="0"/>
              <a:cs typeface="Segoe UI" panose="020B0502040204020203" pitchFamily="34" charset="0"/>
            </a:endParaRPr>
          </a:p>
          <a:p>
            <a:pPr defTabSz="821815" fontAlgn="b">
              <a:spcAft>
                <a:spcPts val="205"/>
              </a:spcAft>
            </a:pPr>
            <a:endParaRPr lang="en-US" sz="1227" b="0">
              <a:solidFill>
                <a:prstClr val="black">
                  <a:lumMod val="65000"/>
                  <a:lumOff val="35000"/>
                </a:prstClr>
              </a:solidFill>
              <a:latin typeface="Segoe UI" panose="020B0502040204020203" pitchFamily="34" charset="0"/>
              <a:cs typeface="Segoe UI" panose="020B0502040204020203" pitchFamily="34" charset="0"/>
            </a:endParaRPr>
          </a:p>
        </p:txBody>
      </p:sp>
      <p:sp>
        <p:nvSpPr>
          <p:cNvPr id="11" name="Rectangle: Rounded Corners 10">
            <a:extLst>
              <a:ext uri="{FF2B5EF4-FFF2-40B4-BE49-F238E27FC236}">
                <a16:creationId xmlns:a16="http://schemas.microsoft.com/office/drawing/2014/main" id="{1DC9D582-31AB-E21C-75FB-404522CD1C4A}"/>
              </a:ext>
            </a:extLst>
          </p:cNvPr>
          <p:cNvSpPr/>
          <p:nvPr/>
        </p:nvSpPr>
        <p:spPr>
          <a:xfrm>
            <a:off x="1726870" y="3673221"/>
            <a:ext cx="2126048" cy="263794"/>
          </a:xfrm>
          <a:prstGeom prst="roundRect">
            <a:avLst>
              <a:gd name="adj" fmla="val 50000"/>
            </a:avLst>
          </a:prstGeom>
          <a:noFill/>
          <a:ln w="76200">
            <a:solidFill>
              <a:srgbClr val="FB8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Tree>
    <p:extLst>
      <p:ext uri="{BB962C8B-B14F-4D97-AF65-F5344CB8AC3E}">
        <p14:creationId xmlns:p14="http://schemas.microsoft.com/office/powerpoint/2010/main" val="305344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row of houses with trees and a car parked on the side of the road&#10;&#10;Description automatically generated">
            <a:extLst>
              <a:ext uri="{FF2B5EF4-FFF2-40B4-BE49-F238E27FC236}">
                <a16:creationId xmlns:a16="http://schemas.microsoft.com/office/drawing/2014/main" id="{441291E8-1DC7-D9F3-AE37-F77501ECB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893" y="866528"/>
            <a:ext cx="9064958" cy="5099039"/>
          </a:xfrm>
          <a:prstGeom prst="rect">
            <a:avLst/>
          </a:prstGeom>
        </p:spPr>
      </p:pic>
      <p:sp>
        <p:nvSpPr>
          <p:cNvPr id="7" name="Title 3">
            <a:extLst>
              <a:ext uri="{FF2B5EF4-FFF2-40B4-BE49-F238E27FC236}">
                <a16:creationId xmlns:a16="http://schemas.microsoft.com/office/drawing/2014/main" id="{5FEC71AB-01F2-3FE6-EF4E-8FDBD2C64F0B}"/>
              </a:ext>
            </a:extLst>
          </p:cNvPr>
          <p:cNvSpPr txBox="1">
            <a:spLocks/>
          </p:cNvSpPr>
          <p:nvPr/>
        </p:nvSpPr>
        <p:spPr>
          <a:xfrm>
            <a:off x="1819150" y="697715"/>
            <a:ext cx="9576214" cy="1002421"/>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r>
              <a:rPr lang="en-US" sz="2727" b="0">
                <a:solidFill>
                  <a:prstClr val="white"/>
                </a:solidFill>
                <a:highlight>
                  <a:srgbClr val="219EBC"/>
                </a:highlight>
                <a:latin typeface="Segoe UI" panose="020B0502040204020203" pitchFamily="34" charset="0"/>
                <a:cs typeface="Segoe UI" panose="020B0502040204020203" pitchFamily="34" charset="0"/>
              </a:rPr>
              <a:t> MISSING MIDDLE TYPES</a:t>
            </a:r>
          </a:p>
          <a:p>
            <a:pPr defTabSz="821815" fontAlgn="b">
              <a:spcAft>
                <a:spcPts val="205"/>
              </a:spcAft>
            </a:pPr>
            <a:r>
              <a:rPr lang="en-US" sz="2727" b="0">
                <a:solidFill>
                  <a:prstClr val="white"/>
                </a:solidFill>
                <a:latin typeface="Segoe UI" panose="020B0502040204020203" pitchFamily="34" charset="0"/>
                <a:cs typeface="Segoe UI" panose="020B0502040204020203" pitchFamily="34" charset="0"/>
              </a:rPr>
              <a:t>                      </a:t>
            </a:r>
            <a:r>
              <a:rPr lang="en-US" sz="2727" b="0">
                <a:solidFill>
                  <a:prstClr val="white"/>
                </a:solidFill>
                <a:highlight>
                  <a:srgbClr val="219EBC"/>
                </a:highlight>
                <a:latin typeface="Segoe UI" panose="020B0502040204020203" pitchFamily="34" charset="0"/>
                <a:cs typeface="Segoe UI" panose="020B0502040204020203" pitchFamily="34" charset="0"/>
              </a:rPr>
              <a:t> The </a:t>
            </a:r>
            <a:r>
              <a:rPr lang="en-US" sz="2727" b="0" err="1">
                <a:solidFill>
                  <a:prstClr val="white"/>
                </a:solidFill>
                <a:highlight>
                  <a:srgbClr val="219EBC"/>
                </a:highlight>
                <a:latin typeface="Segoe UI" panose="020B0502040204020203" pitchFamily="34" charset="0"/>
                <a:cs typeface="Segoe UI" panose="020B0502040204020203" pitchFamily="34" charset="0"/>
              </a:rPr>
              <a:t>swiss</a:t>
            </a:r>
            <a:r>
              <a:rPr lang="en-US" sz="2727" b="0">
                <a:solidFill>
                  <a:prstClr val="white"/>
                </a:solidFill>
                <a:highlight>
                  <a:srgbClr val="219EBC"/>
                </a:highlight>
                <a:latin typeface="Segoe UI" panose="020B0502040204020203" pitchFamily="34" charset="0"/>
                <a:cs typeface="Segoe UI" panose="020B0502040204020203" pitchFamily="34" charset="0"/>
              </a:rPr>
              <a:t> army knives of urbanism.</a:t>
            </a:r>
          </a:p>
          <a:p>
            <a:pPr defTabSz="821815" fontAlgn="b">
              <a:spcAft>
                <a:spcPts val="205"/>
              </a:spcAft>
            </a:pPr>
            <a:endParaRPr lang="en-US" sz="545" b="0">
              <a:solidFill>
                <a:prstClr val="white"/>
              </a:solidFill>
              <a:highlight>
                <a:srgbClr val="219EBC"/>
              </a:highlight>
              <a:latin typeface="Segoe UI" panose="020B0502040204020203" pitchFamily="34" charset="0"/>
              <a:cs typeface="Segoe UI" panose="020B0502040204020203" pitchFamily="34" charset="0"/>
            </a:endParaRPr>
          </a:p>
          <a:p>
            <a:pPr defTabSz="821815" fontAlgn="b">
              <a:spcAft>
                <a:spcPts val="205"/>
              </a:spcAft>
            </a:pPr>
            <a:endParaRPr lang="en-US" sz="1227" b="0">
              <a:solidFill>
                <a:prstClr val="black">
                  <a:lumMod val="65000"/>
                  <a:lumOff val="35000"/>
                </a:prst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6903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2717F83-FE82-9B39-9312-73F3D98676FD}"/>
              </a:ext>
            </a:extLst>
          </p:cNvPr>
          <p:cNvSpPr/>
          <p:nvPr/>
        </p:nvSpPr>
        <p:spPr>
          <a:xfrm>
            <a:off x="1112754" y="696128"/>
            <a:ext cx="3260087" cy="556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pic>
        <p:nvPicPr>
          <p:cNvPr id="3" name="Picture 2">
            <a:extLst>
              <a:ext uri="{FF2B5EF4-FFF2-40B4-BE49-F238E27FC236}">
                <a16:creationId xmlns:a16="http://schemas.microsoft.com/office/drawing/2014/main" id="{CDE91669-8015-B32B-C7C7-ECEE64F987A4}"/>
              </a:ext>
            </a:extLst>
          </p:cNvPr>
          <p:cNvPicPr>
            <a:picLocks noChangeAspect="1"/>
          </p:cNvPicPr>
          <p:nvPr/>
        </p:nvPicPr>
        <p:blipFill rotWithShape="1">
          <a:blip r:embed="rId3"/>
          <a:srcRect l="66881" t="32427" r="16399" b="10100"/>
          <a:stretch/>
        </p:blipFill>
        <p:spPr>
          <a:xfrm>
            <a:off x="1731819" y="2215221"/>
            <a:ext cx="2017568" cy="3776870"/>
          </a:xfrm>
          <a:prstGeom prst="rect">
            <a:avLst/>
          </a:prstGeom>
        </p:spPr>
      </p:pic>
      <p:sp>
        <p:nvSpPr>
          <p:cNvPr id="13" name="Title 3">
            <a:extLst>
              <a:ext uri="{FF2B5EF4-FFF2-40B4-BE49-F238E27FC236}">
                <a16:creationId xmlns:a16="http://schemas.microsoft.com/office/drawing/2014/main" id="{DD3F47AC-39CD-1334-42F5-42E7879C5B77}"/>
              </a:ext>
            </a:extLst>
          </p:cNvPr>
          <p:cNvSpPr txBox="1">
            <a:spLocks/>
          </p:cNvSpPr>
          <p:nvPr/>
        </p:nvSpPr>
        <p:spPr>
          <a:xfrm>
            <a:off x="1372466" y="2632543"/>
            <a:ext cx="2773471"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endParaRPr lang="en-US" sz="477"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Units per Project: 6</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Density: 17.1 DU/A</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Density Range: 8-33 DU/A</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Intensity: 2.1 FAR</a:t>
            </a:r>
          </a:p>
          <a:p>
            <a:pPr algn="ctr" defTabSz="821815" fontAlgn="b">
              <a:spcAft>
                <a:spcPts val="205"/>
              </a:spcAft>
            </a:pPr>
            <a:r>
              <a:rPr lang="en-US" sz="1364" b="0">
                <a:solidFill>
                  <a:prstClr val="black">
                    <a:lumMod val="65000"/>
                    <a:lumOff val="35000"/>
                  </a:prstClr>
                </a:solidFill>
                <a:latin typeface="Segoe UI" panose="020B0502040204020203" pitchFamily="34" charset="0"/>
                <a:cs typeface="Segoe UI" panose="020B0502040204020203" pitchFamily="34" charset="0"/>
              </a:rPr>
              <a:t>Avg Site Size: 0.3 ACRES</a:t>
            </a:r>
          </a:p>
        </p:txBody>
      </p:sp>
      <p:sp>
        <p:nvSpPr>
          <p:cNvPr id="7" name="Title 3">
            <a:extLst>
              <a:ext uri="{FF2B5EF4-FFF2-40B4-BE49-F238E27FC236}">
                <a16:creationId xmlns:a16="http://schemas.microsoft.com/office/drawing/2014/main" id="{630A4CDF-AA08-7FE4-53C9-78900997C908}"/>
              </a:ext>
            </a:extLst>
          </p:cNvPr>
          <p:cNvSpPr txBox="1">
            <a:spLocks/>
          </p:cNvSpPr>
          <p:nvPr/>
        </p:nvSpPr>
        <p:spPr>
          <a:xfrm>
            <a:off x="1025529" y="165631"/>
            <a:ext cx="8101153"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endParaRPr lang="en-US" sz="2182" b="0">
              <a:solidFill>
                <a:prstClr val="white"/>
              </a:solidFill>
              <a:latin typeface="Segoe UI" panose="020B0502040204020203" pitchFamily="34" charset="0"/>
              <a:cs typeface="Segoe UI" panose="020B0502040204020203" pitchFamily="34" charset="0"/>
            </a:endParaRPr>
          </a:p>
        </p:txBody>
      </p:sp>
      <p:sp>
        <p:nvSpPr>
          <p:cNvPr id="23" name="Title 3">
            <a:extLst>
              <a:ext uri="{FF2B5EF4-FFF2-40B4-BE49-F238E27FC236}">
                <a16:creationId xmlns:a16="http://schemas.microsoft.com/office/drawing/2014/main" id="{DD9210E0-AD33-D6D9-1729-F0DCF9CA1A8B}"/>
              </a:ext>
            </a:extLst>
          </p:cNvPr>
          <p:cNvSpPr txBox="1">
            <a:spLocks/>
          </p:cNvSpPr>
          <p:nvPr/>
        </p:nvSpPr>
        <p:spPr>
          <a:xfrm>
            <a:off x="4624686" y="697715"/>
            <a:ext cx="6563314" cy="1002421"/>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spcAft>
                <a:spcPts val="205"/>
              </a:spcAft>
            </a:pPr>
            <a:r>
              <a:rPr lang="en-US" sz="2727" b="0">
                <a:solidFill>
                  <a:prstClr val="white"/>
                </a:solidFill>
                <a:highlight>
                  <a:srgbClr val="219EBC"/>
                </a:highlight>
                <a:latin typeface="Segoe UI" panose="020B0502040204020203" pitchFamily="34" charset="0"/>
                <a:cs typeface="Segoe UI" panose="020B0502040204020203" pitchFamily="34" charset="0"/>
              </a:rPr>
              <a:t> MISSING MIDDLE TYPES</a:t>
            </a:r>
            <a:endParaRPr lang="en-US" sz="545" b="0">
              <a:solidFill>
                <a:prstClr val="white"/>
              </a:solidFill>
              <a:highlight>
                <a:srgbClr val="219EBC"/>
              </a:highlight>
              <a:latin typeface="Segoe UI" panose="020B0502040204020203" pitchFamily="34" charset="0"/>
              <a:cs typeface="Segoe UI" panose="020B0502040204020203" pitchFamily="34" charset="0"/>
            </a:endParaRP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Ideal types for urban infill, transit-oriented, and downtown adjacent locations. </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Walkable forms at high range in densities and site sizes.</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Strong potential as transitional uses between centers/corridors and adjacent neighborhoods.</a:t>
            </a:r>
          </a:p>
          <a:p>
            <a:pPr marL="194824" indent="-194824" defTabSz="821815" fontAlgn="b">
              <a:spcAft>
                <a:spcPts val="205"/>
              </a:spcAft>
              <a:buFont typeface="Arial" panose="020B0604020202020204" pitchFamily="34" charset="0"/>
              <a:buChar char="•"/>
            </a:pPr>
            <a:r>
              <a:rPr lang="en-US" sz="2182" b="0">
                <a:solidFill>
                  <a:prstClr val="white"/>
                </a:solidFill>
                <a:latin typeface="Segoe UI" panose="020B0502040204020203" pitchFamily="34" charset="0"/>
                <a:cs typeface="Segoe UI" panose="020B0502040204020203" pitchFamily="34" charset="0"/>
              </a:rPr>
              <a:t>High flexibility in configurations to address site constraints. </a:t>
            </a:r>
          </a:p>
          <a:p>
            <a:pPr defTabSz="821815" fontAlgn="b">
              <a:spcAft>
                <a:spcPts val="205"/>
              </a:spcAft>
            </a:pPr>
            <a:endParaRPr lang="en-US" sz="545" b="0">
              <a:solidFill>
                <a:prstClr val="white"/>
              </a:solidFill>
              <a:latin typeface="Segoe UI" panose="020B0502040204020203" pitchFamily="34" charset="0"/>
              <a:cs typeface="Segoe UI" panose="020B0502040204020203" pitchFamily="34" charset="0"/>
            </a:endParaRPr>
          </a:p>
          <a:p>
            <a:pPr defTabSz="821815" fontAlgn="b">
              <a:spcAft>
                <a:spcPts val="205"/>
              </a:spcAft>
            </a:pPr>
            <a:r>
              <a:rPr lang="en-US" sz="2182" b="0" i="1">
                <a:solidFill>
                  <a:prstClr val="white"/>
                </a:solidFill>
                <a:highlight>
                  <a:srgbClr val="023047"/>
                </a:highlight>
                <a:latin typeface="Segoe UI" panose="020B0502040204020203" pitchFamily="34" charset="0"/>
                <a:cs typeface="Segoe UI" panose="020B0502040204020203" pitchFamily="34" charset="0"/>
              </a:rPr>
              <a:t>Most codes with “head room” to allow for attractive bonus provisions. </a:t>
            </a:r>
            <a:r>
              <a:rPr lang="en-US" sz="2182" b="0" i="1">
                <a:solidFill>
                  <a:prstClr val="white"/>
                </a:solidFill>
                <a:latin typeface="Segoe UI" panose="020B0502040204020203" pitchFamily="34" charset="0"/>
                <a:cs typeface="Segoe UI" panose="020B0502040204020203" pitchFamily="34" charset="0"/>
              </a:rPr>
              <a:t>Coding should focus on orientation, frontage conditions, and parking location and access.</a:t>
            </a:r>
          </a:p>
          <a:p>
            <a:pPr defTabSz="821815" fontAlgn="b">
              <a:spcAft>
                <a:spcPts val="205"/>
              </a:spcAft>
            </a:pPr>
            <a:endParaRPr lang="en-US" sz="2182" b="0">
              <a:solidFill>
                <a:prstClr val="white"/>
              </a:solidFill>
              <a:latin typeface="Segoe UI" panose="020B0502040204020203" pitchFamily="34" charset="0"/>
              <a:cs typeface="Segoe UI" panose="020B0502040204020203" pitchFamily="34" charset="0"/>
            </a:endParaRPr>
          </a:p>
          <a:p>
            <a:pPr defTabSz="821815" fontAlgn="b">
              <a:spcAft>
                <a:spcPts val="205"/>
              </a:spcAft>
            </a:pPr>
            <a:endParaRPr lang="en-US" sz="1227" b="0">
              <a:solidFill>
                <a:prstClr val="black">
                  <a:lumMod val="65000"/>
                  <a:lumOff val="35000"/>
                </a:prstClr>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3411BB5B-3A64-6600-CEA3-EE0E58446458}"/>
              </a:ext>
            </a:extLst>
          </p:cNvPr>
          <p:cNvPicPr>
            <a:picLocks noChangeAspect="1"/>
          </p:cNvPicPr>
          <p:nvPr/>
        </p:nvPicPr>
        <p:blipFill rotWithShape="1">
          <a:blip r:embed="rId4"/>
          <a:srcRect l="1301" t="6042" r="11905" b="5857"/>
          <a:stretch/>
        </p:blipFill>
        <p:spPr>
          <a:xfrm>
            <a:off x="1575955" y="865955"/>
            <a:ext cx="2407227" cy="1772890"/>
          </a:xfrm>
          <a:prstGeom prst="rect">
            <a:avLst/>
          </a:prstGeom>
        </p:spPr>
      </p:pic>
      <p:pic>
        <p:nvPicPr>
          <p:cNvPr id="4" name="Picture 3">
            <a:extLst>
              <a:ext uri="{FF2B5EF4-FFF2-40B4-BE49-F238E27FC236}">
                <a16:creationId xmlns:a16="http://schemas.microsoft.com/office/drawing/2014/main" id="{BA8664EB-F64E-2AE4-E9C5-A60AE32DF96F}"/>
              </a:ext>
            </a:extLst>
          </p:cNvPr>
          <p:cNvPicPr>
            <a:picLocks noChangeAspect="1"/>
          </p:cNvPicPr>
          <p:nvPr/>
        </p:nvPicPr>
        <p:blipFill rotWithShape="1">
          <a:blip r:embed="rId5"/>
          <a:srcRect l="3330" t="5198" r="13420" b="7661"/>
          <a:stretch/>
        </p:blipFill>
        <p:spPr>
          <a:xfrm>
            <a:off x="1575955" y="886030"/>
            <a:ext cx="2407227" cy="1766500"/>
          </a:xfrm>
          <a:prstGeom prst="rect">
            <a:avLst/>
          </a:prstGeom>
        </p:spPr>
      </p:pic>
      <p:sp>
        <p:nvSpPr>
          <p:cNvPr id="5" name="Rectangle: Rounded Corners 4">
            <a:extLst>
              <a:ext uri="{FF2B5EF4-FFF2-40B4-BE49-F238E27FC236}">
                <a16:creationId xmlns:a16="http://schemas.microsoft.com/office/drawing/2014/main" id="{AC486F8A-8AAB-9C5E-FD38-A6F51E596CE5}"/>
              </a:ext>
            </a:extLst>
          </p:cNvPr>
          <p:cNvSpPr/>
          <p:nvPr/>
        </p:nvSpPr>
        <p:spPr>
          <a:xfrm>
            <a:off x="1726870" y="3673221"/>
            <a:ext cx="2126048" cy="263794"/>
          </a:xfrm>
          <a:prstGeom prst="roundRect">
            <a:avLst>
              <a:gd name="adj" fmla="val 50000"/>
            </a:avLst>
          </a:prstGeom>
          <a:noFill/>
          <a:ln w="76200">
            <a:solidFill>
              <a:srgbClr val="FB8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Tree>
    <p:extLst>
      <p:ext uri="{BB962C8B-B14F-4D97-AF65-F5344CB8AC3E}">
        <p14:creationId xmlns:p14="http://schemas.microsoft.com/office/powerpoint/2010/main" val="108354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men holding papers&#10;&#10;Description automatically generated">
            <a:extLst>
              <a:ext uri="{FF2B5EF4-FFF2-40B4-BE49-F238E27FC236}">
                <a16:creationId xmlns:a16="http://schemas.microsoft.com/office/drawing/2014/main" id="{9892FA57-97F2-4F55-0538-0A2531860B2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3483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9D349A6A-77C1-DBA6-100E-1F12D71A4138}"/>
              </a:ext>
            </a:extLst>
          </p:cNvPr>
          <p:cNvSpPr/>
          <p:nvPr/>
        </p:nvSpPr>
        <p:spPr>
          <a:xfrm>
            <a:off x="1078546" y="408376"/>
            <a:ext cx="5017052" cy="5812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26" name="Rectangle 25">
            <a:extLst>
              <a:ext uri="{FF2B5EF4-FFF2-40B4-BE49-F238E27FC236}">
                <a16:creationId xmlns:a16="http://schemas.microsoft.com/office/drawing/2014/main" id="{D8075992-1ADD-462B-BB66-EB1CDC191847}"/>
              </a:ext>
            </a:extLst>
          </p:cNvPr>
          <p:cNvSpPr/>
          <p:nvPr/>
        </p:nvSpPr>
        <p:spPr>
          <a:xfrm>
            <a:off x="3703466" y="1194761"/>
            <a:ext cx="1647394" cy="4908730"/>
          </a:xfrm>
          <a:prstGeom prst="rect">
            <a:avLst/>
          </a:prstGeom>
          <a:solidFill>
            <a:srgbClr val="C9EFF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graphicFrame>
        <p:nvGraphicFramePr>
          <p:cNvPr id="4" name="Chart 3">
            <a:extLst>
              <a:ext uri="{FF2B5EF4-FFF2-40B4-BE49-F238E27FC236}">
                <a16:creationId xmlns:a16="http://schemas.microsoft.com/office/drawing/2014/main" id="{6D6EEEF8-4E35-88F0-34F6-8F5F151171E8}"/>
              </a:ext>
            </a:extLst>
          </p:cNvPr>
          <p:cNvGraphicFramePr>
            <a:graphicFrameLocks/>
          </p:cNvGraphicFramePr>
          <p:nvPr/>
        </p:nvGraphicFramePr>
        <p:xfrm>
          <a:off x="-684547" y="1815074"/>
          <a:ext cx="9287643" cy="3596524"/>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42">
            <a:extLst>
              <a:ext uri="{FF2B5EF4-FFF2-40B4-BE49-F238E27FC236}">
                <a16:creationId xmlns:a16="http://schemas.microsoft.com/office/drawing/2014/main" id="{B9FF8F0C-4599-40C4-A2C0-4043DA618519}"/>
              </a:ext>
            </a:extLst>
          </p:cNvPr>
          <p:cNvSpPr/>
          <p:nvPr/>
        </p:nvSpPr>
        <p:spPr>
          <a:xfrm>
            <a:off x="3994485" y="5401361"/>
            <a:ext cx="63710" cy="7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97164"/>
            <a:endParaRPr lang="en-US" sz="716">
              <a:solidFill>
                <a:prstClr val="white"/>
              </a:solidFill>
              <a:latin typeface="Calibri"/>
            </a:endParaRPr>
          </a:p>
        </p:txBody>
      </p:sp>
      <p:sp>
        <p:nvSpPr>
          <p:cNvPr id="10" name="Title 3">
            <a:extLst>
              <a:ext uri="{FF2B5EF4-FFF2-40B4-BE49-F238E27FC236}">
                <a16:creationId xmlns:a16="http://schemas.microsoft.com/office/drawing/2014/main" id="{E375222F-C018-4B97-A58C-1900C42BDCB3}"/>
              </a:ext>
            </a:extLst>
          </p:cNvPr>
          <p:cNvSpPr txBox="1">
            <a:spLocks/>
          </p:cNvSpPr>
          <p:nvPr/>
        </p:nvSpPr>
        <p:spPr>
          <a:xfrm>
            <a:off x="-519025" y="637077"/>
            <a:ext cx="7459331" cy="625366"/>
          </a:xfrm>
          <a:prstGeom prst="rect">
            <a:avLst/>
          </a:prstGeom>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1091" b="0">
                <a:solidFill>
                  <a:srgbClr val="6C6C6C"/>
                </a:solidFill>
                <a:latin typeface="Segoe UI" panose="020B0502040204020203" pitchFamily="34" charset="0"/>
                <a:cs typeface="Segoe UI" panose="020B0502040204020203" pitchFamily="34" charset="0"/>
              </a:rPr>
              <a:t>MARKET RATE</a:t>
            </a:r>
            <a:endParaRPr lang="en-US" sz="1091" b="0" i="1">
              <a:solidFill>
                <a:srgbClr val="6C6C6C"/>
              </a:solidFill>
              <a:latin typeface="Segoe UI" panose="020B0502040204020203" pitchFamily="34" charset="0"/>
              <a:cs typeface="Segoe UI" panose="020B0502040204020203" pitchFamily="34" charset="0"/>
            </a:endParaRPr>
          </a:p>
        </p:txBody>
      </p:sp>
      <p:sp>
        <p:nvSpPr>
          <p:cNvPr id="16" name="Title 3">
            <a:extLst>
              <a:ext uri="{FF2B5EF4-FFF2-40B4-BE49-F238E27FC236}">
                <a16:creationId xmlns:a16="http://schemas.microsoft.com/office/drawing/2014/main" id="{B4C822E1-678A-4DB9-9F3B-FAA6E6EB07D9}"/>
              </a:ext>
            </a:extLst>
          </p:cNvPr>
          <p:cNvSpPr txBox="1">
            <a:spLocks/>
          </p:cNvSpPr>
          <p:nvPr/>
        </p:nvSpPr>
        <p:spPr>
          <a:xfrm>
            <a:off x="3705445" y="5420035"/>
            <a:ext cx="1645414" cy="155864"/>
          </a:xfrm>
          <a:prstGeom prst="rect">
            <a:avLst/>
          </a:prstGeom>
          <a:solidFill>
            <a:srgbClr val="57B4D1"/>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31-15 DU/A</a:t>
            </a:r>
            <a:endParaRPr lang="en-US" sz="716" b="0" i="1">
              <a:solidFill>
                <a:prstClr val="white"/>
              </a:solidFill>
              <a:latin typeface="Segoe UI" panose="020B0502040204020203" pitchFamily="34" charset="0"/>
              <a:cs typeface="Segoe UI" panose="020B0502040204020203" pitchFamily="34" charset="0"/>
            </a:endParaRPr>
          </a:p>
        </p:txBody>
      </p:sp>
      <p:sp>
        <p:nvSpPr>
          <p:cNvPr id="18" name="Title 3">
            <a:extLst>
              <a:ext uri="{FF2B5EF4-FFF2-40B4-BE49-F238E27FC236}">
                <a16:creationId xmlns:a16="http://schemas.microsoft.com/office/drawing/2014/main" id="{36DDF4B9-4BC0-42FC-A9D0-EB41A8B18ED0}"/>
              </a:ext>
            </a:extLst>
          </p:cNvPr>
          <p:cNvSpPr txBox="1">
            <a:spLocks/>
          </p:cNvSpPr>
          <p:nvPr/>
        </p:nvSpPr>
        <p:spPr>
          <a:xfrm>
            <a:off x="-2834007" y="5397076"/>
            <a:ext cx="1471220" cy="206415"/>
          </a:xfrm>
          <a:prstGeom prst="rect">
            <a:avLst/>
          </a:prstGeom>
          <a:no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r" defTabSz="821815" fontAlgn="b"/>
            <a:r>
              <a:rPr lang="en-US" sz="716" b="0" cap="all">
                <a:solidFill>
                  <a:prstClr val="black">
                    <a:lumMod val="65000"/>
                    <a:lumOff val="35000"/>
                  </a:prstClr>
                </a:solidFill>
                <a:latin typeface="Segoe UI" panose="020B0502040204020203" pitchFamily="34" charset="0"/>
                <a:cs typeface="Segoe UI" panose="020B0502040204020203" pitchFamily="34" charset="0"/>
              </a:rPr>
              <a:t>DU/A RANGE</a:t>
            </a:r>
          </a:p>
        </p:txBody>
      </p:sp>
      <p:sp>
        <p:nvSpPr>
          <p:cNvPr id="22" name="TextBox 21">
            <a:extLst>
              <a:ext uri="{FF2B5EF4-FFF2-40B4-BE49-F238E27FC236}">
                <a16:creationId xmlns:a16="http://schemas.microsoft.com/office/drawing/2014/main" id="{B8D085C0-1AAC-4940-ADC5-A9FD9D4FB30C}"/>
              </a:ext>
            </a:extLst>
          </p:cNvPr>
          <p:cNvSpPr txBox="1"/>
          <p:nvPr/>
        </p:nvSpPr>
        <p:spPr>
          <a:xfrm>
            <a:off x="2823391" y="4360959"/>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23" name="TextBox 22">
            <a:extLst>
              <a:ext uri="{FF2B5EF4-FFF2-40B4-BE49-F238E27FC236}">
                <a16:creationId xmlns:a16="http://schemas.microsoft.com/office/drawing/2014/main" id="{8C5DA523-097F-4558-B8CA-A3E87C140C80}"/>
              </a:ext>
            </a:extLst>
          </p:cNvPr>
          <p:cNvSpPr txBox="1"/>
          <p:nvPr/>
        </p:nvSpPr>
        <p:spPr>
          <a:xfrm>
            <a:off x="2967682" y="4401708"/>
            <a:ext cx="158284" cy="302262"/>
          </a:xfrm>
          <a:prstGeom prst="rect">
            <a:avLst/>
          </a:prstGeom>
          <a:noFill/>
        </p:spPr>
        <p:txBody>
          <a:bodyPr wrap="square">
            <a:spAutoFit/>
          </a:bodyPr>
          <a:lstStyle/>
          <a:p>
            <a:pPr defTabSz="997164"/>
            <a:r>
              <a:rPr lang="en-US" sz="1364">
                <a:solidFill>
                  <a:srgbClr val="6C6C6C"/>
                </a:solidFill>
                <a:latin typeface="Myriad Pro" panose="020B0503030403020204" pitchFamily="34" charset="0"/>
              </a:rPr>
              <a:t>*</a:t>
            </a:r>
            <a:endParaRPr lang="en-US" sz="1364">
              <a:solidFill>
                <a:prstClr val="black"/>
              </a:solidFill>
              <a:latin typeface="Calibri"/>
            </a:endParaRPr>
          </a:p>
        </p:txBody>
      </p:sp>
      <p:sp>
        <p:nvSpPr>
          <p:cNvPr id="81" name="Title 3">
            <a:extLst>
              <a:ext uri="{FF2B5EF4-FFF2-40B4-BE49-F238E27FC236}">
                <a16:creationId xmlns:a16="http://schemas.microsoft.com/office/drawing/2014/main" id="{6904B191-B796-4C5F-BE58-320CB1346FCC}"/>
              </a:ext>
            </a:extLst>
          </p:cNvPr>
          <p:cNvSpPr txBox="1">
            <a:spLocks/>
          </p:cNvSpPr>
          <p:nvPr/>
        </p:nvSpPr>
        <p:spPr>
          <a:xfrm>
            <a:off x="3705075" y="5634384"/>
            <a:ext cx="1645415" cy="155864"/>
          </a:xfrm>
          <a:prstGeom prst="rect">
            <a:avLst/>
          </a:prstGeom>
          <a:solidFill>
            <a:schemeClr val="bg1">
              <a:lumMod val="65000"/>
            </a:schemeClr>
          </a:solidFill>
        </p:spPr>
        <p:txBody>
          <a:bodyPr lIns="79643" tIns="39822" rIns="79643" bIns="39822" anchor="ctr">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r>
              <a:rPr lang="en-US" sz="716" b="0">
                <a:solidFill>
                  <a:prstClr val="white"/>
                </a:solidFill>
                <a:latin typeface="Segoe UI" panose="020B0502040204020203" pitchFamily="34" charset="0"/>
                <a:cs typeface="Segoe UI" panose="020B0502040204020203" pitchFamily="34" charset="0"/>
              </a:rPr>
              <a:t>2-4 Stories</a:t>
            </a:r>
          </a:p>
        </p:txBody>
      </p:sp>
      <p:sp>
        <p:nvSpPr>
          <p:cNvPr id="84" name="Title 3">
            <a:extLst>
              <a:ext uri="{FF2B5EF4-FFF2-40B4-BE49-F238E27FC236}">
                <a16:creationId xmlns:a16="http://schemas.microsoft.com/office/drawing/2014/main" id="{031ADB6E-38D9-4979-BC45-08669AF04827}"/>
              </a:ext>
            </a:extLst>
          </p:cNvPr>
          <p:cNvSpPr txBox="1">
            <a:spLocks/>
          </p:cNvSpPr>
          <p:nvPr/>
        </p:nvSpPr>
        <p:spPr>
          <a:xfrm>
            <a:off x="-1394517" y="480843"/>
            <a:ext cx="694242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endParaRPr lang="en-US" sz="1091" b="0">
              <a:solidFill>
                <a:srgbClr val="6C6C6C"/>
              </a:solidFill>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D87FFB03-8018-1074-51C1-9992B42554E3}"/>
              </a:ext>
            </a:extLst>
          </p:cNvPr>
          <p:cNvSpPr txBox="1"/>
          <p:nvPr/>
        </p:nvSpPr>
        <p:spPr>
          <a:xfrm>
            <a:off x="6357030" y="452726"/>
            <a:ext cx="4899788" cy="5810822"/>
          </a:xfrm>
          <a:prstGeom prst="rect">
            <a:avLst/>
          </a:prstGeom>
          <a:noFill/>
        </p:spPr>
        <p:txBody>
          <a:bodyPr wrap="square">
            <a:spAutoFit/>
          </a:bodyPr>
          <a:lstStyle/>
          <a:p>
            <a:pPr defTabSz="997164" fontAlgn="b">
              <a:spcAft>
                <a:spcPts val="205"/>
              </a:spcAft>
            </a:pPr>
            <a:r>
              <a:rPr lang="en-US" sz="2454">
                <a:solidFill>
                  <a:prstClr val="white"/>
                </a:solidFill>
                <a:highlight>
                  <a:srgbClr val="219EBC"/>
                </a:highlight>
                <a:latin typeface="Segoe UI" panose="020B0502040204020203" pitchFamily="34" charset="0"/>
                <a:cs typeface="Segoe UI" panose="020B0502040204020203" pitchFamily="34" charset="0"/>
              </a:rPr>
              <a:t>TYPOLOGY GAP</a:t>
            </a:r>
          </a:p>
          <a:p>
            <a:pPr defTabSz="997164" fontAlgn="b">
              <a:spcAft>
                <a:spcPts val="205"/>
              </a:spcAft>
            </a:pPr>
            <a:endParaRPr lang="en-US" sz="545">
              <a:solidFill>
                <a:prstClr val="white"/>
              </a:solidFill>
              <a:latin typeface="Segoe UI" panose="020B0502040204020203" pitchFamily="34" charset="0"/>
              <a:cs typeface="Segoe UI" panose="020B0502040204020203" pitchFamily="34" charset="0"/>
            </a:endParaRPr>
          </a:p>
          <a:p>
            <a:pPr marL="389649" indent="-231625" defTabSz="997164" fontAlgn="b">
              <a:spcAft>
                <a:spcPts val="205"/>
              </a:spcAft>
              <a:buFont typeface="Arial" panose="020B0604020202020204" pitchFamily="34" charset="0"/>
              <a:buChar char="•"/>
            </a:pPr>
            <a:r>
              <a:rPr lang="en-US" sz="2454">
                <a:solidFill>
                  <a:prstClr val="white"/>
                </a:solidFill>
                <a:latin typeface="Segoe UI" panose="020B0502040204020203" pitchFamily="34" charset="0"/>
                <a:cs typeface="Segoe UI" panose="020B0502040204020203" pitchFamily="34" charset="0"/>
              </a:rPr>
              <a:t>Densities range from 22-80 DU/A with gap from 30 to 50.</a:t>
            </a:r>
          </a:p>
          <a:p>
            <a:pPr marL="389649" indent="-231625" defTabSz="997164" fontAlgn="b">
              <a:spcAft>
                <a:spcPts val="205"/>
              </a:spcAft>
              <a:buFont typeface="Arial" panose="020B0604020202020204" pitchFamily="34" charset="0"/>
              <a:buChar char="•"/>
            </a:pPr>
            <a:r>
              <a:rPr lang="en-US" sz="2454">
                <a:solidFill>
                  <a:prstClr val="white"/>
                </a:solidFill>
                <a:latin typeface="Segoe UI" panose="020B0502040204020203" pitchFamily="34" charset="0"/>
                <a:cs typeface="Segoe UI" panose="020B0502040204020203" pitchFamily="34" charset="0"/>
              </a:rPr>
              <a:t>The gap is both practical and financial—a function of site area required for parking and the cost of structured spaces.</a:t>
            </a:r>
          </a:p>
          <a:p>
            <a:pPr marL="158024" defTabSz="997164" fontAlgn="b">
              <a:spcAft>
                <a:spcPts val="205"/>
              </a:spcAft>
            </a:pPr>
            <a:endParaRPr lang="en-US" sz="545">
              <a:solidFill>
                <a:prstClr val="white"/>
              </a:solidFill>
              <a:latin typeface="Segoe UI" panose="020B0502040204020203" pitchFamily="34" charset="0"/>
              <a:cs typeface="Segoe UI" panose="020B0502040204020203" pitchFamily="34" charset="0"/>
            </a:endParaRPr>
          </a:p>
          <a:p>
            <a:pPr marL="158024" defTabSz="997164" fontAlgn="b">
              <a:spcAft>
                <a:spcPts val="205"/>
              </a:spcAft>
            </a:pPr>
            <a:r>
              <a:rPr lang="en-US" sz="2454">
                <a:solidFill>
                  <a:prstClr val="white"/>
                </a:solidFill>
                <a:highlight>
                  <a:srgbClr val="219EBC"/>
                </a:highlight>
                <a:latin typeface="Segoe UI" panose="020B0502040204020203" pitchFamily="34" charset="0"/>
                <a:cs typeface="Segoe UI" panose="020B0502040204020203" pitchFamily="34" charset="0"/>
              </a:rPr>
              <a:t>OUTLIERS</a:t>
            </a:r>
          </a:p>
          <a:p>
            <a:pPr marL="158024" defTabSz="997164" fontAlgn="b">
              <a:spcAft>
                <a:spcPts val="205"/>
              </a:spcAft>
            </a:pPr>
            <a:endParaRPr lang="en-US" sz="545">
              <a:solidFill>
                <a:prstClr val="white"/>
              </a:solidFill>
              <a:latin typeface="Segoe UI" panose="020B0502040204020203" pitchFamily="34" charset="0"/>
              <a:cs typeface="Segoe UI" panose="020B0502040204020203" pitchFamily="34" charset="0"/>
            </a:endParaRPr>
          </a:p>
          <a:p>
            <a:pPr marL="389649" indent="-231625" defTabSz="997164" fontAlgn="b">
              <a:spcAft>
                <a:spcPts val="205"/>
              </a:spcAft>
              <a:buFont typeface="Arial" panose="020B0604020202020204" pitchFamily="34" charset="0"/>
              <a:buChar char="•"/>
            </a:pPr>
            <a:r>
              <a:rPr lang="en-US" sz="2454">
                <a:solidFill>
                  <a:prstClr val="white"/>
                </a:solidFill>
                <a:latin typeface="Segoe UI" panose="020B0502040204020203" pitchFamily="34" charset="0"/>
                <a:cs typeface="Segoe UI" panose="020B0502040204020203" pitchFamily="34" charset="0"/>
              </a:rPr>
              <a:t>Two surface-parked projects broke the pattern. Projects rec’d substantial parking reductions and used a mix of tuck, on-street spaces, and alley accessed spaces.</a:t>
            </a:r>
          </a:p>
        </p:txBody>
      </p:sp>
      <p:pic>
        <p:nvPicPr>
          <p:cNvPr id="62" name="Picture 61">
            <a:extLst>
              <a:ext uri="{FF2B5EF4-FFF2-40B4-BE49-F238E27FC236}">
                <a16:creationId xmlns:a16="http://schemas.microsoft.com/office/drawing/2014/main" id="{AC9DD1E7-C3ED-D21F-0D64-1A14FD7D7471}"/>
              </a:ext>
            </a:extLst>
          </p:cNvPr>
          <p:cNvPicPr>
            <a:picLocks noChangeAspect="1"/>
          </p:cNvPicPr>
          <p:nvPr/>
        </p:nvPicPr>
        <p:blipFill rotWithShape="1">
          <a:blip r:embed="rId4"/>
          <a:srcRect l="26741" t="32140" r="33245" b="10039"/>
          <a:stretch/>
        </p:blipFill>
        <p:spPr>
          <a:xfrm>
            <a:off x="1184391" y="2320757"/>
            <a:ext cx="4828413" cy="3799707"/>
          </a:xfrm>
          <a:prstGeom prst="rect">
            <a:avLst/>
          </a:prstGeom>
        </p:spPr>
      </p:pic>
      <p:sp>
        <p:nvSpPr>
          <p:cNvPr id="63" name="Title 3">
            <a:extLst>
              <a:ext uri="{FF2B5EF4-FFF2-40B4-BE49-F238E27FC236}">
                <a16:creationId xmlns:a16="http://schemas.microsoft.com/office/drawing/2014/main" id="{BB946DD3-FEBB-3430-F370-D4BE4C56E829}"/>
              </a:ext>
            </a:extLst>
          </p:cNvPr>
          <p:cNvSpPr txBox="1">
            <a:spLocks/>
          </p:cNvSpPr>
          <p:nvPr/>
        </p:nvSpPr>
        <p:spPr>
          <a:xfrm>
            <a:off x="1184391" y="2451017"/>
            <a:ext cx="2773471"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227" b="0">
                <a:solidFill>
                  <a:prstClr val="black">
                    <a:lumMod val="65000"/>
                    <a:lumOff val="35000"/>
                  </a:prstClr>
                </a:solidFill>
                <a:latin typeface="Segoe UI" panose="020B0502040204020203" pitchFamily="34" charset="0"/>
                <a:cs typeface="Segoe UI" panose="020B0502040204020203" pitchFamily="34" charset="0"/>
              </a:rPr>
              <a:t>4-5 STORY MULTIFAMILY </a:t>
            </a:r>
          </a:p>
          <a:p>
            <a:pPr algn="ctr" defTabSz="821815" fontAlgn="b">
              <a:spcAft>
                <a:spcPts val="205"/>
              </a:spcAft>
            </a:pPr>
            <a:r>
              <a:rPr lang="en-US" sz="1227" b="0">
                <a:solidFill>
                  <a:prstClr val="black">
                    <a:lumMod val="65000"/>
                    <a:lumOff val="35000"/>
                  </a:prstClr>
                </a:solidFill>
                <a:latin typeface="Segoe UI" panose="020B0502040204020203" pitchFamily="34" charset="0"/>
                <a:cs typeface="Segoe UI" panose="020B0502040204020203" pitchFamily="34" charset="0"/>
              </a:rPr>
              <a:t>STRUCTURED PARKING</a:t>
            </a:r>
            <a:endParaRPr lang="en-US" sz="477"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endParaRPr lang="en-US" sz="477"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Units per Project: 353</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Density: 80.6 DU/A</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Density Range: 51-120 DU/A</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Intensity: 2.0 FAR</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Site Size: 3.7 ACRES</a:t>
            </a:r>
          </a:p>
        </p:txBody>
      </p:sp>
      <p:sp>
        <p:nvSpPr>
          <p:cNvPr id="64" name="Title 3">
            <a:extLst>
              <a:ext uri="{FF2B5EF4-FFF2-40B4-BE49-F238E27FC236}">
                <a16:creationId xmlns:a16="http://schemas.microsoft.com/office/drawing/2014/main" id="{4298B66B-8210-DF19-31CE-C12B2B447F34}"/>
              </a:ext>
            </a:extLst>
          </p:cNvPr>
          <p:cNvSpPr txBox="1">
            <a:spLocks/>
          </p:cNvSpPr>
          <p:nvPr/>
        </p:nvSpPr>
        <p:spPr>
          <a:xfrm>
            <a:off x="4040757" y="2451017"/>
            <a:ext cx="1927919"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algn="ctr" defTabSz="821815" fontAlgn="b">
              <a:spcAft>
                <a:spcPts val="205"/>
              </a:spcAft>
            </a:pPr>
            <a:r>
              <a:rPr lang="en-US" sz="1227" b="0">
                <a:solidFill>
                  <a:prstClr val="black">
                    <a:lumMod val="65000"/>
                    <a:lumOff val="35000"/>
                  </a:prstClr>
                </a:solidFill>
                <a:latin typeface="Segoe UI" panose="020B0502040204020203" pitchFamily="34" charset="0"/>
                <a:cs typeface="Segoe UI" panose="020B0502040204020203" pitchFamily="34" charset="0"/>
              </a:rPr>
              <a:t>2-4 STORY MULTIFAMILY</a:t>
            </a:r>
          </a:p>
          <a:p>
            <a:pPr algn="ctr" defTabSz="821815" fontAlgn="b">
              <a:spcAft>
                <a:spcPts val="205"/>
              </a:spcAft>
            </a:pPr>
            <a:r>
              <a:rPr lang="en-US" sz="1227" b="0">
                <a:solidFill>
                  <a:prstClr val="black">
                    <a:lumMod val="65000"/>
                    <a:lumOff val="35000"/>
                  </a:prstClr>
                </a:solidFill>
                <a:latin typeface="Segoe UI" panose="020B0502040204020203" pitchFamily="34" charset="0"/>
                <a:cs typeface="Segoe UI" panose="020B0502040204020203" pitchFamily="34" charset="0"/>
              </a:rPr>
              <a:t>SURFACE PARKING</a:t>
            </a:r>
          </a:p>
          <a:p>
            <a:pPr algn="ctr" defTabSz="821815" fontAlgn="b">
              <a:spcAft>
                <a:spcPts val="205"/>
              </a:spcAft>
            </a:pPr>
            <a:endParaRPr lang="en-US" sz="477" b="0">
              <a:solidFill>
                <a:prstClr val="black">
                  <a:lumMod val="65000"/>
                  <a:lumOff val="35000"/>
                </a:prstClr>
              </a:solidFill>
              <a:latin typeface="Segoe UI" panose="020B0502040204020203" pitchFamily="34" charset="0"/>
              <a:cs typeface="Segoe UI" panose="020B0502040204020203" pitchFamily="34" charset="0"/>
            </a:endParaRP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Units per Project: 281</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Density: 22.0 DU/A</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Density Range: 15-31</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Intensity: 0.5 FAR</a:t>
            </a:r>
          </a:p>
          <a:p>
            <a:pPr algn="ctr" defTabSz="821815" fontAlgn="b">
              <a:spcAft>
                <a:spcPts val="205"/>
              </a:spcAft>
            </a:pPr>
            <a:r>
              <a:rPr lang="en-US" sz="955" b="0">
                <a:solidFill>
                  <a:prstClr val="black">
                    <a:lumMod val="65000"/>
                    <a:lumOff val="35000"/>
                  </a:prstClr>
                </a:solidFill>
                <a:latin typeface="Segoe UI" panose="020B0502040204020203" pitchFamily="34" charset="0"/>
                <a:cs typeface="Segoe UI" panose="020B0502040204020203" pitchFamily="34" charset="0"/>
              </a:rPr>
              <a:t>Avg Site Size: 12.7 ACRES</a:t>
            </a:r>
          </a:p>
        </p:txBody>
      </p:sp>
      <p:pic>
        <p:nvPicPr>
          <p:cNvPr id="65" name="Picture 64">
            <a:extLst>
              <a:ext uri="{FF2B5EF4-FFF2-40B4-BE49-F238E27FC236}">
                <a16:creationId xmlns:a16="http://schemas.microsoft.com/office/drawing/2014/main" id="{6D9DD947-0700-3E22-78ED-78EB7D4745B5}"/>
              </a:ext>
            </a:extLst>
          </p:cNvPr>
          <p:cNvPicPr>
            <a:picLocks noChangeAspect="1"/>
          </p:cNvPicPr>
          <p:nvPr/>
        </p:nvPicPr>
        <p:blipFill>
          <a:blip r:embed="rId5"/>
          <a:stretch>
            <a:fillRect/>
          </a:stretch>
        </p:blipFill>
        <p:spPr>
          <a:xfrm>
            <a:off x="1184390" y="554256"/>
            <a:ext cx="2773472" cy="1776624"/>
          </a:xfrm>
          <a:prstGeom prst="rect">
            <a:avLst/>
          </a:prstGeom>
        </p:spPr>
      </p:pic>
      <p:pic>
        <p:nvPicPr>
          <p:cNvPr id="66" name="Picture 65">
            <a:extLst>
              <a:ext uri="{FF2B5EF4-FFF2-40B4-BE49-F238E27FC236}">
                <a16:creationId xmlns:a16="http://schemas.microsoft.com/office/drawing/2014/main" id="{999AF154-E1DB-0911-F799-5209738BA193}"/>
              </a:ext>
            </a:extLst>
          </p:cNvPr>
          <p:cNvPicPr>
            <a:picLocks noChangeAspect="1"/>
          </p:cNvPicPr>
          <p:nvPr/>
        </p:nvPicPr>
        <p:blipFill rotWithShape="1">
          <a:blip r:embed="rId6"/>
          <a:srcRect l="11583" t="6042" r="18904" b="5857"/>
          <a:stretch/>
        </p:blipFill>
        <p:spPr>
          <a:xfrm>
            <a:off x="4040757" y="557990"/>
            <a:ext cx="1927919" cy="1772890"/>
          </a:xfrm>
          <a:prstGeom prst="rect">
            <a:avLst/>
          </a:prstGeom>
        </p:spPr>
      </p:pic>
      <p:sp>
        <p:nvSpPr>
          <p:cNvPr id="17" name="Arrow: Left 16">
            <a:extLst>
              <a:ext uri="{FF2B5EF4-FFF2-40B4-BE49-F238E27FC236}">
                <a16:creationId xmlns:a16="http://schemas.microsoft.com/office/drawing/2014/main" id="{40C0F9F6-2290-573B-7469-72ED46EFC4D6}"/>
              </a:ext>
            </a:extLst>
          </p:cNvPr>
          <p:cNvSpPr/>
          <p:nvPr/>
        </p:nvSpPr>
        <p:spPr>
          <a:xfrm rot="18900000">
            <a:off x="3949213" y="4346959"/>
            <a:ext cx="936595" cy="471583"/>
          </a:xfrm>
          <a:prstGeom prst="leftArrow">
            <a:avLst/>
          </a:prstGeom>
          <a:noFill/>
          <a:ln w="38100">
            <a:solidFill>
              <a:srgbClr val="FB8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19" name="TextBox 18">
            <a:extLst>
              <a:ext uri="{FF2B5EF4-FFF2-40B4-BE49-F238E27FC236}">
                <a16:creationId xmlns:a16="http://schemas.microsoft.com/office/drawing/2014/main" id="{1558CFE0-C5F4-9356-5D86-117BD85B4BA4}"/>
              </a:ext>
            </a:extLst>
          </p:cNvPr>
          <p:cNvSpPr txBox="1"/>
          <p:nvPr/>
        </p:nvSpPr>
        <p:spPr>
          <a:xfrm rot="18831644">
            <a:off x="4106355" y="4304126"/>
            <a:ext cx="746889" cy="428066"/>
          </a:xfrm>
          <a:prstGeom prst="rect">
            <a:avLst/>
          </a:prstGeom>
          <a:noFill/>
        </p:spPr>
        <p:txBody>
          <a:bodyPr wrap="square" rtlCol="0">
            <a:spAutoFit/>
          </a:bodyPr>
          <a:lstStyle/>
          <a:p>
            <a:pPr algn="ctr" defTabSz="997164"/>
            <a:r>
              <a:rPr lang="en-US" sz="1091" b="1">
                <a:solidFill>
                  <a:srgbClr val="FB8500"/>
                </a:solidFill>
                <a:latin typeface="Segoe UI" panose="020B0502040204020203" pitchFamily="34" charset="0"/>
                <a:cs typeface="Segoe UI" panose="020B0502040204020203" pitchFamily="34" charset="0"/>
              </a:rPr>
              <a:t>THE GAP</a:t>
            </a:r>
          </a:p>
        </p:txBody>
      </p:sp>
      <p:sp>
        <p:nvSpPr>
          <p:cNvPr id="20" name="TextBox 19">
            <a:extLst>
              <a:ext uri="{FF2B5EF4-FFF2-40B4-BE49-F238E27FC236}">
                <a16:creationId xmlns:a16="http://schemas.microsoft.com/office/drawing/2014/main" id="{EAEF87B9-D7F7-4358-3A85-F5BA4C14BE12}"/>
              </a:ext>
            </a:extLst>
          </p:cNvPr>
          <p:cNvSpPr txBox="1"/>
          <p:nvPr/>
        </p:nvSpPr>
        <p:spPr>
          <a:xfrm rot="18900000">
            <a:off x="3274871" y="3820684"/>
            <a:ext cx="746889" cy="428066"/>
          </a:xfrm>
          <a:prstGeom prst="rect">
            <a:avLst/>
          </a:prstGeom>
          <a:noFill/>
        </p:spPr>
        <p:txBody>
          <a:bodyPr wrap="square" rtlCol="0">
            <a:spAutoFit/>
          </a:bodyPr>
          <a:lstStyle/>
          <a:p>
            <a:pPr algn="ctr" defTabSz="997164"/>
            <a:r>
              <a:rPr lang="en-US" sz="1091" b="1">
                <a:solidFill>
                  <a:srgbClr val="FB8500"/>
                </a:solidFill>
                <a:latin typeface="Segoe UI" panose="020B0502040204020203" pitchFamily="34" charset="0"/>
                <a:cs typeface="Segoe UI" panose="020B0502040204020203" pitchFamily="34" charset="0"/>
              </a:rPr>
              <a:t>0UTLIERS</a:t>
            </a:r>
          </a:p>
        </p:txBody>
      </p:sp>
      <p:sp>
        <p:nvSpPr>
          <p:cNvPr id="21" name="Arrow: Left 20">
            <a:extLst>
              <a:ext uri="{FF2B5EF4-FFF2-40B4-BE49-F238E27FC236}">
                <a16:creationId xmlns:a16="http://schemas.microsoft.com/office/drawing/2014/main" id="{CB3D6826-BAC0-6950-595A-700E43EC5968}"/>
              </a:ext>
            </a:extLst>
          </p:cNvPr>
          <p:cNvSpPr/>
          <p:nvPr/>
        </p:nvSpPr>
        <p:spPr>
          <a:xfrm rot="18900000">
            <a:off x="3085533" y="3879679"/>
            <a:ext cx="984074" cy="471583"/>
          </a:xfrm>
          <a:prstGeom prst="leftArrow">
            <a:avLst/>
          </a:prstGeom>
          <a:noFill/>
          <a:ln w="38100">
            <a:solidFill>
              <a:srgbClr val="FB8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Tree>
    <p:extLst>
      <p:ext uri="{BB962C8B-B14F-4D97-AF65-F5344CB8AC3E}">
        <p14:creationId xmlns:p14="http://schemas.microsoft.com/office/powerpoint/2010/main" val="678354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866C52B-0F63-FD8A-46D4-19A5C7FD2AF9}"/>
              </a:ext>
            </a:extLst>
          </p:cNvPr>
          <p:cNvSpPr txBox="1"/>
          <p:nvPr/>
        </p:nvSpPr>
        <p:spPr>
          <a:xfrm>
            <a:off x="3553885" y="1962280"/>
            <a:ext cx="5084230" cy="847796"/>
          </a:xfrm>
          <a:prstGeom prst="rect">
            <a:avLst/>
          </a:prstGeom>
          <a:noFill/>
        </p:spPr>
        <p:txBody>
          <a:bodyPr wrap="square">
            <a:spAutoFit/>
          </a:bodyPr>
          <a:lstStyle/>
          <a:p>
            <a:pPr algn="ctr" defTabSz="997164" fontAlgn="b">
              <a:spcAft>
                <a:spcPts val="205"/>
              </a:spcAft>
            </a:pPr>
            <a:r>
              <a:rPr lang="en-US" sz="4909">
                <a:solidFill>
                  <a:prstClr val="white"/>
                </a:solidFill>
                <a:latin typeface="Segoe UI" panose="020B0502040204020203" pitchFamily="34" charset="0"/>
                <a:cs typeface="Segoe UI" panose="020B0502040204020203" pitchFamily="34" charset="0"/>
              </a:rPr>
              <a:t>KEY TAKE AWAYS</a:t>
            </a:r>
            <a:endParaRPr lang="en-US" sz="4909">
              <a:solidFill>
                <a:srgbClr val="FFB70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27322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3">
            <a:extLst>
              <a:ext uri="{FF2B5EF4-FFF2-40B4-BE49-F238E27FC236}">
                <a16:creationId xmlns:a16="http://schemas.microsoft.com/office/drawing/2014/main" id="{031ADB6E-38D9-4979-BC45-08669AF04827}"/>
              </a:ext>
            </a:extLst>
          </p:cNvPr>
          <p:cNvSpPr txBox="1">
            <a:spLocks/>
          </p:cNvSpPr>
          <p:nvPr/>
        </p:nvSpPr>
        <p:spPr>
          <a:xfrm>
            <a:off x="-1394517" y="480843"/>
            <a:ext cx="694242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endParaRPr lang="en-US" sz="1091" b="0">
              <a:solidFill>
                <a:srgbClr val="6C6C6C"/>
              </a:solidFill>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D87FFB03-8018-1074-51C1-9992B42554E3}"/>
              </a:ext>
            </a:extLst>
          </p:cNvPr>
          <p:cNvSpPr txBox="1"/>
          <p:nvPr/>
        </p:nvSpPr>
        <p:spPr>
          <a:xfrm>
            <a:off x="1130316" y="847874"/>
            <a:ext cx="9275438" cy="4930068"/>
          </a:xfrm>
          <a:prstGeom prst="rect">
            <a:avLst/>
          </a:prstGeom>
          <a:noFill/>
        </p:spPr>
        <p:txBody>
          <a:bodyPr wrap="square">
            <a:spAutoFit/>
          </a:bodyPr>
          <a:lstStyle/>
          <a:p>
            <a:pPr defTabSz="997164" fontAlgn="b">
              <a:spcAft>
                <a:spcPts val="205"/>
              </a:spcAft>
            </a:pPr>
            <a:r>
              <a:rPr lang="en-US" sz="2454">
                <a:solidFill>
                  <a:prstClr val="white"/>
                </a:solidFill>
                <a:latin typeface="Segoe UI" panose="020B0502040204020203" pitchFamily="34" charset="0"/>
                <a:cs typeface="Segoe UI" panose="020B0502040204020203" pitchFamily="34" charset="0"/>
              </a:rPr>
              <a:t>KEY TAKE AWAYS</a:t>
            </a:r>
          </a:p>
          <a:p>
            <a:pPr defTabSz="997164" fontAlgn="b">
              <a:spcAft>
                <a:spcPts val="205"/>
              </a:spcAft>
            </a:pPr>
            <a:endParaRPr lang="en-US" sz="2454">
              <a:solidFill>
                <a:prstClr val="white"/>
              </a:solidFill>
              <a:latin typeface="Segoe UI" panose="020B0502040204020203" pitchFamily="34" charset="0"/>
              <a:cs typeface="Segoe UI" panose="020B0502040204020203" pitchFamily="34" charset="0"/>
            </a:endParaRPr>
          </a:p>
          <a:p>
            <a:pPr defTabSz="997164" fontAlgn="b">
              <a:spcAft>
                <a:spcPts val="205"/>
              </a:spcAft>
            </a:pPr>
            <a:r>
              <a:rPr lang="en-US" sz="3000">
                <a:solidFill>
                  <a:prstClr val="white"/>
                </a:solidFill>
                <a:highlight>
                  <a:srgbClr val="219EBC"/>
                </a:highlight>
                <a:latin typeface="Segoe UI" panose="020B0502040204020203" pitchFamily="34" charset="0"/>
                <a:cs typeface="Segoe UI" panose="020B0502040204020203" pitchFamily="34" charset="0"/>
              </a:rPr>
              <a:t> Account for types when planning and coding.</a:t>
            </a:r>
          </a:p>
          <a:p>
            <a:pPr defTabSz="997164" fontAlgn="b">
              <a:spcAft>
                <a:spcPts val="205"/>
              </a:spcAft>
            </a:pPr>
            <a:endParaRPr lang="en-US" sz="545">
              <a:solidFill>
                <a:prstClr val="white"/>
              </a:solidFill>
              <a:highlight>
                <a:srgbClr val="219EBC"/>
              </a:highlight>
              <a:latin typeface="Segoe UI" panose="020B0502040204020203" pitchFamily="34" charset="0"/>
              <a:cs typeface="Segoe UI" panose="020B0502040204020203" pitchFamily="34" charset="0"/>
            </a:endParaRPr>
          </a:p>
          <a:p>
            <a:pPr marL="623438" indent="-307390" defTabSz="997164" fontAlgn="b">
              <a:spcAft>
                <a:spcPts val="205"/>
              </a:spcAft>
              <a:buFont typeface="Arial" panose="020B0604020202020204" pitchFamily="34" charset="0"/>
              <a:buChar char="•"/>
            </a:pPr>
            <a:r>
              <a:rPr lang="en-US" sz="2727">
                <a:solidFill>
                  <a:prstClr val="white"/>
                </a:solidFill>
                <a:highlight>
                  <a:srgbClr val="023047"/>
                </a:highlight>
                <a:latin typeface="Segoe UI" panose="020B0502040204020203" pitchFamily="34" charset="0"/>
                <a:cs typeface="Segoe UI" panose="020B0502040204020203" pitchFamily="34" charset="0"/>
              </a:rPr>
              <a:t>Calibrate codes to address financial, typological, and physical realities.</a:t>
            </a:r>
          </a:p>
          <a:p>
            <a:pPr marL="623438" indent="-307390" defTabSz="997164" fontAlgn="b">
              <a:spcAft>
                <a:spcPts val="205"/>
              </a:spcAft>
              <a:buFont typeface="Arial" panose="020B0604020202020204" pitchFamily="34" charset="0"/>
              <a:buChar char="•"/>
            </a:pPr>
            <a:r>
              <a:rPr lang="en-US" sz="2727">
                <a:solidFill>
                  <a:prstClr val="white"/>
                </a:solidFill>
                <a:latin typeface="Segoe UI" panose="020B0502040204020203" pitchFamily="34" charset="0"/>
                <a:cs typeface="Segoe UI" panose="020B0502040204020203" pitchFamily="34" charset="0"/>
              </a:rPr>
              <a:t>Use Test Fits &amp; Feasibility Studies to inform coding.</a:t>
            </a:r>
          </a:p>
          <a:p>
            <a:pPr marL="623438" indent="-307390" defTabSz="997164" fontAlgn="b">
              <a:spcAft>
                <a:spcPts val="205"/>
              </a:spcAft>
              <a:buFont typeface="Arial" panose="020B0604020202020204" pitchFamily="34" charset="0"/>
              <a:buChar char="•"/>
            </a:pPr>
            <a:r>
              <a:rPr lang="en-US" sz="2727">
                <a:solidFill>
                  <a:prstClr val="white"/>
                </a:solidFill>
                <a:latin typeface="Segoe UI" panose="020B0502040204020203" pitchFamily="34" charset="0"/>
                <a:cs typeface="Segoe UI" panose="020B0502040204020203" pitchFamily="34" charset="0"/>
              </a:rPr>
              <a:t>Avoid the “Gap” between 30 and 50 DU/A. Density increases in steps, not along a line or curve. </a:t>
            </a:r>
          </a:p>
          <a:p>
            <a:pPr marL="623438" indent="-307390" defTabSz="997164" fontAlgn="b">
              <a:spcAft>
                <a:spcPts val="205"/>
              </a:spcAft>
              <a:buFont typeface="Arial" panose="020B0604020202020204" pitchFamily="34" charset="0"/>
              <a:buChar char="•"/>
            </a:pPr>
            <a:r>
              <a:rPr lang="en-US" sz="2727">
                <a:solidFill>
                  <a:prstClr val="white"/>
                </a:solidFill>
                <a:latin typeface="Segoe UI" panose="020B0502040204020203" pitchFamily="34" charset="0"/>
                <a:cs typeface="Segoe UI" panose="020B0502040204020203" pitchFamily="34" charset="0"/>
              </a:rPr>
              <a:t>To maximize efficiency, fiscal benefits, and sustainability, advocate for higher densities and parking reductions.</a:t>
            </a:r>
          </a:p>
        </p:txBody>
      </p:sp>
    </p:spTree>
    <p:extLst>
      <p:ext uri="{BB962C8B-B14F-4D97-AF65-F5344CB8AC3E}">
        <p14:creationId xmlns:p14="http://schemas.microsoft.com/office/powerpoint/2010/main" val="131445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3">
            <a:extLst>
              <a:ext uri="{FF2B5EF4-FFF2-40B4-BE49-F238E27FC236}">
                <a16:creationId xmlns:a16="http://schemas.microsoft.com/office/drawing/2014/main" id="{031ADB6E-38D9-4979-BC45-08669AF04827}"/>
              </a:ext>
            </a:extLst>
          </p:cNvPr>
          <p:cNvSpPr txBox="1">
            <a:spLocks/>
          </p:cNvSpPr>
          <p:nvPr/>
        </p:nvSpPr>
        <p:spPr>
          <a:xfrm>
            <a:off x="-1394517" y="480843"/>
            <a:ext cx="6942426" cy="625366"/>
          </a:xfrm>
          <a:prstGeom prst="rect">
            <a:avLst/>
          </a:prstGeom>
        </p:spPr>
        <p:txBody>
          <a:bodyPr lIns="79643" tIns="39822" rIns="79643" bIns="39822" anchor="t">
            <a:noAutofit/>
          </a:bodyPr>
          <a:lstStyle>
            <a:lvl1pPr algn="l" defTabSz="1205361" rtl="0" eaLnBrk="1" latinLnBrk="0" hangingPunct="1">
              <a:spcBef>
                <a:spcPct val="0"/>
              </a:spcBef>
              <a:buNone/>
              <a:defRPr sz="4231" b="1" kern="1200">
                <a:solidFill>
                  <a:srgbClr val="00395A"/>
                </a:solidFill>
                <a:latin typeface="+mj-lt"/>
                <a:ea typeface="+mj-ea"/>
                <a:cs typeface="+mj-cs"/>
              </a:defRPr>
            </a:lvl1pPr>
          </a:lstStyle>
          <a:p>
            <a:pPr defTabSz="821815" fontAlgn="b"/>
            <a:endParaRPr lang="en-US" sz="1091" b="0">
              <a:solidFill>
                <a:srgbClr val="6C6C6C"/>
              </a:solidFill>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13F8CC77-9B29-672E-88C8-EEE768C25BC3}"/>
              </a:ext>
            </a:extLst>
          </p:cNvPr>
          <p:cNvGrpSpPr/>
          <p:nvPr/>
        </p:nvGrpSpPr>
        <p:grpSpPr>
          <a:xfrm>
            <a:off x="-2191153" y="2216728"/>
            <a:ext cx="1122374" cy="3097480"/>
            <a:chOff x="-3213692" y="3251200"/>
            <a:chExt cx="1646149" cy="4542971"/>
          </a:xfrm>
        </p:grpSpPr>
        <p:sp>
          <p:nvSpPr>
            <p:cNvPr id="30" name="Rectangle 29">
              <a:extLst>
                <a:ext uri="{FF2B5EF4-FFF2-40B4-BE49-F238E27FC236}">
                  <a16:creationId xmlns:a16="http://schemas.microsoft.com/office/drawing/2014/main" id="{BE49FC6B-BA2A-4E0D-8C9E-59F77C28F423}"/>
                </a:ext>
              </a:extLst>
            </p:cNvPr>
            <p:cNvSpPr/>
            <p:nvPr/>
          </p:nvSpPr>
          <p:spPr>
            <a:xfrm>
              <a:off x="-3213692" y="3251200"/>
              <a:ext cx="1646149" cy="4542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6" name="Rectangle 5">
              <a:extLst>
                <a:ext uri="{FF2B5EF4-FFF2-40B4-BE49-F238E27FC236}">
                  <a16:creationId xmlns:a16="http://schemas.microsoft.com/office/drawing/2014/main" id="{90D57864-A5D8-67BE-7AB4-2C409F47AF39}"/>
                </a:ext>
              </a:extLst>
            </p:cNvPr>
            <p:cNvSpPr/>
            <p:nvPr/>
          </p:nvSpPr>
          <p:spPr>
            <a:xfrm>
              <a:off x="-3068357" y="3412262"/>
              <a:ext cx="601704" cy="625663"/>
            </a:xfrm>
            <a:prstGeom prst="rect">
              <a:avLst/>
            </a:prstGeom>
            <a:solidFill>
              <a:srgbClr val="02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8" name="Rectangle 7">
              <a:extLst>
                <a:ext uri="{FF2B5EF4-FFF2-40B4-BE49-F238E27FC236}">
                  <a16:creationId xmlns:a16="http://schemas.microsoft.com/office/drawing/2014/main" id="{1189F079-5936-F46A-E91C-9942DCD04DEA}"/>
                </a:ext>
              </a:extLst>
            </p:cNvPr>
            <p:cNvSpPr/>
            <p:nvPr/>
          </p:nvSpPr>
          <p:spPr>
            <a:xfrm>
              <a:off x="-3068357" y="4860362"/>
              <a:ext cx="601704" cy="625663"/>
            </a:xfrm>
            <a:prstGeom prst="rect">
              <a:avLst/>
            </a:prstGeom>
            <a:solidFill>
              <a:srgbClr val="219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9" name="Rectangle 8">
              <a:extLst>
                <a:ext uri="{FF2B5EF4-FFF2-40B4-BE49-F238E27FC236}">
                  <a16:creationId xmlns:a16="http://schemas.microsoft.com/office/drawing/2014/main" id="{5CBE1609-8518-535A-598C-E180470EBFC0}"/>
                </a:ext>
              </a:extLst>
            </p:cNvPr>
            <p:cNvSpPr/>
            <p:nvPr/>
          </p:nvSpPr>
          <p:spPr>
            <a:xfrm>
              <a:off x="-3068357" y="6308462"/>
              <a:ext cx="601704" cy="625663"/>
            </a:xfrm>
            <a:prstGeom prst="rect">
              <a:avLst/>
            </a:prstGeom>
            <a:solidFill>
              <a:srgbClr val="8EC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14" name="Rectangle 13">
              <a:extLst>
                <a:ext uri="{FF2B5EF4-FFF2-40B4-BE49-F238E27FC236}">
                  <a16:creationId xmlns:a16="http://schemas.microsoft.com/office/drawing/2014/main" id="{028ADDDC-3DC7-92B9-AC1C-052405DB6070}"/>
                </a:ext>
              </a:extLst>
            </p:cNvPr>
            <p:cNvSpPr/>
            <p:nvPr/>
          </p:nvSpPr>
          <p:spPr>
            <a:xfrm>
              <a:off x="-2350322" y="3406510"/>
              <a:ext cx="601704" cy="625663"/>
            </a:xfrm>
            <a:prstGeom prst="rect">
              <a:avLst/>
            </a:prstGeom>
            <a:solidFill>
              <a:srgbClr val="FB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36" name="Rectangle 35">
              <a:extLst>
                <a:ext uri="{FF2B5EF4-FFF2-40B4-BE49-F238E27FC236}">
                  <a16:creationId xmlns:a16="http://schemas.microsoft.com/office/drawing/2014/main" id="{6C459F46-CE81-FD7B-CA05-B24B2992AB55}"/>
                </a:ext>
              </a:extLst>
            </p:cNvPr>
            <p:cNvSpPr/>
            <p:nvPr/>
          </p:nvSpPr>
          <p:spPr>
            <a:xfrm>
              <a:off x="-3068357" y="4136312"/>
              <a:ext cx="601704" cy="625663"/>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1" name="Rectangle 40">
              <a:extLst>
                <a:ext uri="{FF2B5EF4-FFF2-40B4-BE49-F238E27FC236}">
                  <a16:creationId xmlns:a16="http://schemas.microsoft.com/office/drawing/2014/main" id="{EEB0A773-3E4A-96C7-BDC3-C2477055620E}"/>
                </a:ext>
              </a:extLst>
            </p:cNvPr>
            <p:cNvSpPr/>
            <p:nvPr/>
          </p:nvSpPr>
          <p:spPr>
            <a:xfrm>
              <a:off x="-2350322" y="4132578"/>
              <a:ext cx="601704" cy="625663"/>
            </a:xfrm>
            <a:prstGeom prst="rect">
              <a:avLst/>
            </a:prstGeom>
            <a:solidFill>
              <a:srgbClr val="FFB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0" name="Rectangle 39">
              <a:extLst>
                <a:ext uri="{FF2B5EF4-FFF2-40B4-BE49-F238E27FC236}">
                  <a16:creationId xmlns:a16="http://schemas.microsoft.com/office/drawing/2014/main" id="{F2654D85-D537-730D-21B5-3A1C735824F8}"/>
                </a:ext>
              </a:extLst>
            </p:cNvPr>
            <p:cNvSpPr/>
            <p:nvPr/>
          </p:nvSpPr>
          <p:spPr>
            <a:xfrm>
              <a:off x="-3068357" y="5584412"/>
              <a:ext cx="601704" cy="625663"/>
            </a:xfrm>
            <a:prstGeom prst="rect">
              <a:avLst/>
            </a:prstGeom>
            <a:solidFill>
              <a:srgbClr val="57B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4" name="Rectangle 43">
              <a:extLst>
                <a:ext uri="{FF2B5EF4-FFF2-40B4-BE49-F238E27FC236}">
                  <a16:creationId xmlns:a16="http://schemas.microsoft.com/office/drawing/2014/main" id="{7D01574D-35A4-C749-F7C1-FF528652A34E}"/>
                </a:ext>
              </a:extLst>
            </p:cNvPr>
            <p:cNvSpPr/>
            <p:nvPr/>
          </p:nvSpPr>
          <p:spPr>
            <a:xfrm>
              <a:off x="-3068357" y="7032511"/>
              <a:ext cx="601704" cy="625663"/>
            </a:xfrm>
            <a:prstGeom prst="rect">
              <a:avLst/>
            </a:prstGeom>
            <a:solidFill>
              <a:srgbClr val="BA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51" name="Rectangle 50">
              <a:extLst>
                <a:ext uri="{FF2B5EF4-FFF2-40B4-BE49-F238E27FC236}">
                  <a16:creationId xmlns:a16="http://schemas.microsoft.com/office/drawing/2014/main" id="{C740C20A-CD5F-F855-47DA-125B203D66FF}"/>
                </a:ext>
              </a:extLst>
            </p:cNvPr>
            <p:cNvSpPr/>
            <p:nvPr/>
          </p:nvSpPr>
          <p:spPr>
            <a:xfrm>
              <a:off x="-2349025" y="4858343"/>
              <a:ext cx="601704" cy="625663"/>
            </a:xfrm>
            <a:prstGeom prst="rect">
              <a:avLst/>
            </a:prstGeom>
            <a:solidFill>
              <a:srgbClr val="FFB70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52" name="Rectangle 51">
              <a:extLst>
                <a:ext uri="{FF2B5EF4-FFF2-40B4-BE49-F238E27FC236}">
                  <a16:creationId xmlns:a16="http://schemas.microsoft.com/office/drawing/2014/main" id="{A06438BD-A45C-0A45-F902-61350BE8FB0A}"/>
                </a:ext>
              </a:extLst>
            </p:cNvPr>
            <p:cNvSpPr/>
            <p:nvPr/>
          </p:nvSpPr>
          <p:spPr>
            <a:xfrm>
              <a:off x="-2350322" y="5584411"/>
              <a:ext cx="601704" cy="625663"/>
            </a:xfrm>
            <a:prstGeom prst="rect">
              <a:avLst/>
            </a:prstGeom>
            <a:solidFill>
              <a:srgbClr val="C7C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grpSp>
      <p:sp>
        <p:nvSpPr>
          <p:cNvPr id="58" name="TextBox 57">
            <a:extLst>
              <a:ext uri="{FF2B5EF4-FFF2-40B4-BE49-F238E27FC236}">
                <a16:creationId xmlns:a16="http://schemas.microsoft.com/office/drawing/2014/main" id="{D87FFB03-8018-1074-51C1-9992B42554E3}"/>
              </a:ext>
            </a:extLst>
          </p:cNvPr>
          <p:cNvSpPr txBox="1"/>
          <p:nvPr/>
        </p:nvSpPr>
        <p:spPr>
          <a:xfrm>
            <a:off x="1130316" y="847874"/>
            <a:ext cx="9730658" cy="5846665"/>
          </a:xfrm>
          <a:prstGeom prst="rect">
            <a:avLst/>
          </a:prstGeom>
          <a:noFill/>
        </p:spPr>
        <p:txBody>
          <a:bodyPr wrap="square">
            <a:spAutoFit/>
          </a:bodyPr>
          <a:lstStyle/>
          <a:p>
            <a:pPr defTabSz="997164" fontAlgn="b">
              <a:spcAft>
                <a:spcPts val="205"/>
              </a:spcAft>
            </a:pPr>
            <a:r>
              <a:rPr lang="en-US" sz="2454">
                <a:solidFill>
                  <a:prstClr val="white"/>
                </a:solidFill>
                <a:latin typeface="Segoe UI" panose="020B0502040204020203" pitchFamily="34" charset="0"/>
                <a:cs typeface="Segoe UI" panose="020B0502040204020203" pitchFamily="34" charset="0"/>
              </a:rPr>
              <a:t>KEY TAKE AWAYS</a:t>
            </a:r>
          </a:p>
          <a:p>
            <a:pPr defTabSz="997164" fontAlgn="b">
              <a:spcAft>
                <a:spcPts val="205"/>
              </a:spcAft>
            </a:pPr>
            <a:endParaRPr lang="en-US" sz="2454">
              <a:solidFill>
                <a:prstClr val="white"/>
              </a:solidFill>
              <a:latin typeface="Segoe UI" panose="020B0502040204020203" pitchFamily="34" charset="0"/>
              <a:cs typeface="Segoe UI" panose="020B0502040204020203" pitchFamily="34" charset="0"/>
            </a:endParaRPr>
          </a:p>
          <a:p>
            <a:pPr defTabSz="997164" fontAlgn="b">
              <a:spcAft>
                <a:spcPts val="205"/>
              </a:spcAft>
            </a:pPr>
            <a:r>
              <a:rPr lang="en-US" sz="3000">
                <a:solidFill>
                  <a:prstClr val="white"/>
                </a:solidFill>
                <a:highlight>
                  <a:srgbClr val="219EBC"/>
                </a:highlight>
                <a:latin typeface="Segoe UI" panose="020B0502040204020203" pitchFamily="34" charset="0"/>
                <a:cs typeface="Segoe UI" panose="020B0502040204020203" pitchFamily="34" charset="0"/>
              </a:rPr>
              <a:t> Density’s only one piece of the puzzle.</a:t>
            </a:r>
          </a:p>
          <a:p>
            <a:pPr defTabSz="997164" fontAlgn="b">
              <a:spcAft>
                <a:spcPts val="205"/>
              </a:spcAft>
            </a:pPr>
            <a:endParaRPr lang="en-US" sz="545">
              <a:solidFill>
                <a:prstClr val="white"/>
              </a:solidFill>
              <a:highlight>
                <a:srgbClr val="219EBC"/>
              </a:highlight>
              <a:latin typeface="Segoe UI" panose="020B0502040204020203" pitchFamily="34" charset="0"/>
              <a:cs typeface="Segoe UI" panose="020B0502040204020203" pitchFamily="34" charset="0"/>
            </a:endParaRPr>
          </a:p>
          <a:p>
            <a:pPr marL="623438" indent="-307390" defTabSz="997164" fontAlgn="b">
              <a:spcAft>
                <a:spcPts val="205"/>
              </a:spcAft>
              <a:buFont typeface="Arial" panose="020B0604020202020204" pitchFamily="34" charset="0"/>
              <a:buChar char="•"/>
            </a:pPr>
            <a:r>
              <a:rPr lang="en-US" sz="2727">
                <a:solidFill>
                  <a:prstClr val="white"/>
                </a:solidFill>
                <a:latin typeface="Segoe UI" panose="020B0502040204020203" pitchFamily="34" charset="0"/>
                <a:cs typeface="Segoe UI" panose="020B0502040204020203" pitchFamily="34" charset="0"/>
              </a:rPr>
              <a:t>Form impacts perception more than density.</a:t>
            </a:r>
          </a:p>
          <a:p>
            <a:pPr marL="1122021" lvl="1" indent="-307390" defTabSz="997164" fontAlgn="b">
              <a:spcAft>
                <a:spcPts val="205"/>
              </a:spcAft>
              <a:buFont typeface="Arial" panose="020B0604020202020204" pitchFamily="34" charset="0"/>
              <a:buChar char="•"/>
            </a:pPr>
            <a:r>
              <a:rPr lang="en-US" sz="2182">
                <a:solidFill>
                  <a:prstClr val="white"/>
                </a:solidFill>
                <a:latin typeface="Segoe UI" panose="020B0502040204020203" pitchFamily="34" charset="0"/>
                <a:cs typeface="Segoe UI" panose="020B0502040204020203" pitchFamily="34" charset="0"/>
              </a:rPr>
              <a:t>Both 50 and 100 DU/A can be delivered in the same form. From the public’s perspective, these can look and feel exactly the same.</a:t>
            </a:r>
          </a:p>
          <a:p>
            <a:pPr marL="1122021" lvl="1" indent="-307390" defTabSz="997164" fontAlgn="b">
              <a:spcAft>
                <a:spcPts val="205"/>
              </a:spcAft>
              <a:buFont typeface="Arial" panose="020B0604020202020204" pitchFamily="34" charset="0"/>
              <a:buChar char="•"/>
            </a:pPr>
            <a:r>
              <a:rPr lang="en-US" sz="2182">
                <a:solidFill>
                  <a:prstClr val="white"/>
                </a:solidFill>
                <a:latin typeface="Segoe UI" panose="020B0502040204020203" pitchFamily="34" charset="0"/>
                <a:cs typeface="Segoe UI" panose="020B0502040204020203" pitchFamily="34" charset="0"/>
              </a:rPr>
              <a:t>Projects with 20 and 100 DU/A can comfortably coexist with good form-based coding and thoughtful design. </a:t>
            </a:r>
          </a:p>
          <a:p>
            <a:pPr marL="623438" indent="-307390" defTabSz="997164" fontAlgn="b">
              <a:spcAft>
                <a:spcPts val="205"/>
              </a:spcAft>
              <a:buFont typeface="Arial" panose="020B0604020202020204" pitchFamily="34" charset="0"/>
              <a:buChar char="•"/>
            </a:pPr>
            <a:r>
              <a:rPr lang="en-US" sz="2727">
                <a:solidFill>
                  <a:prstClr val="white"/>
                </a:solidFill>
                <a:latin typeface="Segoe UI" panose="020B0502040204020203" pitchFamily="34" charset="0"/>
                <a:cs typeface="Segoe UI" panose="020B0502040204020203" pitchFamily="34" charset="0"/>
              </a:rPr>
              <a:t>Use form-based standards to address frontage condition, scale transitions, and parking configuration.</a:t>
            </a:r>
          </a:p>
          <a:p>
            <a:pPr marL="623438" indent="-307390" defTabSz="997164" fontAlgn="b">
              <a:spcAft>
                <a:spcPts val="205"/>
              </a:spcAft>
              <a:buFont typeface="Arial" panose="020B0604020202020204" pitchFamily="34" charset="0"/>
              <a:buChar char="•"/>
            </a:pPr>
            <a:r>
              <a:rPr lang="en-US" sz="2727">
                <a:solidFill>
                  <a:prstClr val="white"/>
                </a:solidFill>
                <a:highlight>
                  <a:srgbClr val="023047"/>
                </a:highlight>
                <a:latin typeface="Segoe UI" panose="020B0502040204020203" pitchFamily="34" charset="0"/>
                <a:cs typeface="Segoe UI" panose="020B0502040204020203" pitchFamily="34" charset="0"/>
              </a:rPr>
              <a:t>Make the outcome you desire the easiest outcome to deliver.</a:t>
            </a:r>
          </a:p>
          <a:p>
            <a:pPr marL="1122021" lvl="1" indent="-307390" defTabSz="997164" fontAlgn="b">
              <a:spcAft>
                <a:spcPts val="205"/>
              </a:spcAft>
              <a:buFont typeface="Arial" panose="020B0604020202020204" pitchFamily="34" charset="0"/>
              <a:buChar char="•"/>
            </a:pPr>
            <a:endParaRPr lang="en-US" sz="2182">
              <a:solidFill>
                <a:prstClr val="white"/>
              </a:solidFill>
              <a:latin typeface="Segoe UI" panose="020B0502040204020203" pitchFamily="34" charset="0"/>
              <a:cs typeface="Segoe UI" panose="020B0502040204020203" pitchFamily="34" charset="0"/>
            </a:endParaRPr>
          </a:p>
          <a:p>
            <a:pPr marL="623438" indent="-307390" defTabSz="997164" fontAlgn="b">
              <a:spcAft>
                <a:spcPts val="205"/>
              </a:spcAft>
              <a:buFont typeface="Arial" panose="020B0604020202020204" pitchFamily="34" charset="0"/>
              <a:buChar char="•"/>
            </a:pPr>
            <a:endParaRPr lang="en-US" sz="2727">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8885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866C52B-0F63-FD8A-46D4-19A5C7FD2AF9}"/>
              </a:ext>
            </a:extLst>
          </p:cNvPr>
          <p:cNvSpPr txBox="1"/>
          <p:nvPr/>
        </p:nvSpPr>
        <p:spPr>
          <a:xfrm>
            <a:off x="3553885" y="1514447"/>
            <a:ext cx="5084230" cy="3561744"/>
          </a:xfrm>
          <a:prstGeom prst="rect">
            <a:avLst/>
          </a:prstGeom>
          <a:noFill/>
        </p:spPr>
        <p:txBody>
          <a:bodyPr wrap="square">
            <a:spAutoFit/>
          </a:bodyPr>
          <a:lstStyle/>
          <a:p>
            <a:pPr algn="ctr" defTabSz="997164" fontAlgn="b">
              <a:spcAft>
                <a:spcPts val="205"/>
              </a:spcAft>
            </a:pPr>
            <a:r>
              <a:rPr lang="en-US" sz="6000">
                <a:solidFill>
                  <a:prstClr val="white"/>
                </a:solidFill>
                <a:latin typeface="Segoe UI" panose="020B0502040204020203" pitchFamily="34" charset="0"/>
                <a:cs typeface="Segoe UI" panose="020B0502040204020203" pitchFamily="34" charset="0"/>
              </a:rPr>
              <a:t>THANK YOU!</a:t>
            </a:r>
          </a:p>
          <a:p>
            <a:pPr algn="ctr" defTabSz="997164" fontAlgn="b">
              <a:spcAft>
                <a:spcPts val="205"/>
              </a:spcAft>
            </a:pPr>
            <a:endParaRPr lang="en-US" sz="4909">
              <a:solidFill>
                <a:prstClr val="white"/>
              </a:solidFill>
              <a:latin typeface="Segoe UI" panose="020B0502040204020203" pitchFamily="34" charset="0"/>
              <a:cs typeface="Segoe UI" panose="020B0502040204020203" pitchFamily="34" charset="0"/>
            </a:endParaRPr>
          </a:p>
          <a:p>
            <a:pPr algn="ctr" defTabSz="997164" fontAlgn="b">
              <a:spcAft>
                <a:spcPts val="205"/>
              </a:spcAft>
            </a:pPr>
            <a:r>
              <a:rPr lang="en-US" sz="2454">
                <a:solidFill>
                  <a:prstClr val="white"/>
                </a:solidFill>
                <a:latin typeface="Segoe UI" panose="020B0502040204020203" pitchFamily="34" charset="0"/>
                <a:cs typeface="Segoe UI" panose="020B0502040204020203" pitchFamily="34" charset="0"/>
              </a:rPr>
              <a:t>Stefanie McQueen, AICP</a:t>
            </a:r>
          </a:p>
          <a:p>
            <a:pPr algn="ctr" defTabSz="997164" fontAlgn="b">
              <a:spcAft>
                <a:spcPts val="205"/>
              </a:spcAft>
            </a:pPr>
            <a:r>
              <a:rPr lang="en-US" sz="1909">
                <a:solidFill>
                  <a:prstClr val="white"/>
                </a:solidFill>
                <a:latin typeface="Segoe UI" panose="020B0502040204020203" pitchFamily="34" charset="0"/>
                <a:cs typeface="Segoe UI" panose="020B0502040204020203" pitchFamily="34" charset="0"/>
              </a:rPr>
              <a:t>stefanie.mcqueen@hdrinc.com</a:t>
            </a:r>
            <a:endParaRPr lang="en-US" sz="1909">
              <a:solidFill>
                <a:srgbClr val="FFB703"/>
              </a:solidFill>
              <a:latin typeface="Segoe UI" panose="020B0502040204020203" pitchFamily="34" charset="0"/>
              <a:cs typeface="Segoe UI" panose="020B0502040204020203" pitchFamily="34" charset="0"/>
            </a:endParaRPr>
          </a:p>
          <a:p>
            <a:pPr algn="ctr" defTabSz="997164" fontAlgn="b">
              <a:spcAft>
                <a:spcPts val="205"/>
              </a:spcAft>
            </a:pPr>
            <a:endParaRPr lang="en-US" sz="1909">
              <a:solidFill>
                <a:prstClr val="white"/>
              </a:solidFill>
              <a:latin typeface="Segoe UI" panose="020B0502040204020203" pitchFamily="34" charset="0"/>
              <a:cs typeface="Segoe UI" panose="020B0502040204020203" pitchFamily="34" charset="0"/>
            </a:endParaRPr>
          </a:p>
          <a:p>
            <a:pPr algn="ctr" defTabSz="997164" fontAlgn="b">
              <a:spcAft>
                <a:spcPts val="205"/>
              </a:spcAft>
            </a:pPr>
            <a:r>
              <a:rPr lang="en-US" sz="2454">
                <a:solidFill>
                  <a:prstClr val="white"/>
                </a:solidFill>
                <a:latin typeface="Segoe UI" panose="020B0502040204020203" pitchFamily="34" charset="0"/>
                <a:cs typeface="Segoe UI" panose="020B0502040204020203" pitchFamily="34" charset="0"/>
              </a:rPr>
              <a:t>Steve Schukraft, AICP</a:t>
            </a:r>
          </a:p>
          <a:p>
            <a:pPr algn="ctr" defTabSz="997164" fontAlgn="b">
              <a:spcAft>
                <a:spcPts val="205"/>
              </a:spcAft>
            </a:pPr>
            <a:r>
              <a:rPr lang="en-US" sz="1909">
                <a:solidFill>
                  <a:prstClr val="white"/>
                </a:solidFill>
                <a:latin typeface="Segoe UI" panose="020B0502040204020203" pitchFamily="34" charset="0"/>
                <a:cs typeface="Segoe UI" panose="020B0502040204020203" pitchFamily="34" charset="0"/>
              </a:rPr>
              <a:t>steve.schukraft@hdrinc.com</a:t>
            </a:r>
          </a:p>
        </p:txBody>
      </p:sp>
    </p:spTree>
    <p:extLst>
      <p:ext uri="{BB962C8B-B14F-4D97-AF65-F5344CB8AC3E}">
        <p14:creationId xmlns:p14="http://schemas.microsoft.com/office/powerpoint/2010/main" val="2278729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on a playground&#10;&#10;Description automatically generated with low confidence">
            <a:extLst>
              <a:ext uri="{FF2B5EF4-FFF2-40B4-BE49-F238E27FC236}">
                <a16:creationId xmlns:a16="http://schemas.microsoft.com/office/drawing/2014/main" id="{01C73969-2114-F9E1-A05E-8C3F4426A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817"/>
          <a:stretch/>
        </p:blipFill>
        <p:spPr>
          <a:xfrm>
            <a:off x="953054" y="0"/>
            <a:ext cx="11238946" cy="6858000"/>
          </a:xfrm>
          <a:prstGeom prst="rect">
            <a:avLst/>
          </a:prstGeom>
        </p:spPr>
      </p:pic>
      <p:sp>
        <p:nvSpPr>
          <p:cNvPr id="28" name="Freeform 5">
            <a:extLst>
              <a:ext uri="{FF2B5EF4-FFF2-40B4-BE49-F238E27FC236}">
                <a16:creationId xmlns:a16="http://schemas.microsoft.com/office/drawing/2014/main" id="{82B9B445-5EBA-F6EF-30E5-00BDB8F02CE4}"/>
              </a:ext>
            </a:extLst>
          </p:cNvPr>
          <p:cNvSpPr/>
          <p:nvPr/>
        </p:nvSpPr>
        <p:spPr>
          <a:xfrm>
            <a:off x="6890535" y="0"/>
            <a:ext cx="1237465" cy="6858000"/>
          </a:xfrm>
          <a:custGeom>
            <a:avLst/>
            <a:gdLst/>
            <a:ahLst/>
            <a:cxnLst/>
            <a:rect l="l" t="t" r="r" b="b"/>
            <a:pathLst>
              <a:path w="635769" h="3582122">
                <a:moveTo>
                  <a:pt x="0" y="0"/>
                </a:moveTo>
                <a:lnTo>
                  <a:pt x="635769" y="0"/>
                </a:lnTo>
                <a:lnTo>
                  <a:pt x="635769" y="3582122"/>
                </a:lnTo>
                <a:lnTo>
                  <a:pt x="0" y="3582122"/>
                </a:lnTo>
                <a:close/>
              </a:path>
            </a:pathLst>
          </a:custGeom>
          <a:solidFill>
            <a:srgbClr val="EF7349"/>
          </a:solidFill>
          <a:effectLst>
            <a:outerShdw blurRad="50800" dist="38100" dir="2700000" algn="tl" rotWithShape="0">
              <a:prstClr val="black">
                <a:alpha val="40000"/>
              </a:prstClr>
            </a:outerShdw>
          </a:effectLst>
        </p:spPr>
        <p:txBody>
          <a:bodyPr/>
          <a:lstStyle/>
          <a:p>
            <a:endParaRPr lang="en-US" sz="1200"/>
          </a:p>
        </p:txBody>
      </p:sp>
      <p:grpSp>
        <p:nvGrpSpPr>
          <p:cNvPr id="24" name="Group 4">
            <a:extLst>
              <a:ext uri="{FF2B5EF4-FFF2-40B4-BE49-F238E27FC236}">
                <a16:creationId xmlns:a16="http://schemas.microsoft.com/office/drawing/2014/main" id="{D6EC68F3-6B11-6447-2108-FBF4821E6CF7}"/>
              </a:ext>
            </a:extLst>
          </p:cNvPr>
          <p:cNvGrpSpPr/>
          <p:nvPr/>
        </p:nvGrpSpPr>
        <p:grpSpPr>
          <a:xfrm>
            <a:off x="6484135" y="0"/>
            <a:ext cx="1237465" cy="6858000"/>
            <a:chOff x="0" y="0"/>
            <a:chExt cx="635769" cy="3582122"/>
          </a:xfrm>
          <a:effectLst>
            <a:outerShdw blurRad="50800" dist="38100" dir="2700000" algn="tl" rotWithShape="0">
              <a:prstClr val="black">
                <a:alpha val="40000"/>
              </a:prstClr>
            </a:outerShdw>
          </a:effectLst>
        </p:grpSpPr>
        <p:sp>
          <p:nvSpPr>
            <p:cNvPr id="25" name="Freeform 5">
              <a:extLst>
                <a:ext uri="{FF2B5EF4-FFF2-40B4-BE49-F238E27FC236}">
                  <a16:creationId xmlns:a16="http://schemas.microsoft.com/office/drawing/2014/main" id="{36EA20D7-C18F-25BF-AECC-C6DC2CC73FE7}"/>
                </a:ext>
              </a:extLst>
            </p:cNvPr>
            <p:cNvSpPr/>
            <p:nvPr/>
          </p:nvSpPr>
          <p:spPr>
            <a:xfrm>
              <a:off x="0" y="0"/>
              <a:ext cx="635769" cy="3582122"/>
            </a:xfrm>
            <a:custGeom>
              <a:avLst/>
              <a:gdLst/>
              <a:ahLst/>
              <a:cxnLst/>
              <a:rect l="l" t="t" r="r" b="b"/>
              <a:pathLst>
                <a:path w="635769" h="3582122">
                  <a:moveTo>
                    <a:pt x="0" y="0"/>
                  </a:moveTo>
                  <a:lnTo>
                    <a:pt x="635769" y="0"/>
                  </a:lnTo>
                  <a:lnTo>
                    <a:pt x="635769" y="3582122"/>
                  </a:lnTo>
                  <a:lnTo>
                    <a:pt x="0" y="3582122"/>
                  </a:lnTo>
                  <a:close/>
                </a:path>
              </a:pathLst>
            </a:custGeom>
            <a:solidFill>
              <a:srgbClr val="FFA688"/>
            </a:solidFill>
          </p:spPr>
          <p:txBody>
            <a:bodyPr/>
            <a:lstStyle/>
            <a:p>
              <a:endParaRPr lang="en-US" sz="1200"/>
            </a:p>
          </p:txBody>
        </p:sp>
        <p:sp>
          <p:nvSpPr>
            <p:cNvPr id="26" name="TextBox 6">
              <a:extLst>
                <a:ext uri="{FF2B5EF4-FFF2-40B4-BE49-F238E27FC236}">
                  <a16:creationId xmlns:a16="http://schemas.microsoft.com/office/drawing/2014/main" id="{8BD7415F-4449-C7D8-0BC1-7397D5C88573}"/>
                </a:ext>
              </a:extLst>
            </p:cNvPr>
            <p:cNvSpPr txBox="1"/>
            <p:nvPr/>
          </p:nvSpPr>
          <p:spPr>
            <a:xfrm>
              <a:off x="0" y="9525"/>
              <a:ext cx="812800" cy="803275"/>
            </a:xfrm>
            <a:prstGeom prst="rect">
              <a:avLst/>
            </a:prstGeom>
          </p:spPr>
          <p:txBody>
            <a:bodyPr lIns="34467" tIns="34467" rIns="34467" bIns="34467" rtlCol="0" anchor="ctr"/>
            <a:lstStyle/>
            <a:p>
              <a:pPr algn="ctr">
                <a:lnSpc>
                  <a:spcPts val="1349"/>
                </a:lnSpc>
              </a:pPr>
              <a:endParaRPr sz="1200"/>
            </a:p>
          </p:txBody>
        </p:sp>
      </p:grpSp>
      <p:sp>
        <p:nvSpPr>
          <p:cNvPr id="5" name="Freeform 5"/>
          <p:cNvSpPr/>
          <p:nvPr/>
        </p:nvSpPr>
        <p:spPr>
          <a:xfrm>
            <a:off x="6356616" y="1"/>
            <a:ext cx="929748" cy="6864927"/>
          </a:xfrm>
          <a:custGeom>
            <a:avLst/>
            <a:gdLst/>
            <a:ahLst/>
            <a:cxnLst/>
            <a:rect l="l" t="t" r="r" b="b"/>
            <a:pathLst>
              <a:path w="635769" h="3582122">
                <a:moveTo>
                  <a:pt x="0" y="0"/>
                </a:moveTo>
                <a:lnTo>
                  <a:pt x="635769" y="0"/>
                </a:lnTo>
                <a:lnTo>
                  <a:pt x="635769" y="3582122"/>
                </a:lnTo>
                <a:lnTo>
                  <a:pt x="0" y="3582122"/>
                </a:lnTo>
                <a:close/>
              </a:path>
            </a:pathLst>
          </a:custGeom>
          <a:solidFill>
            <a:srgbClr val="6EC1E4"/>
          </a:solidFill>
          <a:effectLst>
            <a:outerShdw blurRad="50800" dist="38100" dir="2700000" algn="tl" rotWithShape="0">
              <a:prstClr val="black">
                <a:alpha val="40000"/>
              </a:prstClr>
            </a:outerShdw>
          </a:effectLst>
        </p:spPr>
        <p:txBody>
          <a:bodyPr/>
          <a:lstStyle/>
          <a:p>
            <a:endParaRPr lang="en-US" sz="1200"/>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199805" y="703384"/>
            <a:ext cx="562708" cy="140677"/>
          </a:xfrm>
          <a:prstGeom prst="rect">
            <a:avLst/>
          </a:prstGeom>
        </p:spPr>
      </p:pic>
      <p:grpSp>
        <p:nvGrpSpPr>
          <p:cNvPr id="8" name="Group 8"/>
          <p:cNvGrpSpPr/>
          <p:nvPr/>
        </p:nvGrpSpPr>
        <p:grpSpPr>
          <a:xfrm>
            <a:off x="-6638" y="11723"/>
            <a:ext cx="6813838" cy="6858000"/>
            <a:chOff x="0" y="0"/>
            <a:chExt cx="3253143" cy="3582122"/>
          </a:xfrm>
          <a:solidFill>
            <a:schemeClr val="accent1">
              <a:lumMod val="50000"/>
            </a:schemeClr>
          </a:solidFill>
          <a:effectLst>
            <a:outerShdw blurRad="50800" dist="38100" dir="2700000" algn="tl" rotWithShape="0">
              <a:prstClr val="black">
                <a:alpha val="40000"/>
              </a:prstClr>
            </a:outerShdw>
          </a:effectLst>
        </p:grpSpPr>
        <p:sp>
          <p:nvSpPr>
            <p:cNvPr id="9" name="Freeform 9"/>
            <p:cNvSpPr/>
            <p:nvPr/>
          </p:nvSpPr>
          <p:spPr>
            <a:xfrm>
              <a:off x="0" y="0"/>
              <a:ext cx="3253143" cy="3582122"/>
            </a:xfrm>
            <a:custGeom>
              <a:avLst/>
              <a:gdLst/>
              <a:ahLst/>
              <a:cxnLst/>
              <a:rect l="l" t="t" r="r" b="b"/>
              <a:pathLst>
                <a:path w="3085771" h="3582122">
                  <a:moveTo>
                    <a:pt x="0" y="0"/>
                  </a:moveTo>
                  <a:lnTo>
                    <a:pt x="3085771" y="0"/>
                  </a:lnTo>
                  <a:lnTo>
                    <a:pt x="3085771" y="3582122"/>
                  </a:lnTo>
                  <a:lnTo>
                    <a:pt x="0" y="3582122"/>
                  </a:lnTo>
                  <a:close/>
                </a:path>
              </a:pathLst>
            </a:custGeom>
            <a:grpFill/>
          </p:spPr>
          <p:txBody>
            <a:bodyPr/>
            <a:lstStyle/>
            <a:p>
              <a:endParaRPr lang="en-US" sz="1200"/>
            </a:p>
          </p:txBody>
        </p:sp>
        <p:sp>
          <p:nvSpPr>
            <p:cNvPr id="10" name="TextBox 10"/>
            <p:cNvSpPr txBox="1"/>
            <p:nvPr/>
          </p:nvSpPr>
          <p:spPr>
            <a:xfrm>
              <a:off x="0" y="9525"/>
              <a:ext cx="812800" cy="803275"/>
            </a:xfrm>
            <a:prstGeom prst="rect">
              <a:avLst/>
            </a:prstGeom>
            <a:grpFill/>
          </p:spPr>
          <p:txBody>
            <a:bodyPr lIns="34467" tIns="34467" rIns="34467" bIns="34467" rtlCol="0" anchor="ctr"/>
            <a:lstStyle/>
            <a:p>
              <a:pPr algn="ctr">
                <a:lnSpc>
                  <a:spcPts val="1349"/>
                </a:lnSpc>
              </a:pPr>
              <a:endParaRPr sz="1200"/>
            </a:p>
          </p:txBody>
        </p:sp>
      </p:grpSp>
      <p:sp>
        <p:nvSpPr>
          <p:cNvPr id="11" name="TextBox 11"/>
          <p:cNvSpPr txBox="1"/>
          <p:nvPr/>
        </p:nvSpPr>
        <p:spPr>
          <a:xfrm>
            <a:off x="634139" y="1519483"/>
            <a:ext cx="6082655" cy="2215991"/>
          </a:xfrm>
          <a:prstGeom prst="rect">
            <a:avLst/>
          </a:prstGeom>
        </p:spPr>
        <p:txBody>
          <a:bodyPr wrap="square" lIns="0" tIns="0" rIns="0" bIns="0" rtlCol="0" anchor="t">
            <a:spAutoFit/>
          </a:bodyPr>
          <a:lstStyle/>
          <a:p>
            <a:r>
              <a:rPr lang="en-US" sz="3600" u="sng">
                <a:solidFill>
                  <a:schemeClr val="bg1"/>
                </a:solidFill>
                <a:latin typeface="Calibri"/>
                <a:cs typeface="Calibri"/>
              </a:rPr>
              <a:t>Centers &amp; Connections</a:t>
            </a:r>
            <a:r>
              <a:rPr lang="en-US" sz="3600">
                <a:solidFill>
                  <a:schemeClr val="bg1"/>
                </a:solidFill>
                <a:latin typeface="Calibri"/>
                <a:cs typeface="Calibri"/>
              </a:rPr>
              <a:t>: Incentivizing Infill and Diverse Housing in Unincorporated Hillsborough County</a:t>
            </a:r>
            <a:endParaRPr lang="en-US" sz="3600">
              <a:solidFill>
                <a:schemeClr val="bg1"/>
              </a:solidFill>
              <a:ea typeface="+mn-lt"/>
              <a:cs typeface="+mn-lt"/>
            </a:endParaRPr>
          </a:p>
        </p:txBody>
      </p:sp>
      <p:sp>
        <p:nvSpPr>
          <p:cNvPr id="12" name="TextBox 12"/>
          <p:cNvSpPr txBox="1"/>
          <p:nvPr/>
        </p:nvSpPr>
        <p:spPr>
          <a:xfrm>
            <a:off x="622041" y="4357448"/>
            <a:ext cx="5734575" cy="2285819"/>
          </a:xfrm>
          <a:prstGeom prst="rect">
            <a:avLst/>
          </a:prstGeom>
        </p:spPr>
        <p:txBody>
          <a:bodyPr wrap="square" lIns="0" tIns="0" rIns="0" bIns="0" rtlCol="0" anchor="t">
            <a:spAutoFit/>
          </a:bodyPr>
          <a:lstStyle/>
          <a:p>
            <a:pPr>
              <a:lnSpc>
                <a:spcPct val="107357"/>
              </a:lnSpc>
            </a:pPr>
            <a:endParaRPr lang="en-US" sz="2667">
              <a:solidFill>
                <a:schemeClr val="bg1"/>
              </a:solidFill>
              <a:latin typeface="Montserrat"/>
            </a:endParaRPr>
          </a:p>
          <a:p>
            <a:r>
              <a:rPr lang="en-US" sz="2400">
                <a:solidFill>
                  <a:schemeClr val="bg1"/>
                </a:solidFill>
                <a:latin typeface="Montserrat"/>
              </a:rPr>
              <a:t>2024 Florida Association of Counties Conference</a:t>
            </a:r>
          </a:p>
          <a:p>
            <a:endParaRPr lang="en-US" sz="2400">
              <a:solidFill>
                <a:schemeClr val="bg1"/>
              </a:solidFill>
              <a:latin typeface="Montserrat"/>
            </a:endParaRPr>
          </a:p>
          <a:p>
            <a:endParaRPr lang="en-US" sz="2400">
              <a:solidFill>
                <a:schemeClr val="bg1"/>
              </a:solidFill>
              <a:latin typeface="Montserrat"/>
            </a:endParaRPr>
          </a:p>
          <a:p>
            <a:r>
              <a:rPr lang="en-US" sz="2400">
                <a:solidFill>
                  <a:schemeClr val="bg1"/>
                </a:solidFill>
                <a:latin typeface="Montserrat"/>
              </a:rPr>
              <a:t>June 26, 2024</a:t>
            </a:r>
            <a:endParaRPr lang="en-US" sz="1200">
              <a:solidFill>
                <a:schemeClr val="bg1"/>
              </a:solidFill>
            </a:endParaRPr>
          </a:p>
        </p:txBody>
      </p:sp>
      <p:sp>
        <p:nvSpPr>
          <p:cNvPr id="14" name="TextBox 14"/>
          <p:cNvSpPr txBox="1"/>
          <p:nvPr/>
        </p:nvSpPr>
        <p:spPr>
          <a:xfrm>
            <a:off x="634139" y="6075973"/>
            <a:ext cx="3446237" cy="223138"/>
          </a:xfrm>
          <a:prstGeom prst="rect">
            <a:avLst/>
          </a:prstGeom>
        </p:spPr>
        <p:txBody>
          <a:bodyPr wrap="square" lIns="0" tIns="0" rIns="0" bIns="0" rtlCol="0" anchor="t">
            <a:spAutoFit/>
          </a:bodyPr>
          <a:lstStyle/>
          <a:p>
            <a:pPr>
              <a:lnSpc>
                <a:spcPct val="113636"/>
              </a:lnSpc>
            </a:pPr>
            <a:r>
              <a:rPr lang="en-US" sz="1367">
                <a:solidFill>
                  <a:schemeClr val="bg1"/>
                </a:solidFill>
                <a:latin typeface="Montserrat"/>
              </a:rPr>
              <a:t>PlanHillsborough.org/</a:t>
            </a:r>
            <a:r>
              <a:rPr lang="en-US" sz="1367" err="1">
                <a:solidFill>
                  <a:schemeClr val="bg1"/>
                </a:solidFill>
                <a:latin typeface="Montserrat"/>
              </a:rPr>
              <a:t>hclanduse</a:t>
            </a:r>
          </a:p>
        </p:txBody>
      </p:sp>
      <p:sp>
        <p:nvSpPr>
          <p:cNvPr id="15" name="AutoShape 15"/>
          <p:cNvSpPr/>
          <p:nvPr/>
        </p:nvSpPr>
        <p:spPr>
          <a:xfrm rot="-5400000">
            <a:off x="10671790" y="2158306"/>
            <a:ext cx="1637788" cy="0"/>
          </a:xfrm>
          <a:prstGeom prst="line">
            <a:avLst/>
          </a:prstGeom>
          <a:ln w="28575" cap="rnd">
            <a:solidFill>
              <a:srgbClr val="FFFFFF"/>
            </a:solidFill>
            <a:prstDash val="solid"/>
            <a:headEnd type="none" w="sm" len="sm"/>
            <a:tailEnd type="none" w="sm" len="sm"/>
          </a:ln>
        </p:spPr>
        <p:txBody>
          <a:bodyPr/>
          <a:lstStyle/>
          <a:p>
            <a:endParaRPr lang="en-US" sz="1200"/>
          </a:p>
        </p:txBody>
      </p:sp>
      <p:sp>
        <p:nvSpPr>
          <p:cNvPr id="16" name="AutoShape 16"/>
          <p:cNvSpPr/>
          <p:nvPr/>
        </p:nvSpPr>
        <p:spPr>
          <a:xfrm>
            <a:off x="-188280" y="6064250"/>
            <a:ext cx="12568561" cy="0"/>
          </a:xfrm>
          <a:prstGeom prst="line">
            <a:avLst/>
          </a:prstGeom>
          <a:ln w="28575" cap="rnd">
            <a:solidFill>
              <a:srgbClr val="FFFFFF"/>
            </a:solidFill>
            <a:prstDash val="solid"/>
            <a:headEnd type="none" w="sm" len="sm"/>
            <a:tailEnd type="none" w="sm" len="sm"/>
          </a:ln>
        </p:spPr>
        <p:txBody>
          <a:bodyPr/>
          <a:lstStyle/>
          <a:p>
            <a:endParaRPr lang="en-US" sz="1200"/>
          </a:p>
        </p:txBody>
      </p:sp>
      <p:pic>
        <p:nvPicPr>
          <p:cNvPr id="31" name="Picture 30" descr="Text&#10;&#10;Description automatically generated">
            <a:extLst>
              <a:ext uri="{FF2B5EF4-FFF2-40B4-BE49-F238E27FC236}">
                <a16:creationId xmlns:a16="http://schemas.microsoft.com/office/drawing/2014/main" id="{F1A95330-763A-268A-0E59-FC65B0EEF4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336" y="217699"/>
            <a:ext cx="3409245" cy="1001975"/>
          </a:xfrm>
          <a:prstGeom prst="rect">
            <a:avLst/>
          </a:prstGeom>
        </p:spPr>
      </p:pic>
      <p:sp>
        <p:nvSpPr>
          <p:cNvPr id="2" name="TextBox 12">
            <a:extLst>
              <a:ext uri="{FF2B5EF4-FFF2-40B4-BE49-F238E27FC236}">
                <a16:creationId xmlns:a16="http://schemas.microsoft.com/office/drawing/2014/main" id="{AF867210-18B6-F9A2-6F15-0D33CCB27A87}"/>
              </a:ext>
            </a:extLst>
          </p:cNvPr>
          <p:cNvSpPr txBox="1"/>
          <p:nvPr/>
        </p:nvSpPr>
        <p:spPr>
          <a:xfrm>
            <a:off x="610119" y="3682765"/>
            <a:ext cx="5670816" cy="852990"/>
          </a:xfrm>
          <a:prstGeom prst="rect">
            <a:avLst/>
          </a:prstGeom>
        </p:spPr>
        <p:txBody>
          <a:bodyPr wrap="square" lIns="0" tIns="0" rIns="0" bIns="0" rtlCol="0" anchor="t">
            <a:spAutoFit/>
          </a:bodyPr>
          <a:lstStyle/>
          <a:p>
            <a:pPr>
              <a:lnSpc>
                <a:spcPct val="107357"/>
              </a:lnSpc>
            </a:pPr>
            <a:endParaRPr lang="en-US" sz="2667">
              <a:solidFill>
                <a:schemeClr val="bg1"/>
              </a:solidFill>
              <a:latin typeface="Montserrat"/>
            </a:endParaRPr>
          </a:p>
          <a:p>
            <a:pPr>
              <a:lnSpc>
                <a:spcPct val="107357"/>
              </a:lnSpc>
            </a:pPr>
            <a:r>
              <a:rPr lang="en-US" sz="2667">
                <a:solidFill>
                  <a:schemeClr val="bg1"/>
                </a:solidFill>
                <a:latin typeface="Montserrat"/>
              </a:rPr>
              <a:t>Katrina Corcoran, AICP</a:t>
            </a:r>
          </a:p>
        </p:txBody>
      </p:sp>
    </p:spTree>
    <p:extLst>
      <p:ext uri="{BB962C8B-B14F-4D97-AF65-F5344CB8AC3E}">
        <p14:creationId xmlns:p14="http://schemas.microsoft.com/office/powerpoint/2010/main" val="274322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ity with solid fill">
            <a:extLst>
              <a:ext uri="{FF2B5EF4-FFF2-40B4-BE49-F238E27FC236}">
                <a16:creationId xmlns:a16="http://schemas.microsoft.com/office/drawing/2014/main" id="{D9B33183-5C4B-91F5-F61D-4EB80F55CC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0980" y="1709174"/>
            <a:ext cx="1874831" cy="1874831"/>
          </a:xfrm>
          <a:prstGeom prst="rect">
            <a:avLst/>
          </a:prstGeom>
        </p:spPr>
      </p:pic>
      <p:pic>
        <p:nvPicPr>
          <p:cNvPr id="9" name="Graphic 8" descr="Users with solid fill">
            <a:extLst>
              <a:ext uri="{FF2B5EF4-FFF2-40B4-BE49-F238E27FC236}">
                <a16:creationId xmlns:a16="http://schemas.microsoft.com/office/drawing/2014/main" id="{A1080A9D-354D-62E4-4388-D7C24FBB77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2774" y="1626782"/>
            <a:ext cx="2155006" cy="2155006"/>
          </a:xfrm>
          <a:prstGeom prst="rect">
            <a:avLst/>
          </a:prstGeom>
        </p:spPr>
      </p:pic>
      <p:sp>
        <p:nvSpPr>
          <p:cNvPr id="13" name="Title 1">
            <a:extLst>
              <a:ext uri="{FF2B5EF4-FFF2-40B4-BE49-F238E27FC236}">
                <a16:creationId xmlns:a16="http://schemas.microsoft.com/office/drawing/2014/main" id="{C0F9BB02-8B97-F142-0FC9-D079B9C3F602}"/>
              </a:ext>
            </a:extLst>
          </p:cNvPr>
          <p:cNvSpPr txBox="1">
            <a:spLocks/>
          </p:cNvSpPr>
          <p:nvPr/>
        </p:nvSpPr>
        <p:spPr>
          <a:xfrm>
            <a:off x="418480" y="558935"/>
            <a:ext cx="10245091" cy="692667"/>
          </a:xfrm>
          <a:prstGeom prst="rect">
            <a:avLst/>
          </a:prstGeom>
        </p:spPr>
        <p:txBody>
          <a:bodyPr lIns="60960" tIns="30480" rIns="60960" bIns="30480" anchor="t"/>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defTabSz="914430">
              <a:defRPr/>
            </a:pPr>
            <a:r>
              <a:rPr lang="en-US" b="1">
                <a:solidFill>
                  <a:schemeClr val="accent6">
                    <a:lumMod val="10000"/>
                  </a:schemeClr>
                </a:solidFill>
                <a:latin typeface="Montserrat ExtraBold"/>
              </a:rPr>
              <a:t>Addressing Future Growth</a:t>
            </a:r>
            <a:endParaRPr lang="en-US" b="1">
              <a:solidFill>
                <a:schemeClr val="accent6">
                  <a:lumMod val="10000"/>
                </a:schemeClr>
              </a:solidFill>
              <a:latin typeface="Montserrat ExtraBold" panose="00000900000000000000" pitchFamily="2" charset="0"/>
            </a:endParaRPr>
          </a:p>
        </p:txBody>
      </p:sp>
      <p:sp>
        <p:nvSpPr>
          <p:cNvPr id="14" name="TextBox 13">
            <a:extLst>
              <a:ext uri="{FF2B5EF4-FFF2-40B4-BE49-F238E27FC236}">
                <a16:creationId xmlns:a16="http://schemas.microsoft.com/office/drawing/2014/main" id="{1D5604EF-49BC-FF90-4FB7-7B236D0594AF}"/>
              </a:ext>
            </a:extLst>
          </p:cNvPr>
          <p:cNvSpPr txBox="1"/>
          <p:nvPr/>
        </p:nvSpPr>
        <p:spPr>
          <a:xfrm>
            <a:off x="418480" y="1087398"/>
            <a:ext cx="10317481" cy="553998"/>
          </a:xfrm>
          <a:prstGeom prst="rect">
            <a:avLst/>
          </a:prstGeom>
          <a:noFill/>
        </p:spPr>
        <p:txBody>
          <a:bodyPr wrap="square" rtlCol="0">
            <a:spAutoFit/>
          </a:bodyPr>
          <a:lstStyle/>
          <a:p>
            <a:pPr defTabSz="914446"/>
            <a:r>
              <a:rPr lang="en-US" sz="3000">
                <a:solidFill>
                  <a:srgbClr val="EAEAEA">
                    <a:lumMod val="10000"/>
                  </a:srgbClr>
                </a:solidFill>
                <a:latin typeface="Calibri" panose="020F0502020204030204"/>
              </a:rPr>
              <a:t>By 2045, unincorporated Hillsborough County will see…</a:t>
            </a:r>
          </a:p>
        </p:txBody>
      </p:sp>
      <p:sp>
        <p:nvSpPr>
          <p:cNvPr id="15" name="Title 1">
            <a:extLst>
              <a:ext uri="{FF2B5EF4-FFF2-40B4-BE49-F238E27FC236}">
                <a16:creationId xmlns:a16="http://schemas.microsoft.com/office/drawing/2014/main" id="{CF48891B-1F50-677C-2627-91EC01A92E1F}"/>
              </a:ext>
            </a:extLst>
          </p:cNvPr>
          <p:cNvSpPr txBox="1">
            <a:spLocks/>
          </p:cNvSpPr>
          <p:nvPr/>
        </p:nvSpPr>
        <p:spPr>
          <a:xfrm>
            <a:off x="819618" y="3569590"/>
            <a:ext cx="10172701" cy="50467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algn="ctr" defTabSz="914430">
              <a:defRPr/>
            </a:pPr>
            <a:r>
              <a:rPr lang="en-US" sz="2800" b="1">
                <a:solidFill>
                  <a:srgbClr val="EAEAEA">
                    <a:lumMod val="10000"/>
                  </a:srgbClr>
                </a:solidFill>
                <a:effectLst>
                  <a:outerShdw blurRad="38100" dist="38100" dir="2700000" algn="tl">
                    <a:srgbClr val="000000">
                      <a:alpha val="43137"/>
                    </a:srgbClr>
                  </a:outerShdw>
                </a:effectLst>
                <a:latin typeface="Calibri"/>
              </a:rPr>
              <a:t>&amp; Increasing demand for…</a:t>
            </a:r>
          </a:p>
        </p:txBody>
      </p:sp>
      <p:sp>
        <p:nvSpPr>
          <p:cNvPr id="16" name="Rectangle 15">
            <a:extLst>
              <a:ext uri="{FF2B5EF4-FFF2-40B4-BE49-F238E27FC236}">
                <a16:creationId xmlns:a16="http://schemas.microsoft.com/office/drawing/2014/main" id="{227D0CEA-F2DF-6CA1-8162-617A4723EC57}"/>
              </a:ext>
            </a:extLst>
          </p:cNvPr>
          <p:cNvSpPr/>
          <p:nvPr/>
        </p:nvSpPr>
        <p:spPr>
          <a:xfrm>
            <a:off x="632773" y="5943815"/>
            <a:ext cx="2532328" cy="566740"/>
          </a:xfrm>
          <a:prstGeom prst="rect">
            <a:avLst/>
          </a:prstGeom>
          <a:solidFill>
            <a:srgbClr val="EF7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867">
                <a:solidFill>
                  <a:schemeClr val="bg1"/>
                </a:solidFill>
                <a:effectLst>
                  <a:outerShdw blurRad="38100" dist="38100" dir="2700000" algn="tl">
                    <a:srgbClr val="000000">
                      <a:alpha val="43137"/>
                    </a:srgbClr>
                  </a:outerShdw>
                </a:effectLst>
                <a:latin typeface="Montserrat  "/>
              </a:rPr>
              <a:t>TRANSPORTATION</a:t>
            </a:r>
            <a:endParaRPr lang="en-US" sz="1200">
              <a:solidFill>
                <a:schemeClr val="bg1"/>
              </a:solidFill>
              <a:effectLst>
                <a:outerShdw blurRad="38100" dist="38100" dir="2700000" algn="tl">
                  <a:srgbClr val="000000">
                    <a:alpha val="43137"/>
                  </a:srgbClr>
                </a:outerShdw>
              </a:effectLst>
              <a:latin typeface="Montserrat  "/>
            </a:endParaRPr>
          </a:p>
        </p:txBody>
      </p:sp>
      <p:sp>
        <p:nvSpPr>
          <p:cNvPr id="17" name="Rectangle 16">
            <a:extLst>
              <a:ext uri="{FF2B5EF4-FFF2-40B4-BE49-F238E27FC236}">
                <a16:creationId xmlns:a16="http://schemas.microsoft.com/office/drawing/2014/main" id="{CB327C18-FD00-7F4D-958A-BC2EB14DF389}"/>
              </a:ext>
            </a:extLst>
          </p:cNvPr>
          <p:cNvSpPr/>
          <p:nvPr/>
        </p:nvSpPr>
        <p:spPr>
          <a:xfrm>
            <a:off x="3373640" y="5934681"/>
            <a:ext cx="2532328" cy="566740"/>
          </a:xfrm>
          <a:prstGeom prst="rect">
            <a:avLst/>
          </a:prstGeom>
          <a:solidFill>
            <a:srgbClr val="EF7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867">
                <a:solidFill>
                  <a:schemeClr val="bg1"/>
                </a:solidFill>
                <a:effectLst>
                  <a:outerShdw blurRad="38100" dist="38100" dir="2700000" algn="tl">
                    <a:srgbClr val="000000">
                      <a:alpha val="43137"/>
                    </a:srgbClr>
                  </a:outerShdw>
                </a:effectLst>
                <a:latin typeface="Montserrat  "/>
              </a:rPr>
              <a:t>COUNTY SERVICES</a:t>
            </a:r>
            <a:endParaRPr lang="en-US" sz="1200">
              <a:solidFill>
                <a:schemeClr val="bg1"/>
              </a:solidFill>
              <a:effectLst>
                <a:outerShdw blurRad="38100" dist="38100" dir="2700000" algn="tl">
                  <a:srgbClr val="000000">
                    <a:alpha val="43137"/>
                  </a:srgbClr>
                </a:outerShdw>
              </a:effectLst>
              <a:latin typeface="Montserrat  "/>
            </a:endParaRPr>
          </a:p>
        </p:txBody>
      </p:sp>
      <p:sp>
        <p:nvSpPr>
          <p:cNvPr id="18" name="Rectangle 17">
            <a:extLst>
              <a:ext uri="{FF2B5EF4-FFF2-40B4-BE49-F238E27FC236}">
                <a16:creationId xmlns:a16="http://schemas.microsoft.com/office/drawing/2014/main" id="{20CDA706-DAAB-9BE4-7ADF-94D5DC923011}"/>
              </a:ext>
            </a:extLst>
          </p:cNvPr>
          <p:cNvSpPr/>
          <p:nvPr/>
        </p:nvSpPr>
        <p:spPr>
          <a:xfrm>
            <a:off x="6114507" y="5916215"/>
            <a:ext cx="2532328" cy="566740"/>
          </a:xfrm>
          <a:prstGeom prst="rect">
            <a:avLst/>
          </a:prstGeom>
          <a:solidFill>
            <a:srgbClr val="EF7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867">
                <a:solidFill>
                  <a:schemeClr val="bg1"/>
                </a:solidFill>
                <a:effectLst>
                  <a:outerShdw blurRad="38100" dist="38100" dir="2700000" algn="tl">
                    <a:srgbClr val="000000">
                      <a:alpha val="43137"/>
                    </a:srgbClr>
                  </a:outerShdw>
                </a:effectLst>
                <a:latin typeface="Montserrat  "/>
              </a:rPr>
              <a:t>SCHOOLS</a:t>
            </a:r>
            <a:endParaRPr lang="en-US" sz="1200">
              <a:solidFill>
                <a:schemeClr val="bg1"/>
              </a:solidFill>
              <a:effectLst>
                <a:outerShdw blurRad="38100" dist="38100" dir="2700000" algn="tl">
                  <a:srgbClr val="000000">
                    <a:alpha val="43137"/>
                  </a:srgbClr>
                </a:outerShdw>
              </a:effectLst>
              <a:latin typeface="Montserrat  "/>
            </a:endParaRPr>
          </a:p>
        </p:txBody>
      </p:sp>
      <p:sp>
        <p:nvSpPr>
          <p:cNvPr id="19" name="Rectangle 18">
            <a:extLst>
              <a:ext uri="{FF2B5EF4-FFF2-40B4-BE49-F238E27FC236}">
                <a16:creationId xmlns:a16="http://schemas.microsoft.com/office/drawing/2014/main" id="{939B5AA8-B865-8EE8-86E9-10D7ED1C802D}"/>
              </a:ext>
            </a:extLst>
          </p:cNvPr>
          <p:cNvSpPr/>
          <p:nvPr/>
        </p:nvSpPr>
        <p:spPr>
          <a:xfrm>
            <a:off x="8855374" y="5907081"/>
            <a:ext cx="2532328" cy="566740"/>
          </a:xfrm>
          <a:prstGeom prst="rect">
            <a:avLst/>
          </a:prstGeom>
          <a:solidFill>
            <a:srgbClr val="EF7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867">
                <a:solidFill>
                  <a:schemeClr val="bg1"/>
                </a:solidFill>
                <a:effectLst>
                  <a:outerShdw blurRad="38100" dist="38100" dir="2700000" algn="tl">
                    <a:srgbClr val="000000">
                      <a:alpha val="43137"/>
                    </a:srgbClr>
                  </a:outerShdw>
                </a:effectLst>
                <a:latin typeface="Montserrat  "/>
              </a:rPr>
              <a:t>RECREATION</a:t>
            </a:r>
            <a:endParaRPr lang="en-US" sz="1200">
              <a:solidFill>
                <a:schemeClr val="bg1"/>
              </a:solidFill>
              <a:effectLst>
                <a:outerShdw blurRad="38100" dist="38100" dir="2700000" algn="tl">
                  <a:srgbClr val="000000">
                    <a:alpha val="43137"/>
                  </a:srgbClr>
                </a:outerShdw>
              </a:effectLst>
              <a:latin typeface="Montserrat  "/>
            </a:endParaRPr>
          </a:p>
        </p:txBody>
      </p:sp>
      <p:sp>
        <p:nvSpPr>
          <p:cNvPr id="6" name="AutoShape 10">
            <a:extLst>
              <a:ext uri="{FF2B5EF4-FFF2-40B4-BE49-F238E27FC236}">
                <a16:creationId xmlns:a16="http://schemas.microsoft.com/office/drawing/2014/main" id="{403758B0-821F-06CE-2F1F-327F1EEEE593}"/>
              </a:ext>
            </a:extLst>
          </p:cNvPr>
          <p:cNvSpPr/>
          <p:nvPr/>
        </p:nvSpPr>
        <p:spPr>
          <a:xfrm>
            <a:off x="3192495" y="2183502"/>
            <a:ext cx="2592484" cy="1096765"/>
          </a:xfrm>
          <a:prstGeom prst="rect">
            <a:avLst/>
          </a:prstGeom>
          <a:solidFill>
            <a:srgbClr val="000000">
              <a:alpha val="11765"/>
            </a:srgbClr>
          </a:solidFill>
        </p:spPr>
        <p:txBody>
          <a:bodyPr/>
          <a:lstStyle/>
          <a:p>
            <a:endParaRPr lang="en-US" sz="1200"/>
          </a:p>
        </p:txBody>
      </p:sp>
      <p:sp>
        <p:nvSpPr>
          <p:cNvPr id="8" name="AutoShape 14">
            <a:extLst>
              <a:ext uri="{FF2B5EF4-FFF2-40B4-BE49-F238E27FC236}">
                <a16:creationId xmlns:a16="http://schemas.microsoft.com/office/drawing/2014/main" id="{225DFB44-DE8E-9775-B688-9526DD132D14}"/>
              </a:ext>
            </a:extLst>
          </p:cNvPr>
          <p:cNvSpPr/>
          <p:nvPr/>
        </p:nvSpPr>
        <p:spPr>
          <a:xfrm>
            <a:off x="3105259" y="2102736"/>
            <a:ext cx="2592485" cy="1096765"/>
          </a:xfrm>
          <a:prstGeom prst="rect">
            <a:avLst/>
          </a:prstGeom>
          <a:solidFill>
            <a:srgbClr val="EF7349"/>
          </a:solidFill>
        </p:spPr>
        <p:txBody>
          <a:bodyPr/>
          <a:lstStyle/>
          <a:p>
            <a:endParaRPr lang="en-US" sz="1200"/>
          </a:p>
        </p:txBody>
      </p:sp>
      <p:sp>
        <p:nvSpPr>
          <p:cNvPr id="10" name="TextBox 23">
            <a:extLst>
              <a:ext uri="{FF2B5EF4-FFF2-40B4-BE49-F238E27FC236}">
                <a16:creationId xmlns:a16="http://schemas.microsoft.com/office/drawing/2014/main" id="{C86E11A5-87FA-EF6F-4833-CC9F7B9DB20A}"/>
              </a:ext>
            </a:extLst>
          </p:cNvPr>
          <p:cNvSpPr txBox="1"/>
          <p:nvPr/>
        </p:nvSpPr>
        <p:spPr>
          <a:xfrm>
            <a:off x="3192495" y="2286085"/>
            <a:ext cx="2395458" cy="738664"/>
          </a:xfrm>
          <a:prstGeom prst="rect">
            <a:avLst/>
          </a:prstGeom>
        </p:spPr>
        <p:txBody>
          <a:bodyPr wrap="square" lIns="0" tIns="0" rIns="0" bIns="0" rtlCol="0" anchor="t">
            <a:spAutoFit/>
          </a:bodyPr>
          <a:lstStyle/>
          <a:p>
            <a:pPr algn="ctr">
              <a:spcBef>
                <a:spcPct val="0"/>
              </a:spcBef>
            </a:pPr>
            <a:r>
              <a:rPr lang="en-US" sz="2667">
                <a:solidFill>
                  <a:srgbClr val="FFFFFF"/>
                </a:solidFill>
                <a:effectLst>
                  <a:outerShdw blurRad="38100" dist="38100" dir="2700000" algn="tl">
                    <a:srgbClr val="000000">
                      <a:alpha val="43137"/>
                    </a:srgbClr>
                  </a:outerShdw>
                </a:effectLst>
                <a:latin typeface="Montserrat Semi-Bold Bold"/>
              </a:rPr>
              <a:t>350,000</a:t>
            </a:r>
          </a:p>
          <a:p>
            <a:pPr algn="ctr">
              <a:spcBef>
                <a:spcPct val="0"/>
              </a:spcBef>
            </a:pPr>
            <a:r>
              <a:rPr lang="en-US" sz="2133">
                <a:solidFill>
                  <a:srgbClr val="FFFFFF"/>
                </a:solidFill>
                <a:latin typeface="Montserrat Semi-Bold Bold"/>
              </a:rPr>
              <a:t>MORE PEOPLE</a:t>
            </a:r>
          </a:p>
        </p:txBody>
      </p:sp>
      <p:sp>
        <p:nvSpPr>
          <p:cNvPr id="12" name="AutoShape 10">
            <a:extLst>
              <a:ext uri="{FF2B5EF4-FFF2-40B4-BE49-F238E27FC236}">
                <a16:creationId xmlns:a16="http://schemas.microsoft.com/office/drawing/2014/main" id="{1AC80169-64B6-B671-8BBE-E139CEBF5C48}"/>
              </a:ext>
            </a:extLst>
          </p:cNvPr>
          <p:cNvSpPr/>
          <p:nvPr/>
        </p:nvSpPr>
        <p:spPr>
          <a:xfrm>
            <a:off x="6510669" y="2193144"/>
            <a:ext cx="2592484" cy="1096765"/>
          </a:xfrm>
          <a:prstGeom prst="rect">
            <a:avLst/>
          </a:prstGeom>
          <a:solidFill>
            <a:srgbClr val="000000">
              <a:alpha val="11765"/>
            </a:srgbClr>
          </a:solidFill>
        </p:spPr>
        <p:txBody>
          <a:bodyPr/>
          <a:lstStyle/>
          <a:p>
            <a:endParaRPr lang="en-US" sz="1200"/>
          </a:p>
        </p:txBody>
      </p:sp>
      <p:sp>
        <p:nvSpPr>
          <p:cNvPr id="20" name="AutoShape 14">
            <a:extLst>
              <a:ext uri="{FF2B5EF4-FFF2-40B4-BE49-F238E27FC236}">
                <a16:creationId xmlns:a16="http://schemas.microsoft.com/office/drawing/2014/main" id="{45E1E223-1501-4376-CA63-1314BAEEB91E}"/>
              </a:ext>
            </a:extLst>
          </p:cNvPr>
          <p:cNvSpPr/>
          <p:nvPr/>
        </p:nvSpPr>
        <p:spPr>
          <a:xfrm>
            <a:off x="6423433" y="2112379"/>
            <a:ext cx="2592485" cy="1096765"/>
          </a:xfrm>
          <a:prstGeom prst="rect">
            <a:avLst/>
          </a:prstGeom>
          <a:solidFill>
            <a:srgbClr val="EF7349"/>
          </a:solidFill>
        </p:spPr>
        <p:txBody>
          <a:bodyPr/>
          <a:lstStyle/>
          <a:p>
            <a:endParaRPr lang="en-US" sz="1200"/>
          </a:p>
        </p:txBody>
      </p:sp>
      <p:sp>
        <p:nvSpPr>
          <p:cNvPr id="21" name="TextBox 23">
            <a:extLst>
              <a:ext uri="{FF2B5EF4-FFF2-40B4-BE49-F238E27FC236}">
                <a16:creationId xmlns:a16="http://schemas.microsoft.com/office/drawing/2014/main" id="{5EB41113-99B5-1211-3848-793D3E7CECCC}"/>
              </a:ext>
            </a:extLst>
          </p:cNvPr>
          <p:cNvSpPr txBox="1"/>
          <p:nvPr/>
        </p:nvSpPr>
        <p:spPr>
          <a:xfrm>
            <a:off x="6510669" y="2295727"/>
            <a:ext cx="2395458" cy="738664"/>
          </a:xfrm>
          <a:prstGeom prst="rect">
            <a:avLst/>
          </a:prstGeom>
        </p:spPr>
        <p:txBody>
          <a:bodyPr wrap="square" lIns="0" tIns="0" rIns="0" bIns="0" rtlCol="0" anchor="t">
            <a:spAutoFit/>
          </a:bodyPr>
          <a:lstStyle/>
          <a:p>
            <a:pPr algn="ctr">
              <a:spcBef>
                <a:spcPct val="0"/>
              </a:spcBef>
            </a:pPr>
            <a:r>
              <a:rPr lang="en-US" sz="2667">
                <a:solidFill>
                  <a:srgbClr val="FFFFFF"/>
                </a:solidFill>
                <a:effectLst>
                  <a:outerShdw blurRad="38100" dist="38100" dir="2700000" algn="tl">
                    <a:srgbClr val="000000">
                      <a:alpha val="43137"/>
                    </a:srgbClr>
                  </a:outerShdw>
                </a:effectLst>
                <a:latin typeface="Montserrat Semi-Bold Bold"/>
              </a:rPr>
              <a:t>107,000</a:t>
            </a:r>
          </a:p>
          <a:p>
            <a:pPr algn="ctr">
              <a:spcBef>
                <a:spcPct val="0"/>
              </a:spcBef>
            </a:pPr>
            <a:r>
              <a:rPr lang="en-US" sz="2133">
                <a:solidFill>
                  <a:srgbClr val="FFFFFF"/>
                </a:solidFill>
                <a:latin typeface="Montserrat Semi-Bold Bold"/>
              </a:rPr>
              <a:t>MORE JOBS</a:t>
            </a:r>
          </a:p>
        </p:txBody>
      </p:sp>
      <p:pic>
        <p:nvPicPr>
          <p:cNvPr id="3" name="Picture 2" descr="Graphical user interface&#10;&#10;Description automatically generated">
            <a:extLst>
              <a:ext uri="{FF2B5EF4-FFF2-40B4-BE49-F238E27FC236}">
                <a16:creationId xmlns:a16="http://schemas.microsoft.com/office/drawing/2014/main" id="{E7B5F786-07DE-5D46-B100-256A2BE2CA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532" b="17727"/>
          <a:stretch/>
        </p:blipFill>
        <p:spPr>
          <a:xfrm>
            <a:off x="632774" y="4166531"/>
            <a:ext cx="10754929" cy="1850543"/>
          </a:xfrm>
          <a:prstGeom prst="rect">
            <a:avLst/>
          </a:prstGeom>
        </p:spPr>
      </p:pic>
    </p:spTree>
    <p:extLst>
      <p:ext uri="{BB962C8B-B14F-4D97-AF65-F5344CB8AC3E}">
        <p14:creationId xmlns:p14="http://schemas.microsoft.com/office/powerpoint/2010/main" val="3598533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a:extLst>
              <a:ext uri="{FF2B5EF4-FFF2-40B4-BE49-F238E27FC236}">
                <a16:creationId xmlns:a16="http://schemas.microsoft.com/office/drawing/2014/main" id="{F124A4C2-A15A-A4EA-80A7-CBFCA4362D5C}"/>
              </a:ext>
            </a:extLst>
          </p:cNvPr>
          <p:cNvSpPr/>
          <p:nvPr/>
        </p:nvSpPr>
        <p:spPr>
          <a:xfrm>
            <a:off x="0" y="4749800"/>
            <a:ext cx="7087254" cy="1555428"/>
          </a:xfrm>
          <a:prstGeom prst="rect">
            <a:avLst/>
          </a:prstGeom>
          <a:solidFill>
            <a:srgbClr val="FFA688"/>
          </a:solidFill>
        </p:spPr>
        <p:txBody>
          <a:bodyPr/>
          <a:lstStyle/>
          <a:p>
            <a:endParaRPr lang="en-US" sz="1200"/>
          </a:p>
        </p:txBody>
      </p:sp>
      <p:sp>
        <p:nvSpPr>
          <p:cNvPr id="10" name="AutoShape 4">
            <a:extLst>
              <a:ext uri="{FF2B5EF4-FFF2-40B4-BE49-F238E27FC236}">
                <a16:creationId xmlns:a16="http://schemas.microsoft.com/office/drawing/2014/main" id="{0A0E68EC-D8E1-F9F2-F635-2DCE4198909A}"/>
              </a:ext>
            </a:extLst>
          </p:cNvPr>
          <p:cNvSpPr/>
          <p:nvPr/>
        </p:nvSpPr>
        <p:spPr>
          <a:xfrm>
            <a:off x="6393358" y="3276600"/>
            <a:ext cx="5798642" cy="1839560"/>
          </a:xfrm>
          <a:prstGeom prst="rect">
            <a:avLst/>
          </a:prstGeom>
          <a:solidFill>
            <a:srgbClr val="EF7349"/>
          </a:solidFill>
        </p:spPr>
        <p:txBody>
          <a:bodyPr/>
          <a:lstStyle/>
          <a:p>
            <a:endParaRPr lang="en-US" sz="1200"/>
          </a:p>
        </p:txBody>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764583" y="582332"/>
            <a:ext cx="5798641" cy="849784"/>
          </a:xfrm>
          <a:prstGeom prst="rect">
            <a:avLst/>
          </a:prstGeom>
        </p:spPr>
        <p:txBody>
          <a:bodyPr wrap="square" lIns="0" tIns="0" rIns="0" bIns="0" rtlCol="0" anchor="t">
            <a:spAutoFit/>
          </a:bodyPr>
          <a:lstStyle/>
          <a:p>
            <a:pPr defTabSz="609630">
              <a:lnSpc>
                <a:spcPct val="137741"/>
              </a:lnSpc>
              <a:spcBef>
                <a:spcPct val="0"/>
              </a:spcBef>
              <a:defRPr/>
            </a:pPr>
            <a:r>
              <a:rPr lang="en-US" sz="4400">
                <a:solidFill>
                  <a:srgbClr val="000000"/>
                </a:solidFill>
                <a:latin typeface="Montserrat Extra-Bold"/>
              </a:rPr>
              <a:t>Urban Service Area</a:t>
            </a:r>
            <a:endParaRPr lang="en-US" sz="1200"/>
          </a:p>
        </p:txBody>
      </p:sp>
      <p:sp>
        <p:nvSpPr>
          <p:cNvPr id="9" name="TextBox 9"/>
          <p:cNvSpPr txBox="1"/>
          <p:nvPr/>
        </p:nvSpPr>
        <p:spPr>
          <a:xfrm>
            <a:off x="670156" y="1559922"/>
            <a:ext cx="5619881" cy="3682868"/>
          </a:xfrm>
          <a:prstGeom prst="rect">
            <a:avLst/>
          </a:prstGeom>
        </p:spPr>
        <p:txBody>
          <a:bodyPr wrap="square" lIns="0" tIns="0" rIns="0" bIns="0" rtlCol="0" anchor="t">
            <a:spAutoFit/>
          </a:bodyPr>
          <a:lstStyle/>
          <a:p>
            <a:pPr marL="228611" indent="-228611" defTabSz="609630">
              <a:lnSpc>
                <a:spcPct val="142004"/>
              </a:lnSpc>
              <a:spcAft>
                <a:spcPts val="1200"/>
              </a:spcAft>
              <a:buFont typeface="Arial" panose="020B0604020202020204" pitchFamily="34" charset="0"/>
              <a:buChar char="•"/>
              <a:defRPr/>
            </a:pPr>
            <a:r>
              <a:rPr lang="en-US" sz="1867">
                <a:solidFill>
                  <a:srgbClr val="000000"/>
                </a:solidFill>
                <a:latin typeface="Montserrat"/>
              </a:rPr>
              <a:t>Part of the adopted Future Land Use Element’s Growth Management Strategy</a:t>
            </a:r>
            <a:endParaRPr lang="en-US" sz="1200"/>
          </a:p>
          <a:p>
            <a:pPr marL="228611" indent="-228611" defTabSz="609630">
              <a:lnSpc>
                <a:spcPct val="142004"/>
              </a:lnSpc>
              <a:spcAft>
                <a:spcPts val="1200"/>
              </a:spcAft>
              <a:buFont typeface="Arial" panose="020B0604020202020204" pitchFamily="34" charset="0"/>
              <a:buChar char="•"/>
              <a:defRPr/>
            </a:pPr>
            <a:r>
              <a:rPr lang="en-US" sz="1867">
                <a:solidFill>
                  <a:srgbClr val="000000"/>
                </a:solidFill>
                <a:latin typeface="Montserrat"/>
              </a:rPr>
              <a:t>Pinpoints where current growth is focused </a:t>
            </a:r>
          </a:p>
          <a:p>
            <a:pPr marL="228611" indent="-228611" defTabSz="609630">
              <a:lnSpc>
                <a:spcPct val="142004"/>
              </a:lnSpc>
              <a:spcAft>
                <a:spcPts val="1200"/>
              </a:spcAft>
              <a:buFont typeface="Arial" panose="020B0604020202020204" pitchFamily="34" charset="0"/>
              <a:buChar char="•"/>
              <a:defRPr/>
            </a:pPr>
            <a:r>
              <a:rPr lang="en-US" sz="1867">
                <a:solidFill>
                  <a:srgbClr val="000000"/>
                </a:solidFill>
                <a:latin typeface="Montserrat"/>
              </a:rPr>
              <a:t>Identifies urban/suburban development and rural areas</a:t>
            </a:r>
          </a:p>
          <a:p>
            <a:pPr marL="228611" indent="-228611" defTabSz="609630">
              <a:lnSpc>
                <a:spcPct val="142004"/>
              </a:lnSpc>
              <a:spcAft>
                <a:spcPts val="1200"/>
              </a:spcAft>
              <a:buFont typeface="Arial" panose="020B0604020202020204" pitchFamily="34" charset="0"/>
              <a:buChar char="•"/>
              <a:defRPr/>
            </a:pPr>
            <a:r>
              <a:rPr lang="en-US" sz="1867">
                <a:solidFill>
                  <a:srgbClr val="000000"/>
                </a:solidFill>
                <a:latin typeface="Montserrat"/>
              </a:rPr>
              <a:t>Helps to create compatible development patterns that efficiently utilize land and county services</a:t>
            </a:r>
          </a:p>
        </p:txBody>
      </p:sp>
      <p:pic>
        <p:nvPicPr>
          <p:cNvPr id="5" name="Picture 4" descr="Map&#10;&#10;Description automatically generated">
            <a:extLst>
              <a:ext uri="{FF2B5EF4-FFF2-40B4-BE49-F238E27FC236}">
                <a16:creationId xmlns:a16="http://schemas.microsoft.com/office/drawing/2014/main" id="{40D88606-07B6-E8FB-99BA-46B2691DDDB2}"/>
              </a:ext>
            </a:extLst>
          </p:cNvPr>
          <p:cNvPicPr>
            <a:picLocks noChangeAspect="1"/>
          </p:cNvPicPr>
          <p:nvPr/>
        </p:nvPicPr>
        <p:blipFill rotWithShape="1">
          <a:blip r:embed="rId5">
            <a:extLst>
              <a:ext uri="{28A0092B-C50C-407E-A947-70E740481C1C}">
                <a14:useLocalDpi xmlns:a14="http://schemas.microsoft.com/office/drawing/2010/main" val="0"/>
              </a:ext>
            </a:extLst>
          </a:blip>
          <a:srcRect r="25170"/>
          <a:stretch/>
        </p:blipFill>
        <p:spPr>
          <a:xfrm>
            <a:off x="6832507" y="787400"/>
            <a:ext cx="4883375" cy="490363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BC20F2D-08B7-5194-9AC9-E67F3AD512B4}"/>
              </a:ext>
            </a:extLst>
          </p:cNvPr>
          <p:cNvSpPr txBox="1"/>
          <p:nvPr/>
        </p:nvSpPr>
        <p:spPr>
          <a:xfrm>
            <a:off x="424961" y="4906473"/>
            <a:ext cx="2918024" cy="1241430"/>
          </a:xfrm>
          <a:prstGeom prst="rect">
            <a:avLst/>
          </a:prstGeom>
          <a:noFill/>
        </p:spPr>
        <p:txBody>
          <a:bodyPr wrap="square" lIns="60960" tIns="30480" rIns="60960" bIns="30480" rtlCol="0" anchor="t">
            <a:spAutoFit/>
          </a:bodyPr>
          <a:lstStyle/>
          <a:p>
            <a:pPr defTabSz="609630">
              <a:defRPr/>
            </a:pPr>
            <a:r>
              <a:rPr lang="en-US" sz="7667" b="1">
                <a:solidFill>
                  <a:prstClr val="black"/>
                </a:solidFill>
                <a:latin typeface="Montserrat  "/>
                <a:ea typeface="Open Sans"/>
                <a:cs typeface="Calibri"/>
              </a:rPr>
              <a:t>20%</a:t>
            </a:r>
            <a:endParaRPr lang="en-US" sz="1333" b="1" i="1">
              <a:solidFill>
                <a:prstClr val="black"/>
              </a:solidFill>
              <a:latin typeface="Montserrat  "/>
              <a:ea typeface="Open Sans"/>
              <a:cs typeface="Calibri"/>
            </a:endParaRPr>
          </a:p>
        </p:txBody>
      </p:sp>
      <p:sp>
        <p:nvSpPr>
          <p:cNvPr id="13" name="TextBox 12">
            <a:extLst>
              <a:ext uri="{FF2B5EF4-FFF2-40B4-BE49-F238E27FC236}">
                <a16:creationId xmlns:a16="http://schemas.microsoft.com/office/drawing/2014/main" id="{CE9FDF83-2346-65A8-1345-5499123E32E5}"/>
              </a:ext>
            </a:extLst>
          </p:cNvPr>
          <p:cNvSpPr txBox="1"/>
          <p:nvPr/>
        </p:nvSpPr>
        <p:spPr>
          <a:xfrm>
            <a:off x="9466336" y="6070600"/>
            <a:ext cx="2249546" cy="379463"/>
          </a:xfrm>
          <a:prstGeom prst="rect">
            <a:avLst/>
          </a:prstGeom>
          <a:noFill/>
        </p:spPr>
        <p:txBody>
          <a:bodyPr wrap="square" rtlCol="0">
            <a:spAutoFit/>
          </a:bodyPr>
          <a:lstStyle/>
          <a:p>
            <a:pPr defTabSz="609630">
              <a:defRPr/>
            </a:pPr>
            <a:r>
              <a:rPr lang="en-US" sz="933" i="1">
                <a:solidFill>
                  <a:prstClr val="black"/>
                </a:solidFill>
                <a:latin typeface="Open Sans" panose="020B0606030504020204" pitchFamily="34" charset="0"/>
                <a:ea typeface="Open Sans" panose="020B0606030504020204" pitchFamily="34" charset="0"/>
                <a:cs typeface="Open Sans" panose="020B0606030504020204" pitchFamily="34" charset="0"/>
              </a:rPr>
              <a:t>Source: Planning Commission, Jan. 2023</a:t>
            </a:r>
          </a:p>
        </p:txBody>
      </p:sp>
      <p:sp>
        <p:nvSpPr>
          <p:cNvPr id="14" name="TextBox 13">
            <a:extLst>
              <a:ext uri="{FF2B5EF4-FFF2-40B4-BE49-F238E27FC236}">
                <a16:creationId xmlns:a16="http://schemas.microsoft.com/office/drawing/2014/main" id="{AB927BBD-19B1-8D33-192E-40F2D0F39F1A}"/>
              </a:ext>
            </a:extLst>
          </p:cNvPr>
          <p:cNvSpPr txBox="1"/>
          <p:nvPr/>
        </p:nvSpPr>
        <p:spPr>
          <a:xfrm>
            <a:off x="8849016" y="6247134"/>
            <a:ext cx="2985865" cy="235898"/>
          </a:xfrm>
          <a:prstGeom prst="rect">
            <a:avLst/>
          </a:prstGeom>
          <a:noFill/>
        </p:spPr>
        <p:txBody>
          <a:bodyPr wrap="square" rtlCol="0">
            <a:spAutoFit/>
          </a:bodyPr>
          <a:lstStyle/>
          <a:p>
            <a:pPr defTabSz="609630">
              <a:defRPr/>
            </a:pPr>
            <a:r>
              <a:rPr lang="en-US" sz="933" i="1">
                <a:solidFill>
                  <a:prstClr val="black"/>
                </a:solidFill>
                <a:latin typeface="Open Sans" panose="020B0606030504020204" pitchFamily="34" charset="0"/>
                <a:ea typeface="Open Sans" panose="020B0606030504020204" pitchFamily="34" charset="0"/>
                <a:cs typeface="Open Sans" panose="020B0606030504020204" pitchFamily="34" charset="0"/>
              </a:rPr>
              <a:t>*Note: 2,110 acres annexed by Plant City since 2015</a:t>
            </a:r>
          </a:p>
        </p:txBody>
      </p:sp>
      <p:sp>
        <p:nvSpPr>
          <p:cNvPr id="6" name="TextBox 5">
            <a:extLst>
              <a:ext uri="{FF2B5EF4-FFF2-40B4-BE49-F238E27FC236}">
                <a16:creationId xmlns:a16="http://schemas.microsoft.com/office/drawing/2014/main" id="{9BDD8557-A2F5-E9AC-690C-0BAB17B73924}"/>
              </a:ext>
            </a:extLst>
          </p:cNvPr>
          <p:cNvSpPr txBox="1"/>
          <p:nvPr/>
        </p:nvSpPr>
        <p:spPr>
          <a:xfrm>
            <a:off x="2895601" y="5149270"/>
            <a:ext cx="3460788" cy="800219"/>
          </a:xfrm>
          <a:prstGeom prst="rect">
            <a:avLst/>
          </a:prstGeom>
          <a:noFill/>
        </p:spPr>
        <p:txBody>
          <a:bodyPr wrap="square" lIns="60960" tIns="30480" rIns="60960" bIns="30480" anchor="t">
            <a:spAutoFit/>
          </a:bodyPr>
          <a:lstStyle/>
          <a:p>
            <a:pPr defTabSz="609630">
              <a:defRPr/>
            </a:pPr>
            <a:r>
              <a:rPr lang="en-US" sz="1600" i="1">
                <a:solidFill>
                  <a:prstClr val="black"/>
                </a:solidFill>
                <a:latin typeface="Montserrat  "/>
                <a:ea typeface="Open Sans"/>
                <a:cs typeface="Open Sans"/>
              </a:rPr>
              <a:t>Land that is vacant, developable or redevelopable within the Urban Service Area</a:t>
            </a:r>
            <a:endParaRPr lang="en-US" sz="1200">
              <a:solidFill>
                <a:prstClr val="black"/>
              </a:solidFill>
              <a:latin typeface="Calibri"/>
            </a:endParaRPr>
          </a:p>
        </p:txBody>
      </p:sp>
      <p:pic>
        <p:nvPicPr>
          <p:cNvPr id="11" name="Picture 10" descr="A picture containing text, font, screenshot, design&#10;&#10;Description automatically generated">
            <a:extLst>
              <a:ext uri="{FF2B5EF4-FFF2-40B4-BE49-F238E27FC236}">
                <a16:creationId xmlns:a16="http://schemas.microsoft.com/office/drawing/2014/main" id="{B8A2CDFA-0437-63E6-3A1C-07B69FA518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800" y="4803073"/>
            <a:ext cx="1153260" cy="802709"/>
          </a:xfrm>
          <a:prstGeom prst="rect">
            <a:avLst/>
          </a:prstGeom>
          <a:ln>
            <a:noFill/>
          </a:ln>
          <a:effectLst/>
        </p:spPr>
      </p:pic>
    </p:spTree>
    <p:extLst>
      <p:ext uri="{BB962C8B-B14F-4D97-AF65-F5344CB8AC3E}">
        <p14:creationId xmlns:p14="http://schemas.microsoft.com/office/powerpoint/2010/main" val="500950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53FA252-2C80-DE21-B9BE-848FAB15D5F3}"/>
              </a:ext>
            </a:extLst>
          </p:cNvPr>
          <p:cNvSpPr/>
          <p:nvPr/>
        </p:nvSpPr>
        <p:spPr>
          <a:xfrm>
            <a:off x="9296400" y="713780"/>
            <a:ext cx="2895600" cy="1292821"/>
          </a:xfrm>
          <a:prstGeom prst="rect">
            <a:avLst/>
          </a:prstGeom>
          <a:solidFill>
            <a:srgbClr val="FFA688"/>
          </a:solidFill>
        </p:spPr>
        <p:txBody>
          <a:bodyPr/>
          <a:lstStyle/>
          <a:p>
            <a:pPr defTabSz="609630">
              <a:defRPr/>
            </a:pPr>
            <a:endParaRPr lang="en-US" sz="1200">
              <a:solidFill>
                <a:srgbClr val="58595B"/>
              </a:solidFill>
              <a:latin typeface="Calibri" panose="020F0502020204030204"/>
            </a:endParaRPr>
          </a:p>
        </p:txBody>
      </p:sp>
      <p:pic>
        <p:nvPicPr>
          <p:cNvPr id="3" name="Picture 3"/>
          <p:cNvPicPr>
            <a:picLocks noChangeAspect="1"/>
          </p:cNvPicPr>
          <p:nvPr/>
        </p:nvPicPr>
        <p:blipFill>
          <a:blip r:embed="rId3">
            <a:alphaModFix amt="7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defRPr/>
            </a:pPr>
            <a:endParaRPr lang="en-US" sz="1200">
              <a:solidFill>
                <a:srgbClr val="58595B"/>
              </a:solidFill>
              <a:latin typeface="Calibri" panose="020F0502020204030204"/>
            </a:endParaRPr>
          </a:p>
        </p:txBody>
      </p:sp>
      <p:sp>
        <p:nvSpPr>
          <p:cNvPr id="8" name="TextBox 8"/>
          <p:cNvSpPr txBox="1"/>
          <p:nvPr/>
        </p:nvSpPr>
        <p:spPr>
          <a:xfrm>
            <a:off x="897722" y="622299"/>
            <a:ext cx="8643637" cy="1778692"/>
          </a:xfrm>
          <a:prstGeom prst="rect">
            <a:avLst/>
          </a:prstGeom>
        </p:spPr>
        <p:txBody>
          <a:bodyPr wrap="square" lIns="0" tIns="0" rIns="0" bIns="0" rtlCol="0" anchor="t">
            <a:spAutoFit/>
          </a:bodyPr>
          <a:lstStyle/>
          <a:p>
            <a:pPr defTabSz="609630">
              <a:lnSpc>
                <a:spcPct val="137741"/>
              </a:lnSpc>
              <a:spcBef>
                <a:spcPct val="0"/>
              </a:spcBef>
              <a:defRPr/>
            </a:pPr>
            <a:r>
              <a:rPr lang="en-US" sz="4400" b="1">
                <a:solidFill>
                  <a:srgbClr val="000000"/>
                </a:solidFill>
                <a:latin typeface="Century Gothic" panose="020B0502020202020204" pitchFamily="34" charset="0"/>
              </a:rPr>
              <a:t>Land for Future Development and Redevelopment</a:t>
            </a:r>
            <a:endParaRPr lang="en-US" sz="1200"/>
          </a:p>
        </p:txBody>
      </p:sp>
      <p:sp>
        <p:nvSpPr>
          <p:cNvPr id="6" name="TextBox 4">
            <a:extLst>
              <a:ext uri="{FF2B5EF4-FFF2-40B4-BE49-F238E27FC236}">
                <a16:creationId xmlns:a16="http://schemas.microsoft.com/office/drawing/2014/main" id="{A3C233E8-8D82-95E2-3BF5-B2071DA56E75}"/>
              </a:ext>
            </a:extLst>
          </p:cNvPr>
          <p:cNvSpPr txBox="1"/>
          <p:nvPr/>
        </p:nvSpPr>
        <p:spPr>
          <a:xfrm>
            <a:off x="897723" y="2257011"/>
            <a:ext cx="5035027"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r>
              <a:rPr lang="en-US" sz="8800" b="1">
                <a:solidFill>
                  <a:srgbClr val="EF7349"/>
                </a:solidFill>
                <a:latin typeface="Century Gothic" panose="020B0502020202020204" pitchFamily="34" charset="0"/>
                <a:ea typeface="Open Sans" panose="020B0606030504020204" pitchFamily="34" charset="0"/>
                <a:cs typeface="Calibri" panose="020F0502020204030204" pitchFamily="34" charset="0"/>
              </a:rPr>
              <a:t>49,908</a:t>
            </a:r>
            <a:r>
              <a:rPr lang="en-US" sz="7200" b="1">
                <a:solidFill>
                  <a:srgbClr val="001644">
                    <a:lumMod val="90000"/>
                    <a:lumOff val="10000"/>
                  </a:srgbClr>
                </a:solidFill>
                <a:latin typeface="Century Gothic" panose="020B0502020202020204" pitchFamily="34" charset="0"/>
                <a:ea typeface="Open Sans" panose="020B0606030504020204" pitchFamily="34" charset="0"/>
                <a:cs typeface="Open Sans" panose="020B0606030504020204" pitchFamily="34" charset="0"/>
              </a:rPr>
              <a:t> </a:t>
            </a:r>
            <a:r>
              <a:rPr lang="en-US" sz="3600" b="1" i="1">
                <a:solidFill>
                  <a:prstClr val="black"/>
                </a:solidFill>
                <a:latin typeface="Century Gothic" panose="020B0502020202020204" pitchFamily="34" charset="0"/>
                <a:ea typeface="Open Sans" panose="020B0606030504020204" pitchFamily="34" charset="0"/>
                <a:cs typeface="Open Sans" panose="020B0606030504020204" pitchFamily="34" charset="0"/>
              </a:rPr>
              <a:t>TOTAL ACRES</a:t>
            </a:r>
            <a:endParaRPr lang="en-US" sz="1600" b="1" i="1">
              <a:solidFill>
                <a:prstClr val="black"/>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077F9E99-5FC4-ADDC-7F25-E291ECB0CAFB}"/>
              </a:ext>
            </a:extLst>
          </p:cNvPr>
          <p:cNvSpPr txBox="1"/>
          <p:nvPr/>
        </p:nvSpPr>
        <p:spPr>
          <a:xfrm>
            <a:off x="369565" y="6230133"/>
            <a:ext cx="5130800" cy="420756"/>
          </a:xfrm>
          <a:prstGeom prst="rect">
            <a:avLst/>
          </a:prstGeom>
          <a:noFill/>
        </p:spPr>
        <p:txBody>
          <a:bodyPr wrap="square" rtlCol="0">
            <a:spAutoFit/>
          </a:bodyPr>
          <a:lstStyle/>
          <a:p>
            <a:pPr defTabSz="609630">
              <a:defRPr/>
            </a:pPr>
            <a:r>
              <a:rPr lang="en-US" sz="1067">
                <a:solidFill>
                  <a:srgbClr val="58595B"/>
                </a:solidFill>
                <a:latin typeface="Century Gothic" panose="020B0502020202020204" pitchFamily="34" charset="0"/>
              </a:rPr>
              <a:t>Source:  Planning Commission, October 2023</a:t>
            </a:r>
          </a:p>
          <a:p>
            <a:pPr defTabSz="609630">
              <a:defRPr/>
            </a:pPr>
            <a:r>
              <a:rPr lang="en-US" sz="1067" i="1">
                <a:solidFill>
                  <a:srgbClr val="58595B"/>
                </a:solidFill>
                <a:latin typeface="Century Gothic" panose="020B0502020202020204" pitchFamily="34" charset="0"/>
                <a:ea typeface="Open Sans" panose="020B0606030504020204" pitchFamily="34" charset="0"/>
                <a:cs typeface="Open Sans" panose="020B0606030504020204" pitchFamily="34" charset="0"/>
              </a:rPr>
              <a:t>*Note: Plant City has annexed 2,110 acres since 2015</a:t>
            </a:r>
          </a:p>
        </p:txBody>
      </p:sp>
      <p:sp>
        <p:nvSpPr>
          <p:cNvPr id="9" name="TextBox 8">
            <a:extLst>
              <a:ext uri="{FF2B5EF4-FFF2-40B4-BE49-F238E27FC236}">
                <a16:creationId xmlns:a16="http://schemas.microsoft.com/office/drawing/2014/main" id="{740D1301-56D7-A438-D8DD-132B7BD811C5}"/>
              </a:ext>
            </a:extLst>
          </p:cNvPr>
          <p:cNvSpPr txBox="1"/>
          <p:nvPr/>
        </p:nvSpPr>
        <p:spPr>
          <a:xfrm>
            <a:off x="897722" y="4400244"/>
            <a:ext cx="4995078" cy="1405256"/>
          </a:xfrm>
          <a:prstGeom prst="rect">
            <a:avLst/>
          </a:prstGeom>
          <a:noFill/>
        </p:spPr>
        <p:txBody>
          <a:bodyPr wrap="square">
            <a:spAutoFit/>
          </a:bodyPr>
          <a:lstStyle/>
          <a:p>
            <a:pPr defTabSz="609630">
              <a:defRPr/>
            </a:pPr>
            <a:r>
              <a:rPr lang="en-US" sz="2133" i="1">
                <a:solidFill>
                  <a:prstClr val="black"/>
                </a:solidFill>
                <a:latin typeface="Century Gothic" panose="020B0502020202020204" pitchFamily="34" charset="0"/>
                <a:ea typeface="Open Sans" panose="020B0606030504020204" pitchFamily="34" charset="0"/>
                <a:cs typeface="Open Sans" panose="020B0606030504020204" pitchFamily="34" charset="0"/>
              </a:rPr>
              <a:t>Developable and redevelopable land within Plant City, Tampa, Temple Terrace, and the Urban Service Area</a:t>
            </a:r>
          </a:p>
        </p:txBody>
      </p:sp>
      <p:sp>
        <p:nvSpPr>
          <p:cNvPr id="11" name="TextBox 4">
            <a:extLst>
              <a:ext uri="{FF2B5EF4-FFF2-40B4-BE49-F238E27FC236}">
                <a16:creationId xmlns:a16="http://schemas.microsoft.com/office/drawing/2014/main" id="{7A3073B3-2322-ED30-3A4E-8DD4AB6AB1C7}"/>
              </a:ext>
            </a:extLst>
          </p:cNvPr>
          <p:cNvSpPr txBox="1"/>
          <p:nvPr/>
        </p:nvSpPr>
        <p:spPr>
          <a:xfrm>
            <a:off x="6914286" y="2411348"/>
            <a:ext cx="4773949" cy="16516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r>
              <a:rPr lang="en-US" sz="5867" b="1">
                <a:solidFill>
                  <a:srgbClr val="002060"/>
                </a:solidFill>
                <a:latin typeface="Century Gothic" panose="020B0502020202020204" pitchFamily="34" charset="0"/>
                <a:ea typeface="Open Sans" panose="020B0606030504020204" pitchFamily="34" charset="0"/>
                <a:cs typeface="Calibri" panose="020F0502020204030204" pitchFamily="34" charset="0"/>
              </a:rPr>
              <a:t>32,661</a:t>
            </a:r>
            <a:r>
              <a:rPr lang="en-US" sz="5334" b="1">
                <a:solidFill>
                  <a:srgbClr val="001644">
                    <a:lumMod val="90000"/>
                    <a:lumOff val="10000"/>
                  </a:srgbClr>
                </a:solidFill>
                <a:latin typeface="Century Gothic" panose="020B0502020202020204" pitchFamily="34" charset="0"/>
                <a:ea typeface="Open Sans" panose="020B0606030504020204" pitchFamily="34" charset="0"/>
                <a:cs typeface="Open Sans" panose="020B0606030504020204" pitchFamily="34" charset="0"/>
              </a:rPr>
              <a:t> </a:t>
            </a:r>
            <a:r>
              <a:rPr lang="en-US" sz="5334" b="1">
                <a:solidFill>
                  <a:srgbClr val="9A4188"/>
                </a:solidFill>
                <a:latin typeface="Century Gothic" panose="020B0502020202020204" pitchFamily="34" charset="0"/>
                <a:ea typeface="Open Sans" panose="020B0606030504020204" pitchFamily="34" charset="0"/>
                <a:cs typeface="Open Sans" panose="020B0606030504020204" pitchFamily="34" charset="0"/>
              </a:rPr>
              <a:t>(65%)</a:t>
            </a:r>
          </a:p>
          <a:p>
            <a:pPr defTabSz="609630">
              <a:defRPr/>
            </a:pPr>
            <a:r>
              <a:rPr lang="en-US" sz="2133" i="1">
                <a:solidFill>
                  <a:prstClr val="black"/>
                </a:solidFill>
                <a:latin typeface="Century Gothic" panose="020B0502020202020204" pitchFamily="34" charset="0"/>
                <a:ea typeface="Open Sans" panose="020B0606030504020204" pitchFamily="34" charset="0"/>
                <a:cs typeface="Open Sans" panose="020B0606030504020204" pitchFamily="34" charset="0"/>
              </a:rPr>
              <a:t>Total Acres In the Urban Service Area</a:t>
            </a:r>
            <a:endParaRPr lang="en-US" sz="800" i="1">
              <a:solidFill>
                <a:prstClr val="black"/>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2" name="TextBox 4">
            <a:extLst>
              <a:ext uri="{FF2B5EF4-FFF2-40B4-BE49-F238E27FC236}">
                <a16:creationId xmlns:a16="http://schemas.microsoft.com/office/drawing/2014/main" id="{1006DAE3-D1B6-E7F7-942B-7B46C1143F3F}"/>
              </a:ext>
            </a:extLst>
          </p:cNvPr>
          <p:cNvSpPr txBox="1"/>
          <p:nvPr/>
        </p:nvSpPr>
        <p:spPr>
          <a:xfrm>
            <a:off x="6914286" y="4343400"/>
            <a:ext cx="4773949" cy="16516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r>
              <a:rPr lang="en-US" sz="5867" b="1">
                <a:solidFill>
                  <a:srgbClr val="002060"/>
                </a:solidFill>
                <a:latin typeface="Century Gothic" panose="020B0502020202020204" pitchFamily="34" charset="0"/>
                <a:ea typeface="Open Sans" panose="020B0606030504020204" pitchFamily="34" charset="0"/>
                <a:cs typeface="Calibri" panose="020F0502020204030204" pitchFamily="34" charset="0"/>
              </a:rPr>
              <a:t>17,247</a:t>
            </a:r>
            <a:r>
              <a:rPr lang="en-US" sz="5334" b="1">
                <a:solidFill>
                  <a:srgbClr val="001644">
                    <a:lumMod val="90000"/>
                    <a:lumOff val="10000"/>
                  </a:srgbClr>
                </a:solidFill>
                <a:latin typeface="Century Gothic" panose="020B0502020202020204" pitchFamily="34" charset="0"/>
                <a:ea typeface="Open Sans" panose="020B0606030504020204" pitchFamily="34" charset="0"/>
                <a:cs typeface="Open Sans" panose="020B0606030504020204" pitchFamily="34" charset="0"/>
              </a:rPr>
              <a:t>  </a:t>
            </a:r>
            <a:r>
              <a:rPr lang="en-US" sz="5334" b="1">
                <a:solidFill>
                  <a:srgbClr val="92D050"/>
                </a:solidFill>
                <a:latin typeface="Century Gothic" panose="020B0502020202020204" pitchFamily="34" charset="0"/>
                <a:ea typeface="Open Sans" panose="020B0606030504020204" pitchFamily="34" charset="0"/>
                <a:cs typeface="Open Sans" panose="020B0606030504020204" pitchFamily="34" charset="0"/>
              </a:rPr>
              <a:t>(35%)</a:t>
            </a:r>
          </a:p>
          <a:p>
            <a:pPr defTabSz="609630">
              <a:defRPr/>
            </a:pPr>
            <a:r>
              <a:rPr lang="en-US" sz="2133" i="1">
                <a:solidFill>
                  <a:prstClr val="black"/>
                </a:solidFill>
                <a:latin typeface="Century Gothic" panose="020B0502020202020204" pitchFamily="34" charset="0"/>
                <a:ea typeface="Open Sans" panose="020B0606030504020204" pitchFamily="34" charset="0"/>
                <a:cs typeface="Open Sans" panose="020B0606030504020204" pitchFamily="34" charset="0"/>
              </a:rPr>
              <a:t>Total Acres In Plant City, Tampa, and Temple Terrace</a:t>
            </a:r>
            <a:endParaRPr lang="en-US" sz="800" i="1">
              <a:solidFill>
                <a:prstClr val="black"/>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3" name="Graphic 12" descr="Chevron arrows with solid fill">
            <a:extLst>
              <a:ext uri="{FF2B5EF4-FFF2-40B4-BE49-F238E27FC236}">
                <a16:creationId xmlns:a16="http://schemas.microsoft.com/office/drawing/2014/main" id="{4D02157C-B3B6-037E-87A8-B81FA62498E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8955" y="2447604"/>
            <a:ext cx="1027463" cy="864577"/>
          </a:xfrm>
          <a:prstGeom prst="rect">
            <a:avLst/>
          </a:prstGeom>
        </p:spPr>
      </p:pic>
      <p:pic>
        <p:nvPicPr>
          <p:cNvPr id="14" name="Graphic 13" descr="Chevron arrows with solid fill">
            <a:extLst>
              <a:ext uri="{FF2B5EF4-FFF2-40B4-BE49-F238E27FC236}">
                <a16:creationId xmlns:a16="http://schemas.microsoft.com/office/drawing/2014/main" id="{F76B1774-2C2F-6211-BD3B-56EE0AD187A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5758955" y="4419646"/>
            <a:ext cx="1027463" cy="864577"/>
          </a:xfrm>
          <a:prstGeom prst="rect">
            <a:avLst/>
          </a:prstGeom>
        </p:spPr>
      </p:pic>
    </p:spTree>
    <p:extLst>
      <p:ext uri="{BB962C8B-B14F-4D97-AF65-F5344CB8AC3E}">
        <p14:creationId xmlns:p14="http://schemas.microsoft.com/office/powerpoint/2010/main" val="2393599387"/>
      </p:ext>
    </p:extLst>
  </p:cSld>
  <p:clrMapOvr>
    <a:masterClrMapping/>
  </p:clrMapOvr>
  <mc:AlternateContent xmlns:mc="http://schemas.openxmlformats.org/markup-compatibility/2006" xmlns:p14="http://schemas.microsoft.com/office/powerpoint/2010/main">
    <mc:Choice Requires="p14">
      <p:transition spd="slow" p14:dur="2000" advTm="32205"/>
    </mc:Choice>
    <mc:Fallback xmlns="">
      <p:transition spd="slow" advTm="3220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731F7B77-D8D8-4975-3EBE-D54330A4F48C}"/>
              </a:ext>
            </a:extLst>
          </p:cNvPr>
          <p:cNvSpPr/>
          <p:nvPr/>
        </p:nvSpPr>
        <p:spPr>
          <a:xfrm>
            <a:off x="0" y="4749800"/>
            <a:ext cx="7087254" cy="1555428"/>
          </a:xfrm>
          <a:prstGeom prst="rect">
            <a:avLst/>
          </a:prstGeom>
          <a:solidFill>
            <a:srgbClr val="FFA688"/>
          </a:solidFill>
        </p:spPr>
        <p:txBody>
          <a:bodyPr/>
          <a:lstStyle/>
          <a:p>
            <a:endParaRPr lang="en-US" sz="1200"/>
          </a:p>
        </p:txBody>
      </p:sp>
      <p:sp>
        <p:nvSpPr>
          <p:cNvPr id="3" name="AutoShape 4">
            <a:extLst>
              <a:ext uri="{FF2B5EF4-FFF2-40B4-BE49-F238E27FC236}">
                <a16:creationId xmlns:a16="http://schemas.microsoft.com/office/drawing/2014/main" id="{92784CBB-862F-278A-4EC3-36753EA35721}"/>
              </a:ext>
            </a:extLst>
          </p:cNvPr>
          <p:cNvSpPr/>
          <p:nvPr/>
        </p:nvSpPr>
        <p:spPr>
          <a:xfrm>
            <a:off x="6393358" y="3276600"/>
            <a:ext cx="5798642" cy="1839560"/>
          </a:xfrm>
          <a:prstGeom prst="rect">
            <a:avLst/>
          </a:prstGeom>
          <a:solidFill>
            <a:srgbClr val="EF7349"/>
          </a:solidFill>
        </p:spPr>
        <p:txBody>
          <a:bodyPr/>
          <a:lstStyle/>
          <a:p>
            <a:endParaRPr lang="en-US" sz="1200"/>
          </a:p>
        </p:txBody>
      </p:sp>
      <p:pic>
        <p:nvPicPr>
          <p:cNvPr id="10" name="Picture 9" descr="This map shows developable and redevelopable lands in Plant City, Tampa, Temple Terrace, and the Urban Service Area.">
            <a:extLst>
              <a:ext uri="{FF2B5EF4-FFF2-40B4-BE49-F238E27FC236}">
                <a16:creationId xmlns:a16="http://schemas.microsoft.com/office/drawing/2014/main" id="{741247D9-AF99-C1FB-D43A-7D6D6BF933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8" t="1851" r="24814" b="3334"/>
          <a:stretch/>
        </p:blipFill>
        <p:spPr>
          <a:xfrm>
            <a:off x="4622800" y="177800"/>
            <a:ext cx="6502400" cy="6502400"/>
          </a:xfrm>
          <a:prstGeom prst="rect">
            <a:avLst/>
          </a:prstGeom>
        </p:spPr>
      </p:pic>
      <p:sp>
        <p:nvSpPr>
          <p:cNvPr id="5" name="Rectangle 4">
            <a:extLst>
              <a:ext uri="{FF2B5EF4-FFF2-40B4-BE49-F238E27FC236}">
                <a16:creationId xmlns:a16="http://schemas.microsoft.com/office/drawing/2014/main" id="{930CB709-9FA2-9624-4F66-6BDFD5C49966}"/>
              </a:ext>
            </a:extLst>
          </p:cNvPr>
          <p:cNvSpPr/>
          <p:nvPr/>
        </p:nvSpPr>
        <p:spPr>
          <a:xfrm>
            <a:off x="711200" y="736600"/>
            <a:ext cx="914400" cy="457200"/>
          </a:xfrm>
          <a:prstGeom prst="rect">
            <a:avLst/>
          </a:prstGeom>
          <a:solidFill>
            <a:srgbClr val="BB9E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a:extLst>
              <a:ext uri="{FF2B5EF4-FFF2-40B4-BE49-F238E27FC236}">
                <a16:creationId xmlns:a16="http://schemas.microsoft.com/office/drawing/2014/main" id="{1029C871-DCDF-70F0-D35D-2137B22EB2EE}"/>
              </a:ext>
            </a:extLst>
          </p:cNvPr>
          <p:cNvSpPr/>
          <p:nvPr/>
        </p:nvSpPr>
        <p:spPr>
          <a:xfrm>
            <a:off x="711200" y="1498600"/>
            <a:ext cx="914400" cy="457200"/>
          </a:xfrm>
          <a:prstGeom prst="rect">
            <a:avLst/>
          </a:prstGeom>
          <a:solidFill>
            <a:srgbClr val="FCD9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E6EE3409-FFCB-8825-2C8E-D1FC6799363A}"/>
              </a:ext>
            </a:extLst>
          </p:cNvPr>
          <p:cNvSpPr txBox="1"/>
          <p:nvPr/>
        </p:nvSpPr>
        <p:spPr>
          <a:xfrm>
            <a:off x="1643529" y="790793"/>
            <a:ext cx="2895600" cy="379656"/>
          </a:xfrm>
          <a:prstGeom prst="rect">
            <a:avLst/>
          </a:prstGeom>
          <a:noFill/>
        </p:spPr>
        <p:txBody>
          <a:bodyPr wrap="square" rtlCol="0">
            <a:spAutoFit/>
          </a:bodyPr>
          <a:lstStyle/>
          <a:p>
            <a:r>
              <a:rPr lang="en-US" sz="1867">
                <a:latin typeface="Montserrat" panose="00000500000000000000" pitchFamily="2" charset="0"/>
              </a:rPr>
              <a:t>DEVELOPABLE</a:t>
            </a:r>
            <a:endParaRPr lang="en-US" sz="1867" i="1">
              <a:latin typeface="Montserrat" panose="00000500000000000000" pitchFamily="2"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3A5BF5F-5C22-CE25-436A-4DBC7A68306B}"/>
              </a:ext>
            </a:extLst>
          </p:cNvPr>
          <p:cNvSpPr txBox="1"/>
          <p:nvPr/>
        </p:nvSpPr>
        <p:spPr>
          <a:xfrm>
            <a:off x="1643529" y="1552793"/>
            <a:ext cx="2895600" cy="379656"/>
          </a:xfrm>
          <a:prstGeom prst="rect">
            <a:avLst/>
          </a:prstGeom>
          <a:noFill/>
        </p:spPr>
        <p:txBody>
          <a:bodyPr wrap="square" rtlCol="0">
            <a:spAutoFit/>
          </a:bodyPr>
          <a:lstStyle/>
          <a:p>
            <a:r>
              <a:rPr lang="en-US" sz="1867">
                <a:latin typeface="Montserrat" panose="00000500000000000000" pitchFamily="2" charset="0"/>
              </a:rPr>
              <a:t>REDEVELOPABLE</a:t>
            </a:r>
            <a:endParaRPr lang="en-US" sz="1867" i="1">
              <a:latin typeface="Montserrat" panose="000005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13E3E0D-FF75-67FF-6CD1-70DE1A248F6A}"/>
              </a:ext>
            </a:extLst>
          </p:cNvPr>
          <p:cNvSpPr txBox="1"/>
          <p:nvPr/>
        </p:nvSpPr>
        <p:spPr>
          <a:xfrm>
            <a:off x="648027" y="2308817"/>
            <a:ext cx="2895600" cy="379656"/>
          </a:xfrm>
          <a:prstGeom prst="rect">
            <a:avLst/>
          </a:prstGeom>
          <a:noFill/>
        </p:spPr>
        <p:txBody>
          <a:bodyPr wrap="square" rtlCol="0">
            <a:spAutoFit/>
          </a:bodyPr>
          <a:lstStyle/>
          <a:p>
            <a:r>
              <a:rPr lang="en-US" sz="1867">
                <a:latin typeface="Montserrat" panose="00000500000000000000" pitchFamily="2" charset="0"/>
              </a:rPr>
              <a:t>*excludes wetlands</a:t>
            </a:r>
            <a:endParaRPr lang="en-US" sz="1867" i="1">
              <a:latin typeface="Montserrat" panose="000005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2576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and grey logo&#10;&#10;Description automatically generated">
            <a:extLst>
              <a:ext uri="{FF2B5EF4-FFF2-40B4-BE49-F238E27FC236}">
                <a16:creationId xmlns:a16="http://schemas.microsoft.com/office/drawing/2014/main" id="{31BDF30D-C62F-6267-719F-2FDBB9540F6F}"/>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295185" y="896816"/>
            <a:ext cx="562708" cy="140677"/>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34108" y="1689820"/>
            <a:ext cx="562708" cy="140677"/>
          </a:xfrm>
          <a:prstGeom prst="rect">
            <a:avLst/>
          </a:prstGeom>
        </p:spPr>
      </p:pic>
      <p:sp>
        <p:nvSpPr>
          <p:cNvPr id="5" name="AutoShape 5"/>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6" name="AutoShape 6"/>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15" name="TextBox 15"/>
          <p:cNvSpPr txBox="1"/>
          <p:nvPr/>
        </p:nvSpPr>
        <p:spPr>
          <a:xfrm>
            <a:off x="945369" y="706728"/>
            <a:ext cx="7436631" cy="849784"/>
          </a:xfrm>
          <a:prstGeom prst="rect">
            <a:avLst/>
          </a:prstGeom>
        </p:spPr>
        <p:txBody>
          <a:bodyPr wrap="square" lIns="0" tIns="0" rIns="0" bIns="0" rtlCol="0" anchor="t">
            <a:spAutoFit/>
          </a:bodyPr>
          <a:lstStyle/>
          <a:p>
            <a:pPr>
              <a:lnSpc>
                <a:spcPct val="137741"/>
              </a:lnSpc>
              <a:spcBef>
                <a:spcPct val="0"/>
              </a:spcBef>
            </a:pPr>
            <a:r>
              <a:rPr lang="en-US" sz="4400">
                <a:solidFill>
                  <a:srgbClr val="000000"/>
                </a:solidFill>
                <a:latin typeface="Montserrat Extra-Bold"/>
              </a:rPr>
              <a:t>The Comprehensive Plan can…</a:t>
            </a:r>
            <a:endParaRPr lang="en-US" sz="1200"/>
          </a:p>
        </p:txBody>
      </p:sp>
      <p:sp>
        <p:nvSpPr>
          <p:cNvPr id="2" name="TextBox 15">
            <a:extLst>
              <a:ext uri="{FF2B5EF4-FFF2-40B4-BE49-F238E27FC236}">
                <a16:creationId xmlns:a16="http://schemas.microsoft.com/office/drawing/2014/main" id="{FA81D011-66C2-0D59-2B12-8DFB177D099F}"/>
              </a:ext>
            </a:extLst>
          </p:cNvPr>
          <p:cNvSpPr txBox="1"/>
          <p:nvPr/>
        </p:nvSpPr>
        <p:spPr>
          <a:xfrm>
            <a:off x="1041140" y="2222300"/>
            <a:ext cx="5554913" cy="2701124"/>
          </a:xfrm>
          <a:prstGeom prst="rect">
            <a:avLst/>
          </a:prstGeom>
        </p:spPr>
        <p:txBody>
          <a:bodyPr wrap="square" lIns="0" tIns="0" rIns="0" bIns="0" rtlCol="0" anchor="t">
            <a:spAutoFit/>
          </a:bodyPr>
          <a:lstStyle/>
          <a:p>
            <a:pPr marL="304815" indent="-304815">
              <a:lnSpc>
                <a:spcPct val="150000"/>
              </a:lnSpc>
              <a:spcAft>
                <a:spcPts val="800"/>
              </a:spcAft>
              <a:buClr>
                <a:schemeClr val="accent3"/>
              </a:buClr>
              <a:buFont typeface="Wingdings" panose="05000000000000000000" pitchFamily="2" charset="2"/>
              <a:buChar char="ü"/>
            </a:pPr>
            <a:r>
              <a:rPr lang="en-US" sz="2667" b="1">
                <a:solidFill>
                  <a:srgbClr val="000000"/>
                </a:solidFill>
                <a:latin typeface="Montserrat"/>
              </a:rPr>
              <a:t>Envision Future Growth</a:t>
            </a:r>
          </a:p>
          <a:p>
            <a:pPr marL="304815" indent="-304815">
              <a:lnSpc>
                <a:spcPct val="150000"/>
              </a:lnSpc>
              <a:spcAft>
                <a:spcPts val="800"/>
              </a:spcAft>
              <a:buClr>
                <a:schemeClr val="accent3"/>
              </a:buClr>
              <a:buFont typeface="Wingdings" panose="05000000000000000000" pitchFamily="2" charset="2"/>
              <a:buChar char="ü"/>
            </a:pPr>
            <a:r>
              <a:rPr lang="en-US" sz="2667" b="1">
                <a:solidFill>
                  <a:srgbClr val="000000"/>
                </a:solidFill>
                <a:latin typeface="Montserrat"/>
              </a:rPr>
              <a:t>Provide Consistency</a:t>
            </a:r>
          </a:p>
          <a:p>
            <a:pPr marL="304815" indent="-304815">
              <a:lnSpc>
                <a:spcPct val="150000"/>
              </a:lnSpc>
              <a:spcAft>
                <a:spcPts val="800"/>
              </a:spcAft>
              <a:buClr>
                <a:schemeClr val="accent3"/>
              </a:buClr>
              <a:buFont typeface="Wingdings" panose="05000000000000000000" pitchFamily="2" charset="2"/>
              <a:buChar char="ü"/>
            </a:pPr>
            <a:r>
              <a:rPr lang="en-US" sz="2667" b="1">
                <a:solidFill>
                  <a:srgbClr val="000000"/>
                </a:solidFill>
                <a:latin typeface="Montserrat"/>
              </a:rPr>
              <a:t>Prioritize Funding</a:t>
            </a:r>
          </a:p>
          <a:p>
            <a:pPr marL="304815" indent="-304815">
              <a:lnSpc>
                <a:spcPct val="150000"/>
              </a:lnSpc>
              <a:spcAft>
                <a:spcPts val="800"/>
              </a:spcAft>
              <a:buClr>
                <a:schemeClr val="accent3"/>
              </a:buClr>
              <a:buFont typeface="Wingdings" panose="05000000000000000000" pitchFamily="2" charset="2"/>
              <a:buChar char="ü"/>
            </a:pPr>
            <a:r>
              <a:rPr lang="en-US" sz="2667" b="1">
                <a:solidFill>
                  <a:srgbClr val="000000"/>
                </a:solidFill>
                <a:latin typeface="Montserrat"/>
              </a:rPr>
              <a:t>Protect Resources</a:t>
            </a:r>
          </a:p>
        </p:txBody>
      </p:sp>
      <p:sp>
        <p:nvSpPr>
          <p:cNvPr id="16" name="AutoShape 2">
            <a:extLst>
              <a:ext uri="{FF2B5EF4-FFF2-40B4-BE49-F238E27FC236}">
                <a16:creationId xmlns:a16="http://schemas.microsoft.com/office/drawing/2014/main" id="{FDF5EC6E-DEAD-BE11-4B6E-54AD30D18A48}"/>
              </a:ext>
            </a:extLst>
          </p:cNvPr>
          <p:cNvSpPr/>
          <p:nvPr/>
        </p:nvSpPr>
        <p:spPr>
          <a:xfrm>
            <a:off x="0" y="5335969"/>
            <a:ext cx="6394378" cy="1292821"/>
          </a:xfrm>
          <a:prstGeom prst="rect">
            <a:avLst/>
          </a:prstGeom>
          <a:solidFill>
            <a:srgbClr val="FFA688"/>
          </a:solidFill>
        </p:spPr>
        <p:txBody>
          <a:bodyPr/>
          <a:lstStyle/>
          <a:p>
            <a:endParaRPr lang="en-US" sz="1200"/>
          </a:p>
        </p:txBody>
      </p:sp>
      <p:sp>
        <p:nvSpPr>
          <p:cNvPr id="17" name="TextBox 15">
            <a:extLst>
              <a:ext uri="{FF2B5EF4-FFF2-40B4-BE49-F238E27FC236}">
                <a16:creationId xmlns:a16="http://schemas.microsoft.com/office/drawing/2014/main" id="{9165E28B-E290-BD7A-BFD1-30FF7315761E}"/>
              </a:ext>
            </a:extLst>
          </p:cNvPr>
          <p:cNvSpPr txBox="1"/>
          <p:nvPr/>
        </p:nvSpPr>
        <p:spPr>
          <a:xfrm>
            <a:off x="1041140" y="5617084"/>
            <a:ext cx="4953260" cy="875753"/>
          </a:xfrm>
          <a:prstGeom prst="rect">
            <a:avLst/>
          </a:prstGeom>
        </p:spPr>
        <p:txBody>
          <a:bodyPr wrap="square" lIns="0" tIns="0" rIns="0" bIns="0" rtlCol="0" anchor="t">
            <a:spAutoFit/>
          </a:bodyPr>
          <a:lstStyle/>
          <a:p>
            <a:pPr marL="228611" indent="-228611">
              <a:lnSpc>
                <a:spcPct val="142004"/>
              </a:lnSpc>
              <a:spcAft>
                <a:spcPts val="800"/>
              </a:spcAft>
              <a:buFont typeface="Arial" panose="020B0604020202020204" pitchFamily="34" charset="0"/>
              <a:buChar char="•"/>
            </a:pPr>
            <a:r>
              <a:rPr lang="en-US" sz="1867">
                <a:solidFill>
                  <a:srgbClr val="000000"/>
                </a:solidFill>
                <a:latin typeface="Montserrat"/>
              </a:rPr>
              <a:t>Legally required</a:t>
            </a:r>
            <a:endParaRPr lang="en-US" sz="1200"/>
          </a:p>
          <a:p>
            <a:pPr marL="228611" indent="-228611">
              <a:lnSpc>
                <a:spcPct val="142004"/>
              </a:lnSpc>
              <a:spcAft>
                <a:spcPts val="800"/>
              </a:spcAft>
              <a:buFont typeface="Arial" panose="020B0604020202020204" pitchFamily="34" charset="0"/>
              <a:buChar char="•"/>
            </a:pPr>
            <a:r>
              <a:rPr lang="en-US" sz="1867">
                <a:solidFill>
                  <a:srgbClr val="000000"/>
                </a:solidFill>
                <a:latin typeface="Montserrat"/>
              </a:rPr>
              <a:t>Typically updated every 7-10 years</a:t>
            </a:r>
          </a:p>
        </p:txBody>
      </p:sp>
      <p:pic>
        <p:nvPicPr>
          <p:cNvPr id="26" name="Picture 25" descr="Diagram&#10;&#10;Description automatically generated">
            <a:extLst>
              <a:ext uri="{FF2B5EF4-FFF2-40B4-BE49-F238E27FC236}">
                <a16:creationId xmlns:a16="http://schemas.microsoft.com/office/drawing/2014/main" id="{C84A3663-4DED-640E-60C5-AC6A9B63A911}"/>
              </a:ext>
            </a:extLst>
          </p:cNvPr>
          <p:cNvPicPr>
            <a:picLocks noChangeAspect="1"/>
          </p:cNvPicPr>
          <p:nvPr/>
        </p:nvPicPr>
        <p:blipFill rotWithShape="1">
          <a:blip r:embed="rId5">
            <a:extLst>
              <a:ext uri="{28A0092B-C50C-407E-A947-70E740481C1C}">
                <a14:useLocalDpi xmlns:a14="http://schemas.microsoft.com/office/drawing/2010/main" val="0"/>
              </a:ext>
            </a:extLst>
          </a:blip>
          <a:srcRect l="4771"/>
          <a:stretch/>
        </p:blipFill>
        <p:spPr>
          <a:xfrm>
            <a:off x="6394379" y="1390676"/>
            <a:ext cx="5451023" cy="4424527"/>
          </a:xfrm>
          <a:prstGeom prst="rect">
            <a:avLst/>
          </a:prstGeom>
        </p:spPr>
      </p:pic>
    </p:spTree>
    <p:extLst>
      <p:ext uri="{BB962C8B-B14F-4D97-AF65-F5344CB8AC3E}">
        <p14:creationId xmlns:p14="http://schemas.microsoft.com/office/powerpoint/2010/main" val="408384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DA1450-BC60-6F30-3566-81284D190AB8}"/>
              </a:ext>
            </a:extLst>
          </p:cNvPr>
          <p:cNvSpPr/>
          <p:nvPr/>
        </p:nvSpPr>
        <p:spPr>
          <a:xfrm>
            <a:off x="6461125" y="0"/>
            <a:ext cx="5730875" cy="6858000"/>
          </a:xfrm>
          <a:prstGeom prst="rect">
            <a:avLst/>
          </a:prstGeom>
          <a:solidFill>
            <a:srgbClr val="F9C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accent6">
                  <a:lumMod val="10000"/>
                </a:schemeClr>
              </a:solidFill>
              <a:latin typeface="Montserrat  "/>
            </a:endParaRPr>
          </a:p>
        </p:txBody>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6" name="AutoShape 6"/>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12" name="TextBox 12"/>
          <p:cNvSpPr txBox="1"/>
          <p:nvPr/>
        </p:nvSpPr>
        <p:spPr>
          <a:xfrm>
            <a:off x="721068" y="622299"/>
            <a:ext cx="5514291" cy="849784"/>
          </a:xfrm>
          <a:prstGeom prst="rect">
            <a:avLst/>
          </a:prstGeom>
        </p:spPr>
        <p:txBody>
          <a:bodyPr wrap="square" lIns="0" tIns="0" rIns="0" bIns="0" rtlCol="0" anchor="t">
            <a:spAutoFit/>
          </a:bodyPr>
          <a:lstStyle/>
          <a:p>
            <a:pPr>
              <a:lnSpc>
                <a:spcPct val="137741"/>
              </a:lnSpc>
              <a:spcBef>
                <a:spcPct val="0"/>
              </a:spcBef>
            </a:pPr>
            <a:r>
              <a:rPr lang="en-US" sz="4400">
                <a:solidFill>
                  <a:srgbClr val="000000"/>
                </a:solidFill>
                <a:latin typeface="Montserrat Extra-Bold"/>
              </a:rPr>
              <a:t>Public Outreach</a:t>
            </a:r>
            <a:endParaRPr lang="en-US" sz="1200"/>
          </a:p>
        </p:txBody>
      </p:sp>
      <p:sp>
        <p:nvSpPr>
          <p:cNvPr id="2" name="Content Placeholder 2">
            <a:extLst>
              <a:ext uri="{FF2B5EF4-FFF2-40B4-BE49-F238E27FC236}">
                <a16:creationId xmlns:a16="http://schemas.microsoft.com/office/drawing/2014/main" id="{60B98C4A-99EC-E1EA-7082-01996F1BF9C3}"/>
              </a:ext>
            </a:extLst>
          </p:cNvPr>
          <p:cNvSpPr txBox="1">
            <a:spLocks/>
          </p:cNvSpPr>
          <p:nvPr/>
        </p:nvSpPr>
        <p:spPr>
          <a:xfrm>
            <a:off x="101639" y="1384241"/>
            <a:ext cx="6590352" cy="381935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400"/>
              </a:spcAft>
              <a:buClr>
                <a:srgbClr val="92D050"/>
              </a:buClr>
              <a:buSzPct val="101000"/>
              <a:buFont typeface="Wingdings" panose="05000000000000000000" pitchFamily="2" charset="2"/>
              <a:buChar char="ü"/>
            </a:pPr>
            <a:r>
              <a:rPr lang="en-US" sz="2400" b="1" err="1"/>
              <a:t>MetroQuest</a:t>
            </a:r>
            <a:r>
              <a:rPr lang="en-US" sz="2400" b="1"/>
              <a:t> survey </a:t>
            </a:r>
            <a:r>
              <a:rPr lang="en-US" sz="2400"/>
              <a:t>with </a:t>
            </a:r>
            <a:r>
              <a:rPr lang="en-US" sz="2400" b="1"/>
              <a:t>1,800+</a:t>
            </a:r>
            <a:r>
              <a:rPr lang="en-US" sz="2400" b="1">
                <a:effectLst>
                  <a:outerShdw blurRad="38100" dist="38100" dir="2700000" algn="tl">
                    <a:srgbClr val="000000">
                      <a:alpha val="43137"/>
                    </a:srgbClr>
                  </a:outerShdw>
                </a:effectLst>
              </a:rPr>
              <a:t> </a:t>
            </a:r>
            <a:r>
              <a:rPr lang="en-US" sz="2400"/>
              <a:t>participants</a:t>
            </a:r>
          </a:p>
          <a:p>
            <a:pPr lvl="1">
              <a:spcAft>
                <a:spcPts val="400"/>
              </a:spcAft>
              <a:buClr>
                <a:srgbClr val="92D050"/>
              </a:buClr>
              <a:buSzPct val="101000"/>
              <a:buFont typeface="Arial" panose="020B0604020202020204" pitchFamily="34" charset="0"/>
              <a:buChar char="•"/>
            </a:pPr>
            <a:r>
              <a:rPr lang="en-US" sz="2400" b="1"/>
              <a:t>32,000+ </a:t>
            </a:r>
            <a:r>
              <a:rPr lang="en-US" sz="2400"/>
              <a:t>data points collected </a:t>
            </a:r>
          </a:p>
          <a:p>
            <a:pPr lvl="1">
              <a:spcAft>
                <a:spcPts val="400"/>
              </a:spcAft>
              <a:buClr>
                <a:srgbClr val="92D050"/>
              </a:buClr>
              <a:buSzPct val="101000"/>
              <a:buFont typeface="Arial" panose="020B0604020202020204" pitchFamily="34" charset="0"/>
              <a:buChar char="•"/>
            </a:pPr>
            <a:r>
              <a:rPr lang="en-US" sz="2400" b="1"/>
              <a:t>1,600+ </a:t>
            </a:r>
            <a:r>
              <a:rPr lang="en-US" sz="2400"/>
              <a:t>comments submitted overall </a:t>
            </a:r>
          </a:p>
          <a:p>
            <a:pPr lvl="1">
              <a:spcAft>
                <a:spcPts val="1200"/>
              </a:spcAft>
              <a:buClr>
                <a:srgbClr val="92D050"/>
              </a:buClr>
              <a:buSzPct val="101000"/>
              <a:buFont typeface="Arial" panose="020B0604020202020204" pitchFamily="34" charset="0"/>
              <a:buChar char="•"/>
            </a:pPr>
            <a:r>
              <a:rPr lang="en-US" sz="2400" b="1"/>
              <a:t>5,600+ </a:t>
            </a:r>
            <a:r>
              <a:rPr lang="en-US" sz="2400"/>
              <a:t>mapping data points</a:t>
            </a:r>
          </a:p>
          <a:p>
            <a:pPr>
              <a:spcAft>
                <a:spcPts val="400"/>
              </a:spcAft>
              <a:buClr>
                <a:srgbClr val="92D050"/>
              </a:buClr>
              <a:buSzPct val="101000"/>
              <a:buFont typeface="Wingdings" panose="05000000000000000000" pitchFamily="2" charset="2"/>
              <a:buChar char="ü"/>
            </a:pPr>
            <a:r>
              <a:rPr lang="en-US" sz="2400" b="1"/>
              <a:t>Multiple outreach meetings</a:t>
            </a:r>
          </a:p>
          <a:p>
            <a:pPr lvl="1">
              <a:spcAft>
                <a:spcPts val="400"/>
              </a:spcAft>
              <a:buClr>
                <a:srgbClr val="92D050"/>
              </a:buClr>
              <a:buSzPct val="101000"/>
              <a:buFont typeface="Arial" panose="020B0604020202020204" pitchFamily="34" charset="0"/>
              <a:buChar char="•"/>
            </a:pPr>
            <a:r>
              <a:rPr lang="en-US" sz="2133" b="1"/>
              <a:t>May 16 </a:t>
            </a:r>
            <a:r>
              <a:rPr lang="en-US" sz="2133"/>
              <a:t>(in-person in Brandon)</a:t>
            </a:r>
          </a:p>
          <a:p>
            <a:pPr lvl="1">
              <a:spcAft>
                <a:spcPts val="400"/>
              </a:spcAft>
              <a:buClr>
                <a:srgbClr val="92D050"/>
              </a:buClr>
              <a:buSzPct val="101000"/>
              <a:buFont typeface="Arial" panose="020B0604020202020204" pitchFamily="34" charset="0"/>
              <a:buChar char="•"/>
            </a:pPr>
            <a:r>
              <a:rPr lang="en-US" sz="2133" b="1"/>
              <a:t>May 23 </a:t>
            </a:r>
            <a:r>
              <a:rPr lang="en-US" sz="2133"/>
              <a:t>(virtual, recorded)</a:t>
            </a:r>
          </a:p>
          <a:p>
            <a:pPr lvl="1">
              <a:spcAft>
                <a:spcPts val="400"/>
              </a:spcAft>
              <a:buClr>
                <a:srgbClr val="92D050"/>
              </a:buClr>
              <a:buSzPct val="101000"/>
              <a:buFont typeface="Arial" panose="020B0604020202020204" pitchFamily="34" charset="0"/>
              <a:buChar char="•"/>
            </a:pPr>
            <a:r>
              <a:rPr lang="en-US" sz="2133" b="1"/>
              <a:t>May 24 </a:t>
            </a:r>
            <a:r>
              <a:rPr lang="en-US" sz="2133"/>
              <a:t>and </a:t>
            </a:r>
            <a:r>
              <a:rPr lang="en-US" sz="2133" b="1"/>
              <a:t>June 28 </a:t>
            </a:r>
            <a:r>
              <a:rPr lang="en-US" sz="2133"/>
              <a:t>(in-person in Palm River)</a:t>
            </a:r>
          </a:p>
          <a:p>
            <a:pPr lvl="1">
              <a:spcAft>
                <a:spcPts val="400"/>
              </a:spcAft>
              <a:buClr>
                <a:srgbClr val="92D050"/>
              </a:buClr>
              <a:buSzPct val="101000"/>
              <a:buFont typeface="Arial" panose="020B0604020202020204" pitchFamily="34" charset="0"/>
              <a:buChar char="•"/>
            </a:pPr>
            <a:r>
              <a:rPr lang="en-US" sz="2133" b="1"/>
              <a:t>July 26 </a:t>
            </a:r>
            <a:r>
              <a:rPr lang="en-US" sz="2133"/>
              <a:t>(in-person, Bay Area Apartment Association)</a:t>
            </a:r>
          </a:p>
          <a:p>
            <a:pPr lvl="1">
              <a:spcAft>
                <a:spcPts val="400"/>
              </a:spcAft>
              <a:buClr>
                <a:srgbClr val="92D050"/>
              </a:buClr>
              <a:buSzPct val="101000"/>
              <a:buFont typeface="Arial" panose="020B0604020202020204" pitchFamily="34" charset="0"/>
              <a:buChar char="•"/>
            </a:pPr>
            <a:r>
              <a:rPr lang="en-US" sz="2133" b="1"/>
              <a:t>Nov. 2 </a:t>
            </a:r>
            <a:r>
              <a:rPr lang="en-US" sz="2133"/>
              <a:t>(in-person in Gibsonton)</a:t>
            </a:r>
          </a:p>
          <a:p>
            <a:pPr lvl="1">
              <a:spcAft>
                <a:spcPts val="400"/>
              </a:spcAft>
              <a:buClr>
                <a:srgbClr val="92D050"/>
              </a:buClr>
              <a:buSzPct val="101000"/>
              <a:buFont typeface="Arial" panose="020B0604020202020204" pitchFamily="34" charset="0"/>
              <a:buChar char="•"/>
            </a:pPr>
            <a:r>
              <a:rPr lang="en-US" sz="2133" b="1"/>
              <a:t>Nov. 6 </a:t>
            </a:r>
            <a:r>
              <a:rPr lang="en-US" sz="2133"/>
              <a:t>(virtual, recorded)</a:t>
            </a:r>
          </a:p>
        </p:txBody>
      </p:sp>
      <p:pic>
        <p:nvPicPr>
          <p:cNvPr id="10" name="Picture 9" descr="A person holding a tablet&#10;&#10;Description automatically generated with medium confidence">
            <a:extLst>
              <a:ext uri="{FF2B5EF4-FFF2-40B4-BE49-F238E27FC236}">
                <a16:creationId xmlns:a16="http://schemas.microsoft.com/office/drawing/2014/main" id="{8B96870F-E5F5-CCE8-E019-28EBB03C7C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0800" y="1181100"/>
            <a:ext cx="7992533" cy="4495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7485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314688-B10E-C313-3947-6CCD744FB78C}"/>
              </a:ext>
            </a:extLst>
          </p:cNvPr>
          <p:cNvSpPr/>
          <p:nvPr/>
        </p:nvSpPr>
        <p:spPr>
          <a:xfrm>
            <a:off x="1195700" y="2573756"/>
            <a:ext cx="11028208" cy="169082"/>
          </a:xfrm>
          <a:prstGeom prst="rect">
            <a:avLst/>
          </a:prstGeom>
          <a:solidFill>
            <a:srgbClr val="F9C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accent6">
                  <a:lumMod val="10000"/>
                </a:schemeClr>
              </a:solidFill>
              <a:latin typeface="Montserrat  "/>
            </a:endParaRPr>
          </a:p>
        </p:txBody>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6" name="AutoShape 6"/>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12" name="TextBox 12"/>
          <p:cNvSpPr txBox="1"/>
          <p:nvPr/>
        </p:nvSpPr>
        <p:spPr>
          <a:xfrm>
            <a:off x="1033959" y="787400"/>
            <a:ext cx="10275391" cy="860557"/>
          </a:xfrm>
          <a:prstGeom prst="rect">
            <a:avLst/>
          </a:prstGeom>
        </p:spPr>
        <p:txBody>
          <a:bodyPr wrap="square" lIns="0" tIns="0" rIns="0" bIns="0" rtlCol="0" anchor="t">
            <a:spAutoFit/>
          </a:bodyPr>
          <a:lstStyle/>
          <a:p>
            <a:pPr>
              <a:lnSpc>
                <a:spcPct val="126262"/>
              </a:lnSpc>
              <a:spcBef>
                <a:spcPct val="0"/>
              </a:spcBef>
            </a:pPr>
            <a:r>
              <a:rPr lang="en-US" sz="4800">
                <a:solidFill>
                  <a:srgbClr val="000000"/>
                </a:solidFill>
                <a:latin typeface="Montserrat Extra-Bold"/>
              </a:rPr>
              <a:t>Survey Results: Inward Growth</a:t>
            </a:r>
            <a:endParaRPr lang="en-US" sz="1200"/>
          </a:p>
        </p:txBody>
      </p:sp>
      <p:sp>
        <p:nvSpPr>
          <p:cNvPr id="3" name="Content Placeholder 2">
            <a:extLst>
              <a:ext uri="{FF2B5EF4-FFF2-40B4-BE49-F238E27FC236}">
                <a16:creationId xmlns:a16="http://schemas.microsoft.com/office/drawing/2014/main" id="{68F1E8E9-4888-D8C5-9937-05855C28B702}"/>
              </a:ext>
            </a:extLst>
          </p:cNvPr>
          <p:cNvSpPr txBox="1">
            <a:spLocks/>
          </p:cNvSpPr>
          <p:nvPr/>
        </p:nvSpPr>
        <p:spPr>
          <a:xfrm>
            <a:off x="1117600" y="1752600"/>
            <a:ext cx="10644676" cy="11005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rgbClr val="9A4188"/>
                </a:solidFill>
                <a:latin typeface="Montserrat" panose="00000500000000000000" pitchFamily="2" charset="0"/>
              </a:rPr>
              <a:t>Question: How important is each strategy when considering inward growth (within the Urban Service Area boundary)?</a:t>
            </a:r>
          </a:p>
          <a:p>
            <a:pPr marL="0" indent="0">
              <a:spcAft>
                <a:spcPts val="400"/>
              </a:spcAft>
              <a:buNone/>
            </a:pPr>
            <a:endParaRPr lang="en-US" sz="2400">
              <a:latin typeface="Montserrat" panose="00000500000000000000" pitchFamily="2" charset="0"/>
            </a:endParaRPr>
          </a:p>
        </p:txBody>
      </p:sp>
      <p:sp>
        <p:nvSpPr>
          <p:cNvPr id="4" name="TextBox 3">
            <a:extLst>
              <a:ext uri="{FF2B5EF4-FFF2-40B4-BE49-F238E27FC236}">
                <a16:creationId xmlns:a16="http://schemas.microsoft.com/office/drawing/2014/main" id="{E8307922-A9F6-7133-C265-284CA2F24298}"/>
              </a:ext>
            </a:extLst>
          </p:cNvPr>
          <p:cNvSpPr txBox="1"/>
          <p:nvPr/>
        </p:nvSpPr>
        <p:spPr>
          <a:xfrm>
            <a:off x="1981200" y="3553439"/>
            <a:ext cx="8382000" cy="666977"/>
          </a:xfrm>
          <a:prstGeom prst="rect">
            <a:avLst/>
          </a:prstGeom>
          <a:noFill/>
        </p:spPr>
        <p:txBody>
          <a:bodyPr wrap="square">
            <a:spAutoFit/>
          </a:bodyPr>
          <a:lstStyle/>
          <a:p>
            <a:pPr>
              <a:spcAft>
                <a:spcPts val="400"/>
              </a:spcAft>
              <a:buClr>
                <a:srgbClr val="9A4188"/>
              </a:buClr>
            </a:pPr>
            <a:r>
              <a:rPr lang="en-US" sz="1867">
                <a:latin typeface="Montserrat" panose="00000500000000000000" pitchFamily="2" charset="0"/>
              </a:rPr>
              <a:t>Relative to the other options, </a:t>
            </a:r>
            <a:r>
              <a:rPr lang="en-US" sz="1867" b="1">
                <a:solidFill>
                  <a:srgbClr val="9A4188"/>
                </a:solidFill>
                <a:latin typeface="Montserrat" panose="00000500000000000000" pitchFamily="2" charset="0"/>
              </a:rPr>
              <a:t>maximizing existing infrastructure was the most important strategy </a:t>
            </a:r>
            <a:r>
              <a:rPr lang="en-US" sz="1867">
                <a:latin typeface="Montserrat" panose="00000500000000000000" pitchFamily="2" charset="0"/>
              </a:rPr>
              <a:t>when focusing on inward growth</a:t>
            </a:r>
          </a:p>
        </p:txBody>
      </p:sp>
      <p:sp>
        <p:nvSpPr>
          <p:cNvPr id="7" name="Content Placeholder 2">
            <a:extLst>
              <a:ext uri="{FF2B5EF4-FFF2-40B4-BE49-F238E27FC236}">
                <a16:creationId xmlns:a16="http://schemas.microsoft.com/office/drawing/2014/main" id="{75E17A4E-93FA-945C-3996-60928A5ED809}"/>
              </a:ext>
            </a:extLst>
          </p:cNvPr>
          <p:cNvSpPr txBox="1">
            <a:spLocks/>
          </p:cNvSpPr>
          <p:nvPr/>
        </p:nvSpPr>
        <p:spPr>
          <a:xfrm>
            <a:off x="1981200" y="3039645"/>
            <a:ext cx="9845984" cy="558799"/>
          </a:xfrm>
          <a:prstGeom prst="rect">
            <a:avLst/>
          </a:prstGeom>
        </p:spPr>
        <p:txBody>
          <a:bodyPr lIns="60960" tIns="30480" rIns="60960" bIns="3048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latin typeface="Montserrat"/>
              </a:rPr>
              <a:t>Most Important: Efficiency of Existing Infrastructure</a:t>
            </a:r>
            <a:endParaRPr lang="en-US" sz="2400">
              <a:latin typeface="Montserrat"/>
            </a:endParaRPr>
          </a:p>
        </p:txBody>
      </p:sp>
      <p:sp>
        <p:nvSpPr>
          <p:cNvPr id="8" name="TextBox 7">
            <a:extLst>
              <a:ext uri="{FF2B5EF4-FFF2-40B4-BE49-F238E27FC236}">
                <a16:creationId xmlns:a16="http://schemas.microsoft.com/office/drawing/2014/main" id="{6A79E2B5-31D1-7A58-E527-B90CB9B2EFEF}"/>
              </a:ext>
            </a:extLst>
          </p:cNvPr>
          <p:cNvSpPr txBox="1"/>
          <p:nvPr/>
        </p:nvSpPr>
        <p:spPr>
          <a:xfrm>
            <a:off x="2002589" y="5028071"/>
            <a:ext cx="8382000" cy="666977"/>
          </a:xfrm>
          <a:prstGeom prst="rect">
            <a:avLst/>
          </a:prstGeom>
          <a:noFill/>
        </p:spPr>
        <p:txBody>
          <a:bodyPr wrap="square">
            <a:spAutoFit/>
          </a:bodyPr>
          <a:lstStyle/>
          <a:p>
            <a:pPr>
              <a:spcAft>
                <a:spcPts val="400"/>
              </a:spcAft>
              <a:buClr>
                <a:srgbClr val="9A4188"/>
              </a:buClr>
            </a:pPr>
            <a:r>
              <a:rPr lang="en-US" sz="1867" b="1">
                <a:solidFill>
                  <a:srgbClr val="92D050"/>
                </a:solidFill>
                <a:latin typeface="Montserrat" panose="00000500000000000000" pitchFamily="2" charset="0"/>
              </a:rPr>
              <a:t>Variety of housing types </a:t>
            </a:r>
            <a:r>
              <a:rPr lang="en-US" sz="1867">
                <a:latin typeface="Montserrat" panose="00000500000000000000" pitchFamily="2" charset="0"/>
              </a:rPr>
              <a:t>was ranked as the least important of the four options</a:t>
            </a:r>
          </a:p>
        </p:txBody>
      </p:sp>
      <p:sp>
        <p:nvSpPr>
          <p:cNvPr id="9" name="Content Placeholder 2">
            <a:extLst>
              <a:ext uri="{FF2B5EF4-FFF2-40B4-BE49-F238E27FC236}">
                <a16:creationId xmlns:a16="http://schemas.microsoft.com/office/drawing/2014/main" id="{D7B3F8EA-3E2C-188A-C185-3D9933CC7458}"/>
              </a:ext>
            </a:extLst>
          </p:cNvPr>
          <p:cNvSpPr txBox="1">
            <a:spLocks/>
          </p:cNvSpPr>
          <p:nvPr/>
        </p:nvSpPr>
        <p:spPr>
          <a:xfrm>
            <a:off x="1986547" y="4469273"/>
            <a:ext cx="9845984" cy="5587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latin typeface="Montserrat" panose="00000500000000000000" pitchFamily="2" charset="0"/>
              </a:rPr>
              <a:t>Least Important: Variety of Housing Types</a:t>
            </a:r>
            <a:endParaRPr lang="en-US" sz="2400">
              <a:latin typeface="Montserrat" panose="00000500000000000000" pitchFamily="2" charset="0"/>
            </a:endParaRPr>
          </a:p>
        </p:txBody>
      </p:sp>
      <p:pic>
        <p:nvPicPr>
          <p:cNvPr id="11" name="Graphic 10" descr="Chevron arrows with solid fill">
            <a:extLst>
              <a:ext uri="{FF2B5EF4-FFF2-40B4-BE49-F238E27FC236}">
                <a16:creationId xmlns:a16="http://schemas.microsoft.com/office/drawing/2014/main" id="{624084B3-E901-FA06-7754-162EB3CCB6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219200" y="3022600"/>
            <a:ext cx="609600" cy="609600"/>
          </a:xfrm>
          <a:prstGeom prst="rect">
            <a:avLst/>
          </a:prstGeom>
        </p:spPr>
      </p:pic>
      <p:pic>
        <p:nvPicPr>
          <p:cNvPr id="13" name="Graphic 12" descr="Chevron arrows with solid fill">
            <a:extLst>
              <a:ext uri="{FF2B5EF4-FFF2-40B4-BE49-F238E27FC236}">
                <a16:creationId xmlns:a16="http://schemas.microsoft.com/office/drawing/2014/main" id="{0A1DB1EE-5EA2-0A85-75EA-68C22B363D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1224547" y="4546600"/>
            <a:ext cx="609600" cy="609600"/>
          </a:xfrm>
          <a:prstGeom prst="rect">
            <a:avLst/>
          </a:prstGeom>
        </p:spPr>
      </p:pic>
    </p:spTree>
    <p:extLst>
      <p:ext uri="{BB962C8B-B14F-4D97-AF65-F5344CB8AC3E}">
        <p14:creationId xmlns:p14="http://schemas.microsoft.com/office/powerpoint/2010/main" val="77879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314688-B10E-C313-3947-6CCD744FB78C}"/>
              </a:ext>
            </a:extLst>
          </p:cNvPr>
          <p:cNvSpPr/>
          <p:nvPr/>
        </p:nvSpPr>
        <p:spPr>
          <a:xfrm>
            <a:off x="1235242" y="2463800"/>
            <a:ext cx="10972800" cy="203200"/>
          </a:xfrm>
          <a:prstGeom prst="rect">
            <a:avLst/>
          </a:prstGeom>
          <a:solidFill>
            <a:srgbClr val="F9C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accent6">
                  <a:lumMod val="10000"/>
                </a:schemeClr>
              </a:solidFill>
              <a:latin typeface="Montserrat  "/>
            </a:endParaRPr>
          </a:p>
        </p:txBody>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6" name="AutoShape 6"/>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4" name="Content Placeholder 2">
            <a:extLst>
              <a:ext uri="{FF2B5EF4-FFF2-40B4-BE49-F238E27FC236}">
                <a16:creationId xmlns:a16="http://schemas.microsoft.com/office/drawing/2014/main" id="{4AA06C82-F82F-80BB-131E-C5B20C6149F5}"/>
              </a:ext>
            </a:extLst>
          </p:cNvPr>
          <p:cNvSpPr txBox="1">
            <a:spLocks/>
          </p:cNvSpPr>
          <p:nvPr/>
        </p:nvSpPr>
        <p:spPr>
          <a:xfrm>
            <a:off x="1219200" y="1719396"/>
            <a:ext cx="9947275" cy="2116005"/>
          </a:xfrm>
          <a:prstGeom prst="rect">
            <a:avLst/>
          </a:prstGeom>
        </p:spPr>
        <p:txBody>
          <a:bodyPr vert="horz" lIns="60960" tIns="30480" rIns="60960" bIns="304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9A4188"/>
                </a:solidFill>
                <a:latin typeface="Montserrat" panose="00000500000000000000" pitchFamily="2" charset="0"/>
              </a:rPr>
              <a:t>Question: How important is each strategy when considering inward growth (within the Urban Service Area boundary)? </a:t>
            </a:r>
          </a:p>
          <a:p>
            <a:pPr marL="0" indent="0">
              <a:buNone/>
            </a:pPr>
            <a:endParaRPr lang="en-US" sz="2400">
              <a:solidFill>
                <a:srgbClr val="9A4188"/>
              </a:solidFill>
              <a:latin typeface="Montserrat" panose="00000500000000000000" pitchFamily="2" charset="0"/>
            </a:endParaRPr>
          </a:p>
          <a:p>
            <a:pPr marL="0" indent="0">
              <a:buNone/>
            </a:pPr>
            <a:r>
              <a:rPr lang="en-US" sz="1333">
                <a:solidFill>
                  <a:srgbClr val="9A4188"/>
                </a:solidFill>
                <a:latin typeface="Montserrat" panose="00000500000000000000" pitchFamily="2" charset="0"/>
              </a:rPr>
              <a:t>1 = not effective or important, 5 = extremely effective or important</a:t>
            </a:r>
          </a:p>
          <a:p>
            <a:pPr marL="0" indent="0">
              <a:buNone/>
            </a:pPr>
            <a:endParaRPr lang="en-US" sz="2400">
              <a:latin typeface="Montserrat" panose="00000500000000000000" pitchFamily="2" charset="0"/>
            </a:endParaRPr>
          </a:p>
          <a:p>
            <a:endParaRPr lang="en-US" sz="2400">
              <a:latin typeface="Montserrat" panose="00000500000000000000" pitchFamily="2" charset="0"/>
            </a:endParaRPr>
          </a:p>
        </p:txBody>
      </p:sp>
      <p:sp>
        <p:nvSpPr>
          <p:cNvPr id="7" name="Content Placeholder 2">
            <a:extLst>
              <a:ext uri="{FF2B5EF4-FFF2-40B4-BE49-F238E27FC236}">
                <a16:creationId xmlns:a16="http://schemas.microsoft.com/office/drawing/2014/main" id="{33F50EF0-9E7E-CB51-F477-045A9BCCEDF6}"/>
              </a:ext>
            </a:extLst>
          </p:cNvPr>
          <p:cNvSpPr txBox="1">
            <a:spLocks/>
          </p:cNvSpPr>
          <p:nvPr/>
        </p:nvSpPr>
        <p:spPr>
          <a:xfrm>
            <a:off x="1272699" y="3374524"/>
            <a:ext cx="5166147" cy="3610477"/>
          </a:xfrm>
          <a:prstGeom prst="rect">
            <a:avLst/>
          </a:prstGeom>
        </p:spPr>
        <p:txBody>
          <a:bodyPr lIns="60960" tIns="30480" rIns="60960" bIns="3048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15" lvl="1" indent="0">
              <a:buNone/>
            </a:pPr>
            <a:endParaRPr lang="en-US" sz="1867" b="1">
              <a:latin typeface="Montserrat" panose="00000500000000000000" pitchFamily="2" charset="0"/>
            </a:endParaRPr>
          </a:p>
          <a:p>
            <a:pPr marL="0" indent="0">
              <a:buNone/>
            </a:pPr>
            <a:r>
              <a:rPr lang="en-US" sz="2000" b="1">
                <a:solidFill>
                  <a:srgbClr val="9A4188"/>
                </a:solidFill>
                <a:latin typeface="Montserrat"/>
              </a:rPr>
              <a:t>Efficiency of existing infrastructure </a:t>
            </a:r>
            <a:endParaRPr lang="en-US" sz="2000" b="1">
              <a:solidFill>
                <a:srgbClr val="9A4188"/>
              </a:solidFill>
              <a:latin typeface="Montserrat" panose="00000500000000000000" pitchFamily="2" charset="0"/>
            </a:endParaRPr>
          </a:p>
          <a:p>
            <a:r>
              <a:rPr lang="en-US" sz="1867">
                <a:latin typeface="Montserrat"/>
              </a:rPr>
              <a:t>An average of 4.36 out of 5</a:t>
            </a:r>
          </a:p>
          <a:p>
            <a:r>
              <a:rPr lang="en-US" sz="1867">
                <a:latin typeface="Montserrat"/>
              </a:rPr>
              <a:t>52% of respondents ranked it 5 </a:t>
            </a:r>
          </a:p>
          <a:p>
            <a:pPr marL="0" indent="0">
              <a:buNone/>
            </a:pPr>
            <a:endParaRPr lang="en-US" sz="1867">
              <a:latin typeface="Montserrat"/>
            </a:endParaRPr>
          </a:p>
          <a:p>
            <a:pPr marL="304815" lvl="1" indent="0">
              <a:buNone/>
            </a:pPr>
            <a:endParaRPr lang="en-US" sz="1867" b="1">
              <a:latin typeface="Montserrat" panose="00000500000000000000" pitchFamily="2" charset="0"/>
            </a:endParaRPr>
          </a:p>
          <a:p>
            <a:r>
              <a:rPr lang="en-US" sz="2000" b="1">
                <a:solidFill>
                  <a:srgbClr val="9A4188"/>
                </a:solidFill>
                <a:latin typeface="Montserrat"/>
              </a:rPr>
              <a:t>Safe walking and biking</a:t>
            </a:r>
          </a:p>
          <a:p>
            <a:r>
              <a:rPr lang="en-US" sz="1867">
                <a:latin typeface="Montserrat"/>
              </a:rPr>
              <a:t>An average of 4.23 out of 5</a:t>
            </a:r>
          </a:p>
          <a:p>
            <a:r>
              <a:rPr lang="en-US" sz="1867">
                <a:latin typeface="Montserrat"/>
              </a:rPr>
              <a:t>49% of respondents ranked it 5 </a:t>
            </a:r>
            <a:endParaRPr lang="en-US" sz="1867">
              <a:latin typeface="Montserrat" panose="00000500000000000000" pitchFamily="2" charset="0"/>
            </a:endParaRPr>
          </a:p>
          <a:p>
            <a:pPr marL="0" indent="0">
              <a:buNone/>
            </a:pPr>
            <a:endParaRPr lang="en-US" sz="2667">
              <a:latin typeface="Montserrat" panose="00000500000000000000" pitchFamily="2" charset="0"/>
            </a:endParaRPr>
          </a:p>
        </p:txBody>
      </p:sp>
      <p:sp>
        <p:nvSpPr>
          <p:cNvPr id="8" name="Content Placeholder 2">
            <a:extLst>
              <a:ext uri="{FF2B5EF4-FFF2-40B4-BE49-F238E27FC236}">
                <a16:creationId xmlns:a16="http://schemas.microsoft.com/office/drawing/2014/main" id="{7108E552-A103-4676-8793-737282BD43E5}"/>
              </a:ext>
            </a:extLst>
          </p:cNvPr>
          <p:cNvSpPr txBox="1">
            <a:spLocks/>
          </p:cNvSpPr>
          <p:nvPr/>
        </p:nvSpPr>
        <p:spPr>
          <a:xfrm>
            <a:off x="6846541" y="3374523"/>
            <a:ext cx="3962400" cy="3352800"/>
          </a:xfrm>
          <a:prstGeom prst="rect">
            <a:avLst/>
          </a:prstGeom>
        </p:spPr>
        <p:txBody>
          <a:bodyPr vert="horz" lIns="60960" tIns="30480" rIns="60960" bIns="3048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15" lvl="1" indent="0">
              <a:buNone/>
            </a:pPr>
            <a:endParaRPr lang="en-US" sz="2133">
              <a:latin typeface="Montserrat" panose="00000500000000000000" pitchFamily="2" charset="0"/>
            </a:endParaRPr>
          </a:p>
          <a:p>
            <a:pPr marL="0" indent="0">
              <a:buNone/>
            </a:pPr>
            <a:r>
              <a:rPr lang="en-US" sz="2000" b="1">
                <a:solidFill>
                  <a:srgbClr val="9A4188"/>
                </a:solidFill>
                <a:latin typeface="Montserrat" panose="00000500000000000000" pitchFamily="2" charset="0"/>
              </a:rPr>
              <a:t>Close to daily needs </a:t>
            </a:r>
          </a:p>
          <a:p>
            <a:r>
              <a:rPr lang="en-US" sz="1867">
                <a:latin typeface="Montserrat" panose="00000500000000000000" pitchFamily="2" charset="0"/>
              </a:rPr>
              <a:t>An average of 4.02 out of 5</a:t>
            </a:r>
          </a:p>
          <a:p>
            <a:r>
              <a:rPr lang="en-US" sz="1867">
                <a:latin typeface="Montserrat" panose="00000500000000000000" pitchFamily="2" charset="0"/>
              </a:rPr>
              <a:t>38% of respondents ranked it 5</a:t>
            </a:r>
          </a:p>
          <a:p>
            <a:pPr marL="0" indent="0">
              <a:buNone/>
            </a:pPr>
            <a:r>
              <a:rPr lang="en-US" sz="1867">
                <a:latin typeface="Montserrat" panose="00000500000000000000" pitchFamily="2" charset="0"/>
              </a:rPr>
              <a:t> </a:t>
            </a:r>
          </a:p>
          <a:p>
            <a:endParaRPr lang="en-US" sz="1867">
              <a:latin typeface="Montserrat" panose="00000500000000000000" pitchFamily="2" charset="0"/>
            </a:endParaRPr>
          </a:p>
          <a:p>
            <a:pPr marL="0" indent="0">
              <a:buNone/>
            </a:pPr>
            <a:r>
              <a:rPr lang="en-US" sz="2000" b="1">
                <a:solidFill>
                  <a:srgbClr val="9A4188"/>
                </a:solidFill>
                <a:latin typeface="Montserrat" panose="00000500000000000000" pitchFamily="2" charset="0"/>
              </a:rPr>
              <a:t>Variety of housing types</a:t>
            </a:r>
          </a:p>
          <a:p>
            <a:r>
              <a:rPr lang="en-US" sz="1867">
                <a:latin typeface="Montserrat" panose="00000500000000000000" pitchFamily="2" charset="0"/>
              </a:rPr>
              <a:t>An average of 3.36 out of 5</a:t>
            </a:r>
          </a:p>
          <a:p>
            <a:r>
              <a:rPr lang="en-US" sz="1867">
                <a:latin typeface="Montserrat" panose="00000500000000000000" pitchFamily="2" charset="0"/>
              </a:rPr>
              <a:t>25% of respondents ranked it 5 </a:t>
            </a:r>
          </a:p>
          <a:p>
            <a:pPr marL="0" indent="0">
              <a:buNone/>
            </a:pPr>
            <a:endParaRPr lang="en-US" sz="2400">
              <a:latin typeface="Montserrat" panose="00000500000000000000" pitchFamily="2" charset="0"/>
            </a:endParaRPr>
          </a:p>
        </p:txBody>
      </p:sp>
      <p:pic>
        <p:nvPicPr>
          <p:cNvPr id="20" name="Picture 19" descr="A picture containing star, pattern&#10;&#10;Description automatically generated">
            <a:extLst>
              <a:ext uri="{FF2B5EF4-FFF2-40B4-BE49-F238E27FC236}">
                <a16:creationId xmlns:a16="http://schemas.microsoft.com/office/drawing/2014/main" id="{EBA9C7F4-F711-6734-F816-565FCC99F5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32" b="63704"/>
          <a:stretch/>
        </p:blipFill>
        <p:spPr>
          <a:xfrm>
            <a:off x="936768" y="5055733"/>
            <a:ext cx="2756187" cy="375279"/>
          </a:xfrm>
          <a:prstGeom prst="rect">
            <a:avLst/>
          </a:prstGeom>
        </p:spPr>
      </p:pic>
      <p:pic>
        <p:nvPicPr>
          <p:cNvPr id="21" name="Picture 20" descr="A picture containing star, pattern&#10;&#10;Description automatically generated">
            <a:extLst>
              <a:ext uri="{FF2B5EF4-FFF2-40B4-BE49-F238E27FC236}">
                <a16:creationId xmlns:a16="http://schemas.microsoft.com/office/drawing/2014/main" id="{5496836D-9E4D-EDD9-535C-00C5742424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32" b="63704"/>
          <a:stretch/>
        </p:blipFill>
        <p:spPr>
          <a:xfrm>
            <a:off x="1050000" y="3313663"/>
            <a:ext cx="2756187" cy="375279"/>
          </a:xfrm>
          <a:prstGeom prst="rect">
            <a:avLst/>
          </a:prstGeom>
        </p:spPr>
      </p:pic>
      <p:pic>
        <p:nvPicPr>
          <p:cNvPr id="22" name="Picture 21" descr="A picture containing star, pattern&#10;&#10;Description automatically generated">
            <a:extLst>
              <a:ext uri="{FF2B5EF4-FFF2-40B4-BE49-F238E27FC236}">
                <a16:creationId xmlns:a16="http://schemas.microsoft.com/office/drawing/2014/main" id="{A5A1D923-CEF3-6389-9EFB-B5EA73A7DE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32" b="63704"/>
          <a:stretch/>
        </p:blipFill>
        <p:spPr>
          <a:xfrm>
            <a:off x="6552077" y="3313663"/>
            <a:ext cx="2756187" cy="375279"/>
          </a:xfrm>
          <a:prstGeom prst="rect">
            <a:avLst/>
          </a:prstGeom>
        </p:spPr>
      </p:pic>
      <p:pic>
        <p:nvPicPr>
          <p:cNvPr id="23" name="Picture 22" descr="A picture containing star, pattern&#10;&#10;Description automatically generated">
            <a:extLst>
              <a:ext uri="{FF2B5EF4-FFF2-40B4-BE49-F238E27FC236}">
                <a16:creationId xmlns:a16="http://schemas.microsoft.com/office/drawing/2014/main" id="{476BD7DF-D94D-2DF9-B8D7-2BE842BDE9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940" b="20396"/>
          <a:stretch/>
        </p:blipFill>
        <p:spPr>
          <a:xfrm>
            <a:off x="6552077" y="5086055"/>
            <a:ext cx="2756187" cy="375279"/>
          </a:xfrm>
          <a:prstGeom prst="rect">
            <a:avLst/>
          </a:prstGeom>
        </p:spPr>
      </p:pic>
      <p:sp>
        <p:nvSpPr>
          <p:cNvPr id="2" name="TextBox 12">
            <a:extLst>
              <a:ext uri="{FF2B5EF4-FFF2-40B4-BE49-F238E27FC236}">
                <a16:creationId xmlns:a16="http://schemas.microsoft.com/office/drawing/2014/main" id="{9289620A-C586-176F-FA4C-6AA6CE984B5D}"/>
              </a:ext>
            </a:extLst>
          </p:cNvPr>
          <p:cNvSpPr txBox="1"/>
          <p:nvPr/>
        </p:nvSpPr>
        <p:spPr>
          <a:xfrm>
            <a:off x="1033959" y="787400"/>
            <a:ext cx="10275391" cy="860557"/>
          </a:xfrm>
          <a:prstGeom prst="rect">
            <a:avLst/>
          </a:prstGeom>
        </p:spPr>
        <p:txBody>
          <a:bodyPr wrap="square" lIns="0" tIns="0" rIns="0" bIns="0" rtlCol="0" anchor="t">
            <a:spAutoFit/>
          </a:bodyPr>
          <a:lstStyle/>
          <a:p>
            <a:pPr>
              <a:lnSpc>
                <a:spcPct val="126262"/>
              </a:lnSpc>
              <a:spcBef>
                <a:spcPct val="0"/>
              </a:spcBef>
            </a:pPr>
            <a:r>
              <a:rPr lang="en-US" sz="4800">
                <a:solidFill>
                  <a:srgbClr val="000000"/>
                </a:solidFill>
                <a:latin typeface="Montserrat Extra-Bold"/>
              </a:rPr>
              <a:t>Survey Results: Inward Growth</a:t>
            </a:r>
            <a:endParaRPr lang="en-US" sz="1200"/>
          </a:p>
        </p:txBody>
      </p:sp>
    </p:spTree>
    <p:extLst>
      <p:ext uri="{BB962C8B-B14F-4D97-AF65-F5344CB8AC3E}">
        <p14:creationId xmlns:p14="http://schemas.microsoft.com/office/powerpoint/2010/main" val="3634923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314688-B10E-C313-3947-6CCD744FB78C}"/>
              </a:ext>
            </a:extLst>
          </p:cNvPr>
          <p:cNvSpPr/>
          <p:nvPr/>
        </p:nvSpPr>
        <p:spPr>
          <a:xfrm>
            <a:off x="1033958" y="1325273"/>
            <a:ext cx="10972800" cy="203200"/>
          </a:xfrm>
          <a:prstGeom prst="rect">
            <a:avLst/>
          </a:prstGeom>
          <a:solidFill>
            <a:srgbClr val="F9C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accent6">
                  <a:lumMod val="10000"/>
                </a:schemeClr>
              </a:solidFill>
              <a:latin typeface="Montserrat  "/>
            </a:endParaRPr>
          </a:p>
        </p:txBody>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6" name="AutoShape 6"/>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2" name="TextBox 12">
            <a:extLst>
              <a:ext uri="{FF2B5EF4-FFF2-40B4-BE49-F238E27FC236}">
                <a16:creationId xmlns:a16="http://schemas.microsoft.com/office/drawing/2014/main" id="{9289620A-C586-176F-FA4C-6AA6CE984B5D}"/>
              </a:ext>
            </a:extLst>
          </p:cNvPr>
          <p:cNvSpPr txBox="1"/>
          <p:nvPr/>
        </p:nvSpPr>
        <p:spPr>
          <a:xfrm>
            <a:off x="1033959" y="606066"/>
            <a:ext cx="10275391" cy="860557"/>
          </a:xfrm>
          <a:prstGeom prst="rect">
            <a:avLst/>
          </a:prstGeom>
        </p:spPr>
        <p:txBody>
          <a:bodyPr wrap="square" lIns="0" tIns="0" rIns="0" bIns="0" rtlCol="0" anchor="t">
            <a:spAutoFit/>
          </a:bodyPr>
          <a:lstStyle/>
          <a:p>
            <a:pPr>
              <a:lnSpc>
                <a:spcPct val="126262"/>
              </a:lnSpc>
              <a:spcBef>
                <a:spcPct val="0"/>
              </a:spcBef>
            </a:pPr>
            <a:r>
              <a:rPr lang="en-US" sz="4800">
                <a:solidFill>
                  <a:srgbClr val="000000"/>
                </a:solidFill>
                <a:latin typeface="Montserrat Extra-Bold"/>
              </a:rPr>
              <a:t>Survey Results: Mapping </a:t>
            </a:r>
            <a:endParaRPr lang="en-US" sz="1200"/>
          </a:p>
        </p:txBody>
      </p:sp>
      <p:pic>
        <p:nvPicPr>
          <p:cNvPr id="13" name="Picture 12" descr="Chart, bar chart&#10;&#10;Description automatically generated">
            <a:extLst>
              <a:ext uri="{FF2B5EF4-FFF2-40B4-BE49-F238E27FC236}">
                <a16:creationId xmlns:a16="http://schemas.microsoft.com/office/drawing/2014/main" id="{383569C4-B1D1-A713-42AD-3D10BA7F839D}"/>
              </a:ext>
            </a:extLst>
          </p:cNvPr>
          <p:cNvPicPr>
            <a:picLocks noChangeAspect="1"/>
          </p:cNvPicPr>
          <p:nvPr/>
        </p:nvPicPr>
        <p:blipFill rotWithShape="1">
          <a:blip r:embed="rId5">
            <a:extLst>
              <a:ext uri="{28A0092B-C50C-407E-A947-70E740481C1C}">
                <a14:useLocalDpi xmlns:a14="http://schemas.microsoft.com/office/drawing/2010/main" val="0"/>
              </a:ext>
            </a:extLst>
          </a:blip>
          <a:srcRect r="3100"/>
          <a:stretch/>
        </p:blipFill>
        <p:spPr>
          <a:xfrm>
            <a:off x="1906466" y="1563733"/>
            <a:ext cx="8784980" cy="4819912"/>
          </a:xfrm>
          <a:prstGeom prst="rect">
            <a:avLst/>
          </a:prstGeom>
        </p:spPr>
      </p:pic>
    </p:spTree>
    <p:extLst>
      <p:ext uri="{BB962C8B-B14F-4D97-AF65-F5344CB8AC3E}">
        <p14:creationId xmlns:p14="http://schemas.microsoft.com/office/powerpoint/2010/main" val="1076950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314688-B10E-C313-3947-6CCD744FB78C}"/>
              </a:ext>
            </a:extLst>
          </p:cNvPr>
          <p:cNvSpPr/>
          <p:nvPr/>
        </p:nvSpPr>
        <p:spPr>
          <a:xfrm>
            <a:off x="1033958" y="1325273"/>
            <a:ext cx="10972800" cy="203200"/>
          </a:xfrm>
          <a:prstGeom prst="rect">
            <a:avLst/>
          </a:prstGeom>
          <a:solidFill>
            <a:srgbClr val="F9C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accent6">
                  <a:lumMod val="10000"/>
                </a:schemeClr>
              </a:solidFill>
              <a:latin typeface="Montserrat  "/>
            </a:endParaRPr>
          </a:p>
        </p:txBody>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6" name="AutoShape 6"/>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2" name="TextBox 12">
            <a:extLst>
              <a:ext uri="{FF2B5EF4-FFF2-40B4-BE49-F238E27FC236}">
                <a16:creationId xmlns:a16="http://schemas.microsoft.com/office/drawing/2014/main" id="{9289620A-C586-176F-FA4C-6AA6CE984B5D}"/>
              </a:ext>
            </a:extLst>
          </p:cNvPr>
          <p:cNvSpPr txBox="1"/>
          <p:nvPr/>
        </p:nvSpPr>
        <p:spPr>
          <a:xfrm>
            <a:off x="1033959" y="606066"/>
            <a:ext cx="10275391" cy="860557"/>
          </a:xfrm>
          <a:prstGeom prst="rect">
            <a:avLst/>
          </a:prstGeom>
        </p:spPr>
        <p:txBody>
          <a:bodyPr wrap="square" lIns="0" tIns="0" rIns="0" bIns="0" rtlCol="0" anchor="t">
            <a:spAutoFit/>
          </a:bodyPr>
          <a:lstStyle/>
          <a:p>
            <a:pPr>
              <a:lnSpc>
                <a:spcPct val="126262"/>
              </a:lnSpc>
              <a:spcBef>
                <a:spcPct val="0"/>
              </a:spcBef>
            </a:pPr>
            <a:r>
              <a:rPr lang="en-US" sz="4800">
                <a:solidFill>
                  <a:srgbClr val="000000"/>
                </a:solidFill>
                <a:latin typeface="Montserrat Extra-Bold"/>
              </a:rPr>
              <a:t>Survey Results: Mapping </a:t>
            </a:r>
            <a:endParaRPr lang="en-US" sz="1200"/>
          </a:p>
        </p:txBody>
      </p:sp>
      <p:pic>
        <p:nvPicPr>
          <p:cNvPr id="7" name="Picture 6" descr="Chart, bar chart, waterfall chart&#10;&#10;Description automatically generated">
            <a:extLst>
              <a:ext uri="{FF2B5EF4-FFF2-40B4-BE49-F238E27FC236}">
                <a16:creationId xmlns:a16="http://schemas.microsoft.com/office/drawing/2014/main" id="{3A15F206-36F9-0A21-D3B6-C5C22C423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783" y="1665340"/>
            <a:ext cx="8513151" cy="4699969"/>
          </a:xfrm>
          <a:prstGeom prst="rect">
            <a:avLst/>
          </a:prstGeom>
        </p:spPr>
      </p:pic>
      <p:sp>
        <p:nvSpPr>
          <p:cNvPr id="8" name="TextBox 14">
            <a:extLst>
              <a:ext uri="{FF2B5EF4-FFF2-40B4-BE49-F238E27FC236}">
                <a16:creationId xmlns:a16="http://schemas.microsoft.com/office/drawing/2014/main" id="{D138DD91-5760-E84F-231B-280414D25371}"/>
              </a:ext>
            </a:extLst>
          </p:cNvPr>
          <p:cNvSpPr txBox="1"/>
          <p:nvPr/>
        </p:nvSpPr>
        <p:spPr>
          <a:xfrm>
            <a:off x="598366" y="6408691"/>
            <a:ext cx="6814457" cy="223138"/>
          </a:xfrm>
          <a:prstGeom prst="rect">
            <a:avLst/>
          </a:prstGeom>
        </p:spPr>
        <p:txBody>
          <a:bodyPr wrap="square" lIns="0" tIns="0" rIns="0" bIns="0" rtlCol="0" anchor="t">
            <a:spAutoFit/>
          </a:bodyPr>
          <a:lstStyle/>
          <a:p>
            <a:pPr>
              <a:lnSpc>
                <a:spcPct val="113636"/>
              </a:lnSpc>
            </a:pPr>
            <a:r>
              <a:rPr lang="en-US" sz="1367">
                <a:latin typeface="Montserrat"/>
              </a:rPr>
              <a:t>Full survey results &amp; tech memo available at: PlanHillsborough.org/</a:t>
            </a:r>
            <a:r>
              <a:rPr lang="en-US" sz="1367" err="1">
                <a:latin typeface="Montserrat"/>
              </a:rPr>
              <a:t>hclanduse</a:t>
            </a:r>
            <a:endParaRPr lang="en-US" sz="1367">
              <a:latin typeface="Montserrat"/>
            </a:endParaRPr>
          </a:p>
        </p:txBody>
      </p:sp>
    </p:spTree>
    <p:extLst>
      <p:ext uri="{BB962C8B-B14F-4D97-AF65-F5344CB8AC3E}">
        <p14:creationId xmlns:p14="http://schemas.microsoft.com/office/powerpoint/2010/main" val="323480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314688-B10E-C313-3947-6CCD744FB78C}"/>
              </a:ext>
            </a:extLst>
          </p:cNvPr>
          <p:cNvSpPr/>
          <p:nvPr/>
        </p:nvSpPr>
        <p:spPr>
          <a:xfrm>
            <a:off x="1033958" y="1410174"/>
            <a:ext cx="10972800" cy="203200"/>
          </a:xfrm>
          <a:prstGeom prst="rect">
            <a:avLst/>
          </a:prstGeom>
          <a:solidFill>
            <a:srgbClr val="F9C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accent6">
                  <a:lumMod val="10000"/>
                </a:schemeClr>
              </a:solidFill>
              <a:latin typeface="Montserrat  "/>
            </a:endParaRPr>
          </a:p>
        </p:txBody>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6" name="AutoShape 6"/>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2" name="TextBox 12">
            <a:extLst>
              <a:ext uri="{FF2B5EF4-FFF2-40B4-BE49-F238E27FC236}">
                <a16:creationId xmlns:a16="http://schemas.microsoft.com/office/drawing/2014/main" id="{9289620A-C586-176F-FA4C-6AA6CE984B5D}"/>
              </a:ext>
            </a:extLst>
          </p:cNvPr>
          <p:cNvSpPr txBox="1"/>
          <p:nvPr/>
        </p:nvSpPr>
        <p:spPr>
          <a:xfrm>
            <a:off x="1033959" y="625063"/>
            <a:ext cx="10275391" cy="860557"/>
          </a:xfrm>
          <a:prstGeom prst="rect">
            <a:avLst/>
          </a:prstGeom>
        </p:spPr>
        <p:txBody>
          <a:bodyPr wrap="square" lIns="0" tIns="0" rIns="0" bIns="0" rtlCol="0" anchor="t">
            <a:spAutoFit/>
          </a:bodyPr>
          <a:lstStyle/>
          <a:p>
            <a:pPr>
              <a:lnSpc>
                <a:spcPct val="126262"/>
              </a:lnSpc>
              <a:spcBef>
                <a:spcPct val="0"/>
              </a:spcBef>
            </a:pPr>
            <a:r>
              <a:rPr lang="en-US" sz="4800">
                <a:solidFill>
                  <a:srgbClr val="000000"/>
                </a:solidFill>
                <a:latin typeface="Montserrat Extra-Bold"/>
              </a:rPr>
              <a:t>In-Person &amp; Virtual Meetings </a:t>
            </a:r>
            <a:endParaRPr lang="en-US" sz="1200"/>
          </a:p>
        </p:txBody>
      </p:sp>
      <p:pic>
        <p:nvPicPr>
          <p:cNvPr id="3" name="Picture 2" descr="A group of people looking at a poster&#10;&#10;Description automatically generated with low confidence">
            <a:extLst>
              <a:ext uri="{FF2B5EF4-FFF2-40B4-BE49-F238E27FC236}">
                <a16:creationId xmlns:a16="http://schemas.microsoft.com/office/drawing/2014/main" id="{FC1DD0AF-F02D-53CC-6538-EB0E5EB45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958" y="1917737"/>
            <a:ext cx="3488267" cy="2616200"/>
          </a:xfrm>
          <a:prstGeom prst="rect">
            <a:avLst/>
          </a:prstGeom>
          <a:ln>
            <a:noFill/>
          </a:ln>
          <a:effectLst>
            <a:outerShdw blurRad="292100" dist="139700" dir="2700000" algn="tl" rotWithShape="0">
              <a:srgbClr val="333333">
                <a:alpha val="65000"/>
              </a:srgbClr>
            </a:outerShdw>
          </a:effectLst>
        </p:spPr>
      </p:pic>
      <p:pic>
        <p:nvPicPr>
          <p:cNvPr id="4" name="Picture 3" descr="A group of people looking at a poster&#10;&#10;Description automatically generated with medium confidence">
            <a:extLst>
              <a:ext uri="{FF2B5EF4-FFF2-40B4-BE49-F238E27FC236}">
                <a16:creationId xmlns:a16="http://schemas.microsoft.com/office/drawing/2014/main" id="{DAD2E981-E8DB-DF33-0B1D-D5F233A78D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5610" y="3944257"/>
            <a:ext cx="3318933" cy="2489200"/>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B1A8AEFE-1BC4-F227-55E5-9193AB27AB1C}"/>
              </a:ext>
            </a:extLst>
          </p:cNvPr>
          <p:cNvGrpSpPr/>
          <p:nvPr/>
        </p:nvGrpSpPr>
        <p:grpSpPr>
          <a:xfrm>
            <a:off x="6520358" y="1917737"/>
            <a:ext cx="4980283" cy="6113756"/>
            <a:chOff x="10730203" y="4479780"/>
            <a:chExt cx="7470424" cy="9170634"/>
          </a:xfrm>
        </p:grpSpPr>
        <p:sp>
          <p:nvSpPr>
            <p:cNvPr id="8" name="TextBox 7">
              <a:extLst>
                <a:ext uri="{FF2B5EF4-FFF2-40B4-BE49-F238E27FC236}">
                  <a16:creationId xmlns:a16="http://schemas.microsoft.com/office/drawing/2014/main" id="{0DCD5BEE-9E83-2E0E-6431-6E1D38BE26EA}"/>
                </a:ext>
              </a:extLst>
            </p:cNvPr>
            <p:cNvSpPr txBox="1"/>
            <p:nvPr/>
          </p:nvSpPr>
          <p:spPr>
            <a:xfrm>
              <a:off x="11587063" y="5278123"/>
              <a:ext cx="6613564" cy="8372291"/>
            </a:xfrm>
            <a:prstGeom prst="rect">
              <a:avLst/>
            </a:prstGeom>
            <a:noFill/>
          </p:spPr>
          <p:txBody>
            <a:bodyPr wrap="square" lIns="60960" tIns="30480" rIns="60960" bIns="30480" anchor="t">
              <a:spAutoFit/>
            </a:bodyPr>
            <a:lstStyle/>
            <a:p>
              <a:pPr>
                <a:lnSpc>
                  <a:spcPct val="142004"/>
                </a:lnSpc>
                <a:spcAft>
                  <a:spcPts val="400"/>
                </a:spcAft>
              </a:pPr>
              <a:r>
                <a:rPr lang="en-US" sz="1867" b="1">
                  <a:solidFill>
                    <a:schemeClr val="accent3">
                      <a:lumMod val="50000"/>
                    </a:schemeClr>
                  </a:solidFill>
                  <a:latin typeface="Montserrat"/>
                </a:rPr>
                <a:t>High</a:t>
              </a:r>
              <a:r>
                <a:rPr lang="en-US" sz="1867">
                  <a:solidFill>
                    <a:srgbClr val="000000"/>
                  </a:solidFill>
                  <a:latin typeface="Montserrat"/>
                </a:rPr>
                <a:t> support for:</a:t>
              </a:r>
              <a:endParaRPr lang="en-US" sz="1200"/>
            </a:p>
            <a:p>
              <a:pPr marL="533427" lvl="1" indent="-228611">
                <a:lnSpc>
                  <a:spcPct val="142004"/>
                </a:lnSpc>
                <a:spcAft>
                  <a:spcPts val="400"/>
                </a:spcAft>
                <a:buFont typeface="Arial" panose="020B0604020202020204" pitchFamily="34" charset="0"/>
                <a:buChar char="•"/>
              </a:pPr>
              <a:r>
                <a:rPr lang="en-US" sz="1867">
                  <a:solidFill>
                    <a:srgbClr val="000000"/>
                  </a:solidFill>
                  <a:latin typeface="Montserrat"/>
                </a:rPr>
                <a:t>Public greenspace</a:t>
              </a:r>
            </a:p>
            <a:p>
              <a:pPr marL="533427" lvl="1" indent="-228611">
                <a:lnSpc>
                  <a:spcPct val="142004"/>
                </a:lnSpc>
                <a:spcAft>
                  <a:spcPts val="800"/>
                </a:spcAft>
                <a:buFont typeface="Arial" panose="020B0604020202020204" pitchFamily="34" charset="0"/>
                <a:buChar char="•"/>
              </a:pPr>
              <a:r>
                <a:rPr lang="en-US" sz="1867">
                  <a:solidFill>
                    <a:srgbClr val="000000"/>
                  </a:solidFill>
                  <a:latin typeface="Montserrat"/>
                </a:rPr>
                <a:t>Connected sidewalks</a:t>
              </a:r>
            </a:p>
            <a:p>
              <a:pPr>
                <a:lnSpc>
                  <a:spcPct val="142004"/>
                </a:lnSpc>
                <a:spcAft>
                  <a:spcPts val="400"/>
                </a:spcAft>
              </a:pPr>
              <a:r>
                <a:rPr lang="en-US" sz="1867" b="1">
                  <a:solidFill>
                    <a:schemeClr val="accent6">
                      <a:lumMod val="75000"/>
                    </a:schemeClr>
                  </a:solidFill>
                  <a:latin typeface="Montserrat"/>
                </a:rPr>
                <a:t>Medium</a:t>
              </a:r>
              <a:r>
                <a:rPr lang="en-US" sz="1867">
                  <a:solidFill>
                    <a:srgbClr val="000000"/>
                  </a:solidFill>
                  <a:latin typeface="Montserrat"/>
                </a:rPr>
                <a:t> support for: </a:t>
              </a:r>
            </a:p>
            <a:p>
              <a:pPr marL="533427" lvl="1" indent="-228611">
                <a:lnSpc>
                  <a:spcPct val="142004"/>
                </a:lnSpc>
                <a:spcAft>
                  <a:spcPts val="400"/>
                </a:spcAft>
                <a:buFont typeface="Arial" panose="020B0604020202020204" pitchFamily="34" charset="0"/>
                <a:buChar char="•"/>
              </a:pPr>
              <a:r>
                <a:rPr lang="en-US" sz="1867">
                  <a:solidFill>
                    <a:srgbClr val="000000"/>
                  </a:solidFill>
                  <a:latin typeface="Montserrat"/>
                </a:rPr>
                <a:t>Duplexes</a:t>
              </a:r>
            </a:p>
            <a:p>
              <a:pPr marL="533427" lvl="1" indent="-228611">
                <a:lnSpc>
                  <a:spcPct val="142004"/>
                </a:lnSpc>
                <a:spcAft>
                  <a:spcPts val="400"/>
                </a:spcAft>
                <a:buFont typeface="Arial" panose="020B0604020202020204" pitchFamily="34" charset="0"/>
                <a:buChar char="•"/>
              </a:pPr>
              <a:r>
                <a:rPr lang="en-US" sz="1867">
                  <a:solidFill>
                    <a:srgbClr val="000000"/>
                  </a:solidFill>
                  <a:latin typeface="Montserrat"/>
                </a:rPr>
                <a:t>Mixed-use development</a:t>
              </a:r>
            </a:p>
            <a:p>
              <a:pPr marL="533427" lvl="1" indent="-228611">
                <a:lnSpc>
                  <a:spcPct val="142004"/>
                </a:lnSpc>
                <a:spcAft>
                  <a:spcPts val="800"/>
                </a:spcAft>
                <a:buFont typeface="Arial" panose="020B0604020202020204" pitchFamily="34" charset="0"/>
                <a:buChar char="•"/>
              </a:pPr>
              <a:r>
                <a:rPr lang="en-US" sz="1867">
                  <a:solidFill>
                    <a:srgbClr val="000000"/>
                  </a:solidFill>
                  <a:latin typeface="Montserrat"/>
                </a:rPr>
                <a:t>Reduced speed limits</a:t>
              </a:r>
            </a:p>
            <a:p>
              <a:pPr>
                <a:lnSpc>
                  <a:spcPct val="142004"/>
                </a:lnSpc>
                <a:spcAft>
                  <a:spcPts val="400"/>
                </a:spcAft>
              </a:pPr>
              <a:r>
                <a:rPr lang="en-US" sz="1867" b="1">
                  <a:solidFill>
                    <a:srgbClr val="C00000"/>
                  </a:solidFill>
                  <a:latin typeface="Montserrat"/>
                </a:rPr>
                <a:t>Lower</a:t>
              </a:r>
              <a:r>
                <a:rPr lang="en-US" sz="1867">
                  <a:solidFill>
                    <a:srgbClr val="000000"/>
                  </a:solidFill>
                  <a:latin typeface="Montserrat"/>
                </a:rPr>
                <a:t> support for:</a:t>
              </a:r>
            </a:p>
            <a:p>
              <a:pPr marL="609630" lvl="1" indent="-304815">
                <a:lnSpc>
                  <a:spcPct val="142004"/>
                </a:lnSpc>
                <a:spcAft>
                  <a:spcPts val="400"/>
                </a:spcAft>
                <a:buFont typeface="Arial" panose="020B0604020202020204" pitchFamily="34" charset="0"/>
                <a:buChar char="•"/>
              </a:pPr>
              <a:r>
                <a:rPr lang="en-US" sz="1867">
                  <a:solidFill>
                    <a:srgbClr val="000000"/>
                  </a:solidFill>
                  <a:latin typeface="Montserrat"/>
                </a:rPr>
                <a:t>Transit</a:t>
              </a:r>
            </a:p>
            <a:p>
              <a:pPr marL="609630" lvl="1" indent="-304815">
                <a:lnSpc>
                  <a:spcPct val="142004"/>
                </a:lnSpc>
                <a:spcAft>
                  <a:spcPts val="400"/>
                </a:spcAft>
                <a:buFont typeface="Arial" panose="020B0604020202020204" pitchFamily="34" charset="0"/>
                <a:buChar char="•"/>
              </a:pPr>
              <a:r>
                <a:rPr lang="en-US" sz="1867">
                  <a:solidFill>
                    <a:srgbClr val="000000"/>
                  </a:solidFill>
                  <a:latin typeface="Montserrat"/>
                </a:rPr>
                <a:t>Townhomes</a:t>
              </a:r>
            </a:p>
            <a:p>
              <a:pPr marL="609630" lvl="1" indent="-304815">
                <a:lnSpc>
                  <a:spcPct val="142004"/>
                </a:lnSpc>
                <a:spcAft>
                  <a:spcPts val="400"/>
                </a:spcAft>
                <a:buFont typeface="Arial" panose="020B0604020202020204" pitchFamily="34" charset="0"/>
                <a:buChar char="•"/>
              </a:pPr>
              <a:r>
                <a:rPr lang="en-US" sz="1867">
                  <a:solidFill>
                    <a:srgbClr val="000000"/>
                  </a:solidFill>
                  <a:latin typeface="Montserrat"/>
                </a:rPr>
                <a:t>Mid-rise development</a:t>
              </a:r>
            </a:p>
            <a:p>
              <a:pPr>
                <a:lnSpc>
                  <a:spcPct val="142004"/>
                </a:lnSpc>
                <a:spcAft>
                  <a:spcPts val="800"/>
                </a:spcAft>
              </a:pPr>
              <a:endParaRPr lang="en-US" sz="1867">
                <a:solidFill>
                  <a:srgbClr val="000000"/>
                </a:solidFill>
                <a:latin typeface="Montserrat"/>
              </a:endParaRPr>
            </a:p>
          </p:txBody>
        </p:sp>
        <p:sp>
          <p:nvSpPr>
            <p:cNvPr id="10" name="AutoShape 4">
              <a:extLst>
                <a:ext uri="{FF2B5EF4-FFF2-40B4-BE49-F238E27FC236}">
                  <a16:creationId xmlns:a16="http://schemas.microsoft.com/office/drawing/2014/main" id="{C2FDA4EE-200B-5193-FA54-748AF5A47972}"/>
                </a:ext>
              </a:extLst>
            </p:cNvPr>
            <p:cNvSpPr/>
            <p:nvPr/>
          </p:nvSpPr>
          <p:spPr>
            <a:xfrm>
              <a:off x="10730203" y="4836501"/>
              <a:ext cx="5992863" cy="304801"/>
            </a:xfrm>
            <a:prstGeom prst="rect">
              <a:avLst/>
            </a:prstGeom>
            <a:solidFill>
              <a:srgbClr val="F8E5DF"/>
            </a:solidFill>
          </p:spPr>
          <p:txBody>
            <a:bodyPr/>
            <a:lstStyle/>
            <a:p>
              <a:endParaRPr lang="en-US" sz="1200"/>
            </a:p>
          </p:txBody>
        </p:sp>
        <p:sp>
          <p:nvSpPr>
            <p:cNvPr id="12" name="TextBox 11">
              <a:extLst>
                <a:ext uri="{FF2B5EF4-FFF2-40B4-BE49-F238E27FC236}">
                  <a16:creationId xmlns:a16="http://schemas.microsoft.com/office/drawing/2014/main" id="{FAEE8A82-FC98-6052-447C-3CF2573345C2}"/>
                </a:ext>
              </a:extLst>
            </p:cNvPr>
            <p:cNvSpPr txBox="1"/>
            <p:nvPr/>
          </p:nvSpPr>
          <p:spPr>
            <a:xfrm>
              <a:off x="10896599" y="4479780"/>
              <a:ext cx="6231381" cy="630846"/>
            </a:xfrm>
            <a:prstGeom prst="rect">
              <a:avLst/>
            </a:prstGeom>
            <a:noFill/>
          </p:spPr>
          <p:txBody>
            <a:bodyPr wrap="square">
              <a:spAutoFit/>
            </a:bodyPr>
            <a:lstStyle/>
            <a:p>
              <a:r>
                <a:rPr lang="en-US" sz="2133" b="1">
                  <a:latin typeface="Montserrat" panose="00000500000000000000" pitchFamily="2" charset="0"/>
                </a:rPr>
                <a:t>Visual Preference Exercise</a:t>
              </a:r>
            </a:p>
          </p:txBody>
        </p:sp>
      </p:grpSp>
    </p:spTree>
    <p:extLst>
      <p:ext uri="{BB962C8B-B14F-4D97-AF65-F5344CB8AC3E}">
        <p14:creationId xmlns:p14="http://schemas.microsoft.com/office/powerpoint/2010/main" val="2182566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53FA252-2C80-DE21-B9BE-848FAB15D5F3}"/>
              </a:ext>
            </a:extLst>
          </p:cNvPr>
          <p:cNvSpPr/>
          <p:nvPr/>
        </p:nvSpPr>
        <p:spPr>
          <a:xfrm>
            <a:off x="7588150" y="1"/>
            <a:ext cx="4243140" cy="6858000"/>
          </a:xfrm>
          <a:prstGeom prst="rect">
            <a:avLst/>
          </a:prstGeom>
          <a:solidFill>
            <a:srgbClr val="F8E5DF"/>
          </a:solidFill>
        </p:spPr>
        <p:txBody>
          <a:bodyPr/>
          <a:lstStyle/>
          <a:p>
            <a:endParaRPr lang="en-US" sz="1200"/>
          </a:p>
        </p:txBody>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54717" y="692040"/>
            <a:ext cx="6280275" cy="882421"/>
          </a:xfrm>
          <a:prstGeom prst="rect">
            <a:avLst/>
          </a:prstGeom>
        </p:spPr>
        <p:txBody>
          <a:bodyPr wrap="square" lIns="0" tIns="0" rIns="0" bIns="0" rtlCol="0" anchor="t">
            <a:spAutoFit/>
          </a:bodyPr>
          <a:lstStyle/>
          <a:p>
            <a:pPr>
              <a:lnSpc>
                <a:spcPct val="113636"/>
              </a:lnSpc>
              <a:spcBef>
                <a:spcPct val="0"/>
              </a:spcBef>
            </a:pPr>
            <a:r>
              <a:rPr lang="en-US" sz="5334">
                <a:solidFill>
                  <a:srgbClr val="000000"/>
                </a:solidFill>
                <a:latin typeface="Montserrat Extra-Bold"/>
              </a:rPr>
              <a:t>What We Heard</a:t>
            </a:r>
            <a:endParaRPr lang="en-US" sz="1200"/>
          </a:p>
        </p:txBody>
      </p:sp>
      <p:cxnSp>
        <p:nvCxnSpPr>
          <p:cNvPr id="9" name="Straight Connector 8">
            <a:extLst>
              <a:ext uri="{FF2B5EF4-FFF2-40B4-BE49-F238E27FC236}">
                <a16:creationId xmlns:a16="http://schemas.microsoft.com/office/drawing/2014/main" id="{E0B9EE37-5996-4224-7B30-D3AF61AA32B3}"/>
              </a:ext>
            </a:extLst>
          </p:cNvPr>
          <p:cNvCxnSpPr>
            <a:cxnSpLocks/>
          </p:cNvCxnSpPr>
          <p:nvPr/>
        </p:nvCxnSpPr>
        <p:spPr>
          <a:xfrm>
            <a:off x="8065449" y="1320569"/>
            <a:ext cx="3182587" cy="0"/>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sp>
        <p:nvSpPr>
          <p:cNvPr id="10" name="TextBox 11">
            <a:extLst>
              <a:ext uri="{FF2B5EF4-FFF2-40B4-BE49-F238E27FC236}">
                <a16:creationId xmlns:a16="http://schemas.microsoft.com/office/drawing/2014/main" id="{3B201799-E19A-B2FA-ABD4-8BD349597ED1}"/>
              </a:ext>
            </a:extLst>
          </p:cNvPr>
          <p:cNvSpPr txBox="1"/>
          <p:nvPr/>
        </p:nvSpPr>
        <p:spPr>
          <a:xfrm>
            <a:off x="7715937" y="216758"/>
            <a:ext cx="3476565" cy="984885"/>
          </a:xfrm>
          <a:prstGeom prst="rect">
            <a:avLst/>
          </a:prstGeom>
        </p:spPr>
        <p:txBody>
          <a:bodyPr wrap="square" lIns="0" tIns="0" rIns="0" bIns="0" rtlCol="0" anchor="t">
            <a:spAutoFit/>
          </a:bodyPr>
          <a:lstStyle/>
          <a:p>
            <a:r>
              <a:rPr lang="en-US" sz="3200">
                <a:solidFill>
                  <a:schemeClr val="accent6">
                    <a:lumMod val="10000"/>
                  </a:schemeClr>
                </a:solidFill>
                <a:latin typeface="Montserrat Extra-Bold"/>
              </a:rPr>
              <a:t>EMPHASIS ON</a:t>
            </a:r>
          </a:p>
          <a:p>
            <a:r>
              <a:rPr lang="en-US" sz="3200">
                <a:solidFill>
                  <a:schemeClr val="accent6">
                    <a:lumMod val="10000"/>
                  </a:schemeClr>
                </a:solidFill>
                <a:latin typeface="Montserrat Extra-Bold"/>
              </a:rPr>
              <a:t>SAFETY</a:t>
            </a:r>
            <a:endParaRPr lang="en-US" sz="5334">
              <a:solidFill>
                <a:schemeClr val="accent6">
                  <a:lumMod val="10000"/>
                </a:schemeClr>
              </a:solidFill>
              <a:latin typeface="Montserrat Extra-Bold"/>
            </a:endParaRPr>
          </a:p>
        </p:txBody>
      </p:sp>
      <p:sp>
        <p:nvSpPr>
          <p:cNvPr id="12" name="TextBox 14">
            <a:extLst>
              <a:ext uri="{FF2B5EF4-FFF2-40B4-BE49-F238E27FC236}">
                <a16:creationId xmlns:a16="http://schemas.microsoft.com/office/drawing/2014/main" id="{FAAF93D9-8D84-BE24-4488-7A7B13C03680}"/>
              </a:ext>
            </a:extLst>
          </p:cNvPr>
          <p:cNvSpPr txBox="1"/>
          <p:nvPr/>
        </p:nvSpPr>
        <p:spPr>
          <a:xfrm>
            <a:off x="8171773" y="1321336"/>
            <a:ext cx="3532503" cy="2594941"/>
          </a:xfrm>
          <a:prstGeom prst="rect">
            <a:avLst/>
          </a:prstGeom>
        </p:spPr>
        <p:txBody>
          <a:bodyPr wrap="square" lIns="0" tIns="0" rIns="0" bIns="0" rtlCol="0" anchor="t">
            <a:spAutoFit/>
          </a:bodyPr>
          <a:lstStyle/>
          <a:p>
            <a:pPr>
              <a:lnSpc>
                <a:spcPct val="200000"/>
              </a:lnSpc>
              <a:spcAft>
                <a:spcPts val="400"/>
              </a:spcAft>
              <a:buClr>
                <a:schemeClr val="accent6">
                  <a:lumMod val="50000"/>
                </a:schemeClr>
              </a:buClr>
              <a:buSzPct val="150000"/>
            </a:pPr>
            <a:r>
              <a:rPr lang="en-US" sz="1600" b="1">
                <a:solidFill>
                  <a:schemeClr val="accent6">
                    <a:lumMod val="10000"/>
                  </a:schemeClr>
                </a:solidFill>
                <a:latin typeface="Montserrat"/>
              </a:rPr>
              <a:t>Driving</a:t>
            </a:r>
          </a:p>
          <a:p>
            <a:pPr>
              <a:lnSpc>
                <a:spcPct val="200000"/>
              </a:lnSpc>
              <a:spcAft>
                <a:spcPts val="400"/>
              </a:spcAft>
              <a:buClr>
                <a:schemeClr val="accent6">
                  <a:lumMod val="50000"/>
                </a:schemeClr>
              </a:buClr>
              <a:buSzPct val="150000"/>
            </a:pPr>
            <a:r>
              <a:rPr lang="en-US" sz="1600" b="1">
                <a:solidFill>
                  <a:schemeClr val="accent6">
                    <a:lumMod val="10000"/>
                  </a:schemeClr>
                </a:solidFill>
                <a:latin typeface="Montserrat"/>
              </a:rPr>
              <a:t>Walking</a:t>
            </a:r>
          </a:p>
          <a:p>
            <a:pPr>
              <a:lnSpc>
                <a:spcPct val="200000"/>
              </a:lnSpc>
              <a:spcAft>
                <a:spcPts val="400"/>
              </a:spcAft>
              <a:buClr>
                <a:schemeClr val="accent6">
                  <a:lumMod val="50000"/>
                </a:schemeClr>
              </a:buClr>
              <a:buSzPct val="150000"/>
            </a:pPr>
            <a:r>
              <a:rPr lang="en-US" sz="1600" b="1">
                <a:solidFill>
                  <a:schemeClr val="accent6">
                    <a:lumMod val="10000"/>
                  </a:schemeClr>
                </a:solidFill>
                <a:latin typeface="Montserrat"/>
              </a:rPr>
              <a:t>Cycling</a:t>
            </a:r>
          </a:p>
          <a:p>
            <a:pPr>
              <a:lnSpc>
                <a:spcPct val="200000"/>
              </a:lnSpc>
              <a:spcAft>
                <a:spcPts val="400"/>
              </a:spcAft>
              <a:buClr>
                <a:schemeClr val="accent6">
                  <a:lumMod val="50000"/>
                </a:schemeClr>
              </a:buClr>
              <a:buSzPct val="150000"/>
            </a:pPr>
            <a:r>
              <a:rPr lang="en-US" sz="1600" b="1">
                <a:solidFill>
                  <a:schemeClr val="accent6">
                    <a:lumMod val="10000"/>
                  </a:schemeClr>
                </a:solidFill>
                <a:latin typeface="Montserrat"/>
              </a:rPr>
              <a:t>Student transportation to school</a:t>
            </a:r>
          </a:p>
          <a:p>
            <a:pPr>
              <a:lnSpc>
                <a:spcPct val="200000"/>
              </a:lnSpc>
              <a:spcAft>
                <a:spcPts val="400"/>
              </a:spcAft>
              <a:buClr>
                <a:schemeClr val="accent6">
                  <a:lumMod val="50000"/>
                </a:schemeClr>
              </a:buClr>
              <a:buSzPct val="150000"/>
            </a:pPr>
            <a:endParaRPr lang="en-US" sz="1600" b="1">
              <a:solidFill>
                <a:schemeClr val="bg1"/>
              </a:solidFill>
              <a:latin typeface="Montserrat"/>
            </a:endParaRPr>
          </a:p>
        </p:txBody>
      </p:sp>
      <p:sp>
        <p:nvSpPr>
          <p:cNvPr id="14" name="TextBox 14">
            <a:extLst>
              <a:ext uri="{FF2B5EF4-FFF2-40B4-BE49-F238E27FC236}">
                <a16:creationId xmlns:a16="http://schemas.microsoft.com/office/drawing/2014/main" id="{4CBAE8D4-8EA4-26BE-B497-8B51518C24E9}"/>
              </a:ext>
            </a:extLst>
          </p:cNvPr>
          <p:cNvSpPr txBox="1"/>
          <p:nvPr/>
        </p:nvSpPr>
        <p:spPr>
          <a:xfrm>
            <a:off x="7177997" y="1375988"/>
            <a:ext cx="850449" cy="2616422"/>
          </a:xfrm>
          <a:prstGeom prst="rect">
            <a:avLst/>
          </a:prstGeom>
        </p:spPr>
        <p:txBody>
          <a:bodyPr wrap="square" lIns="0" tIns="0" rIns="0" bIns="0" rtlCol="0" anchor="t">
            <a:spAutoFit/>
          </a:bodyPr>
          <a:lstStyle/>
          <a:p>
            <a:pPr algn="r">
              <a:spcAft>
                <a:spcPts val="1133"/>
              </a:spcAft>
              <a:buClr>
                <a:schemeClr val="accent6">
                  <a:lumMod val="50000"/>
                </a:schemeClr>
              </a:buClr>
              <a:buSzPct val="150000"/>
            </a:pPr>
            <a:r>
              <a:rPr lang="en-US" sz="2667" b="1">
                <a:solidFill>
                  <a:schemeClr val="accent6">
                    <a:lumMod val="10000"/>
                  </a:schemeClr>
                </a:solidFill>
                <a:latin typeface="Montserrat"/>
              </a:rPr>
              <a:t>o</a:t>
            </a:r>
          </a:p>
          <a:p>
            <a:pPr algn="r">
              <a:spcAft>
                <a:spcPts val="1133"/>
              </a:spcAft>
              <a:buClr>
                <a:schemeClr val="accent6">
                  <a:lumMod val="50000"/>
                </a:schemeClr>
              </a:buClr>
              <a:buSzPct val="150000"/>
            </a:pPr>
            <a:r>
              <a:rPr lang="en-US" sz="2667" b="1">
                <a:solidFill>
                  <a:schemeClr val="accent6">
                    <a:lumMod val="10000"/>
                  </a:schemeClr>
                </a:solidFill>
                <a:latin typeface="Montserrat"/>
              </a:rPr>
              <a:t>o</a:t>
            </a:r>
          </a:p>
          <a:p>
            <a:pPr algn="r">
              <a:spcAft>
                <a:spcPts val="1133"/>
              </a:spcAft>
              <a:buClr>
                <a:schemeClr val="accent6">
                  <a:lumMod val="50000"/>
                </a:schemeClr>
              </a:buClr>
              <a:buSzPct val="150000"/>
            </a:pPr>
            <a:r>
              <a:rPr lang="en-US" sz="2667" b="1">
                <a:solidFill>
                  <a:schemeClr val="accent6">
                    <a:lumMod val="10000"/>
                  </a:schemeClr>
                </a:solidFill>
                <a:latin typeface="Montserrat"/>
              </a:rPr>
              <a:t>o</a:t>
            </a:r>
          </a:p>
          <a:p>
            <a:pPr algn="r">
              <a:spcAft>
                <a:spcPts val="1133"/>
              </a:spcAft>
              <a:buClr>
                <a:schemeClr val="accent6">
                  <a:lumMod val="50000"/>
                </a:schemeClr>
              </a:buClr>
              <a:buSzPct val="150000"/>
            </a:pPr>
            <a:r>
              <a:rPr lang="en-US" sz="2667" b="1">
                <a:solidFill>
                  <a:schemeClr val="accent6">
                    <a:lumMod val="10000"/>
                  </a:schemeClr>
                </a:solidFill>
                <a:latin typeface="Montserrat"/>
              </a:rPr>
              <a:t>o</a:t>
            </a:r>
          </a:p>
          <a:p>
            <a:pPr algn="r">
              <a:spcAft>
                <a:spcPts val="1133"/>
              </a:spcAft>
              <a:buClr>
                <a:schemeClr val="accent6">
                  <a:lumMod val="50000"/>
                </a:schemeClr>
              </a:buClr>
              <a:buSzPct val="150000"/>
            </a:pPr>
            <a:endParaRPr lang="en-US" sz="2667" b="1">
              <a:solidFill>
                <a:schemeClr val="accent6"/>
              </a:solidFill>
              <a:latin typeface="Montserrat"/>
            </a:endParaRPr>
          </a:p>
        </p:txBody>
      </p:sp>
      <p:sp>
        <p:nvSpPr>
          <p:cNvPr id="15" name="TextBox 14">
            <a:extLst>
              <a:ext uri="{FF2B5EF4-FFF2-40B4-BE49-F238E27FC236}">
                <a16:creationId xmlns:a16="http://schemas.microsoft.com/office/drawing/2014/main" id="{323F4E7D-FDFC-E352-E063-FB64F7796920}"/>
              </a:ext>
            </a:extLst>
          </p:cNvPr>
          <p:cNvSpPr txBox="1"/>
          <p:nvPr/>
        </p:nvSpPr>
        <p:spPr>
          <a:xfrm>
            <a:off x="7588150" y="4697090"/>
            <a:ext cx="4349097" cy="789960"/>
          </a:xfrm>
          <a:prstGeom prst="rect">
            <a:avLst/>
          </a:prstGeom>
        </p:spPr>
        <p:txBody>
          <a:bodyPr wrap="square" lIns="0" tIns="0" rIns="0" bIns="0" rtlCol="0" anchor="t">
            <a:spAutoFit/>
          </a:bodyPr>
          <a:lstStyle/>
          <a:p>
            <a:pPr algn="ctr">
              <a:spcAft>
                <a:spcPts val="400"/>
              </a:spcAft>
              <a:buClr>
                <a:schemeClr val="accent6">
                  <a:lumMod val="50000"/>
                </a:schemeClr>
              </a:buClr>
              <a:buSzPct val="150000"/>
            </a:pPr>
            <a:r>
              <a:rPr lang="en-US" sz="1600" b="1">
                <a:solidFill>
                  <a:schemeClr val="accent6">
                    <a:lumMod val="10000"/>
                  </a:schemeClr>
                </a:solidFill>
                <a:latin typeface="Montserrat"/>
              </a:rPr>
              <a:t>Limited access to emergency services and mobility choices</a:t>
            </a:r>
          </a:p>
          <a:p>
            <a:pPr algn="ctr">
              <a:spcAft>
                <a:spcPts val="400"/>
              </a:spcAft>
              <a:buClr>
                <a:schemeClr val="accent6">
                  <a:lumMod val="50000"/>
                </a:schemeClr>
              </a:buClr>
              <a:buSzPct val="150000"/>
            </a:pPr>
            <a:endParaRPr lang="en-US" sz="1600" b="1">
              <a:solidFill>
                <a:schemeClr val="bg1"/>
              </a:solidFill>
              <a:latin typeface="Montserrat"/>
            </a:endParaRPr>
          </a:p>
        </p:txBody>
      </p:sp>
      <p:sp>
        <p:nvSpPr>
          <p:cNvPr id="16" name="TextBox 15">
            <a:extLst>
              <a:ext uri="{FF2B5EF4-FFF2-40B4-BE49-F238E27FC236}">
                <a16:creationId xmlns:a16="http://schemas.microsoft.com/office/drawing/2014/main" id="{2323B639-ABA1-14E1-AD53-702FAA5FEA91}"/>
              </a:ext>
            </a:extLst>
          </p:cNvPr>
          <p:cNvSpPr txBox="1"/>
          <p:nvPr/>
        </p:nvSpPr>
        <p:spPr>
          <a:xfrm>
            <a:off x="7845769" y="5438904"/>
            <a:ext cx="3742973" cy="1384995"/>
          </a:xfrm>
          <a:prstGeom prst="rect">
            <a:avLst/>
          </a:prstGeom>
        </p:spPr>
        <p:txBody>
          <a:bodyPr wrap="square" lIns="0" tIns="0" rIns="0" bIns="0" rtlCol="0" anchor="t">
            <a:spAutoFit/>
          </a:bodyPr>
          <a:lstStyle/>
          <a:p>
            <a:pPr algn="ctr">
              <a:spcAft>
                <a:spcPts val="400"/>
              </a:spcAft>
              <a:buClr>
                <a:schemeClr val="accent6">
                  <a:lumMod val="50000"/>
                </a:schemeClr>
              </a:buClr>
              <a:buSzPct val="150000"/>
            </a:pPr>
            <a:r>
              <a:rPr lang="en-US" sz="1600" b="1">
                <a:solidFill>
                  <a:schemeClr val="accent6">
                    <a:lumMod val="10000"/>
                  </a:schemeClr>
                </a:solidFill>
                <a:latin typeface="Montserrat"/>
              </a:rPr>
              <a:t>Schools chronically overcrowded</a:t>
            </a:r>
          </a:p>
          <a:p>
            <a:pPr algn="ctr">
              <a:spcAft>
                <a:spcPts val="400"/>
              </a:spcAft>
              <a:buClr>
                <a:schemeClr val="accent6">
                  <a:lumMod val="50000"/>
                </a:schemeClr>
              </a:buClr>
              <a:buSzPct val="150000"/>
            </a:pPr>
            <a:endParaRPr lang="en-US" sz="1600" b="1">
              <a:solidFill>
                <a:schemeClr val="accent6">
                  <a:lumMod val="10000"/>
                </a:schemeClr>
              </a:solidFill>
              <a:latin typeface="Montserrat"/>
            </a:endParaRPr>
          </a:p>
          <a:p>
            <a:pPr algn="ctr">
              <a:spcAft>
                <a:spcPts val="400"/>
              </a:spcAft>
              <a:buClr>
                <a:schemeClr val="accent6">
                  <a:lumMod val="50000"/>
                </a:schemeClr>
              </a:buClr>
              <a:buSzPct val="150000"/>
            </a:pPr>
            <a:r>
              <a:rPr lang="en-US" sz="1600" b="1">
                <a:solidFill>
                  <a:schemeClr val="accent6">
                    <a:lumMod val="10000"/>
                  </a:schemeClr>
                </a:solidFill>
                <a:latin typeface="Montserrat"/>
              </a:rPr>
              <a:t>Residential should be closer to daily needs</a:t>
            </a:r>
          </a:p>
          <a:p>
            <a:pPr algn="ctr">
              <a:spcAft>
                <a:spcPts val="400"/>
              </a:spcAft>
              <a:buClr>
                <a:schemeClr val="accent6">
                  <a:lumMod val="50000"/>
                </a:schemeClr>
              </a:buClr>
              <a:buSzPct val="150000"/>
            </a:pPr>
            <a:r>
              <a:rPr lang="en-US" sz="1600" b="1">
                <a:solidFill>
                  <a:schemeClr val="bg1"/>
                </a:solidFill>
                <a:latin typeface="Montserrat"/>
              </a:rPr>
              <a:t> </a:t>
            </a:r>
          </a:p>
        </p:txBody>
      </p:sp>
      <p:grpSp>
        <p:nvGrpSpPr>
          <p:cNvPr id="13" name="Group 12">
            <a:extLst>
              <a:ext uri="{FF2B5EF4-FFF2-40B4-BE49-F238E27FC236}">
                <a16:creationId xmlns:a16="http://schemas.microsoft.com/office/drawing/2014/main" id="{F9233F10-A5C5-7580-38E9-4377D1D678FE}"/>
              </a:ext>
            </a:extLst>
          </p:cNvPr>
          <p:cNvGrpSpPr/>
          <p:nvPr/>
        </p:nvGrpSpPr>
        <p:grpSpPr>
          <a:xfrm>
            <a:off x="883146" y="1813880"/>
            <a:ext cx="5821855" cy="4204881"/>
            <a:chOff x="1323075" y="3388541"/>
            <a:chExt cx="8732783" cy="6307322"/>
          </a:xfrm>
        </p:grpSpPr>
        <p:grpSp>
          <p:nvGrpSpPr>
            <p:cNvPr id="7" name="Group 6">
              <a:extLst>
                <a:ext uri="{FF2B5EF4-FFF2-40B4-BE49-F238E27FC236}">
                  <a16:creationId xmlns:a16="http://schemas.microsoft.com/office/drawing/2014/main" id="{D6934408-0390-3A47-3894-E91238D1697F}"/>
                </a:ext>
              </a:extLst>
            </p:cNvPr>
            <p:cNvGrpSpPr/>
            <p:nvPr/>
          </p:nvGrpSpPr>
          <p:grpSpPr>
            <a:xfrm>
              <a:off x="1323075" y="3388541"/>
              <a:ext cx="8732783" cy="6307322"/>
              <a:chOff x="1323075" y="3388541"/>
              <a:chExt cx="8732783" cy="6307322"/>
            </a:xfrm>
          </p:grpSpPr>
          <p:sp>
            <p:nvSpPr>
              <p:cNvPr id="24" name="AutoShape 2">
                <a:extLst>
                  <a:ext uri="{FF2B5EF4-FFF2-40B4-BE49-F238E27FC236}">
                    <a16:creationId xmlns:a16="http://schemas.microsoft.com/office/drawing/2014/main" id="{FA9C78C6-C40C-2145-8DE3-628F2CDCB8BB}"/>
                  </a:ext>
                </a:extLst>
              </p:cNvPr>
              <p:cNvSpPr/>
              <p:nvPr/>
            </p:nvSpPr>
            <p:spPr>
              <a:xfrm>
                <a:off x="1325171" y="3388541"/>
                <a:ext cx="8580032" cy="1439165"/>
              </a:xfrm>
              <a:prstGeom prst="rect">
                <a:avLst/>
              </a:prstGeom>
              <a:solidFill>
                <a:srgbClr val="F9CCBD"/>
              </a:solidFill>
            </p:spPr>
            <p:txBody>
              <a:bodyPr/>
              <a:lstStyle/>
              <a:p>
                <a:endParaRPr lang="en-US" sz="1200"/>
              </a:p>
            </p:txBody>
          </p:sp>
          <p:sp>
            <p:nvSpPr>
              <p:cNvPr id="28" name="TextBox 27">
                <a:extLst>
                  <a:ext uri="{FF2B5EF4-FFF2-40B4-BE49-F238E27FC236}">
                    <a16:creationId xmlns:a16="http://schemas.microsoft.com/office/drawing/2014/main" id="{8E136EB8-4742-50FB-FBF2-04622B6BB23A}"/>
                  </a:ext>
                </a:extLst>
              </p:cNvPr>
              <p:cNvSpPr txBox="1"/>
              <p:nvPr/>
            </p:nvSpPr>
            <p:spPr>
              <a:xfrm>
                <a:off x="2954439" y="3886514"/>
                <a:ext cx="6750675" cy="507831"/>
              </a:xfrm>
              <a:prstGeom prst="rect">
                <a:avLst/>
              </a:prstGeom>
              <a:noFill/>
            </p:spPr>
            <p:txBody>
              <a:bodyPr wrap="square" anchor="ctr">
                <a:spAutoFit/>
              </a:bodyPr>
              <a:lstStyle/>
              <a:p>
                <a:pPr defTabSz="914446">
                  <a:buClr>
                    <a:srgbClr val="70AD47"/>
                  </a:buClr>
                </a:pPr>
                <a:r>
                  <a:rPr lang="en-US" sz="1600" b="1" i="1">
                    <a:solidFill>
                      <a:prstClr val="black"/>
                    </a:solidFill>
                    <a:latin typeface="Montserrat" panose="00000500000000000000" pitchFamily="2" charset="0"/>
                  </a:rPr>
                  <a:t>Preserve Natural/Environmental Spaces</a:t>
                </a:r>
              </a:p>
            </p:txBody>
          </p:sp>
          <p:sp>
            <p:nvSpPr>
              <p:cNvPr id="29" name="AutoShape 2">
                <a:extLst>
                  <a:ext uri="{FF2B5EF4-FFF2-40B4-BE49-F238E27FC236}">
                    <a16:creationId xmlns:a16="http://schemas.microsoft.com/office/drawing/2014/main" id="{A7F602B1-48C4-0963-A02B-AA03A017ABF4}"/>
                  </a:ext>
                </a:extLst>
              </p:cNvPr>
              <p:cNvSpPr/>
              <p:nvPr/>
            </p:nvSpPr>
            <p:spPr>
              <a:xfrm>
                <a:off x="1325171" y="5011260"/>
                <a:ext cx="8565047" cy="1439165"/>
              </a:xfrm>
              <a:prstGeom prst="rect">
                <a:avLst/>
              </a:prstGeom>
              <a:solidFill>
                <a:srgbClr val="F9CCBD"/>
              </a:solidFill>
            </p:spPr>
            <p:txBody>
              <a:bodyPr/>
              <a:lstStyle/>
              <a:p>
                <a:endParaRPr lang="en-US" sz="1200"/>
              </a:p>
            </p:txBody>
          </p:sp>
          <p:sp>
            <p:nvSpPr>
              <p:cNvPr id="31" name="TextBox 30">
                <a:extLst>
                  <a:ext uri="{FF2B5EF4-FFF2-40B4-BE49-F238E27FC236}">
                    <a16:creationId xmlns:a16="http://schemas.microsoft.com/office/drawing/2014/main" id="{7FCBA918-C432-9C05-C0AA-90F20D2A88D0}"/>
                  </a:ext>
                </a:extLst>
              </p:cNvPr>
              <p:cNvSpPr txBox="1"/>
              <p:nvPr/>
            </p:nvSpPr>
            <p:spPr>
              <a:xfrm>
                <a:off x="2934869" y="5352233"/>
                <a:ext cx="7120989" cy="877163"/>
              </a:xfrm>
              <a:prstGeom prst="rect">
                <a:avLst/>
              </a:prstGeom>
              <a:noFill/>
            </p:spPr>
            <p:txBody>
              <a:bodyPr wrap="square" anchor="ctr">
                <a:spAutoFit/>
              </a:bodyPr>
              <a:lstStyle/>
              <a:p>
                <a:pPr defTabSz="914446">
                  <a:buClr>
                    <a:srgbClr val="70AD47"/>
                  </a:buClr>
                </a:pPr>
                <a:r>
                  <a:rPr lang="en-US" sz="1600" b="1" i="1">
                    <a:solidFill>
                      <a:prstClr val="black"/>
                    </a:solidFill>
                    <a:latin typeface="Montserrat" panose="00000500000000000000" pitchFamily="2" charset="0"/>
                  </a:rPr>
                  <a:t>Traffic/Mobility/Accessibility problems, especially during peak hours</a:t>
                </a:r>
              </a:p>
            </p:txBody>
          </p:sp>
          <p:sp>
            <p:nvSpPr>
              <p:cNvPr id="32" name="AutoShape 2">
                <a:extLst>
                  <a:ext uri="{FF2B5EF4-FFF2-40B4-BE49-F238E27FC236}">
                    <a16:creationId xmlns:a16="http://schemas.microsoft.com/office/drawing/2014/main" id="{3134128F-9BFB-5649-4994-3B19F548652E}"/>
                  </a:ext>
                </a:extLst>
              </p:cNvPr>
              <p:cNvSpPr/>
              <p:nvPr/>
            </p:nvSpPr>
            <p:spPr>
              <a:xfrm>
                <a:off x="1325171" y="6633979"/>
                <a:ext cx="8565047" cy="1439165"/>
              </a:xfrm>
              <a:prstGeom prst="rect">
                <a:avLst/>
              </a:prstGeom>
              <a:solidFill>
                <a:srgbClr val="F9CCBD"/>
              </a:solidFill>
            </p:spPr>
            <p:txBody>
              <a:bodyPr/>
              <a:lstStyle/>
              <a:p>
                <a:endParaRPr lang="en-US" sz="1200"/>
              </a:p>
            </p:txBody>
          </p:sp>
          <p:sp>
            <p:nvSpPr>
              <p:cNvPr id="34" name="TextBox 33">
                <a:extLst>
                  <a:ext uri="{FF2B5EF4-FFF2-40B4-BE49-F238E27FC236}">
                    <a16:creationId xmlns:a16="http://schemas.microsoft.com/office/drawing/2014/main" id="{B82D9F2E-B468-8414-8C61-E0BA859B6B15}"/>
                  </a:ext>
                </a:extLst>
              </p:cNvPr>
              <p:cNvSpPr txBox="1"/>
              <p:nvPr/>
            </p:nvSpPr>
            <p:spPr>
              <a:xfrm>
                <a:off x="2934869" y="6746101"/>
                <a:ext cx="6911271" cy="1246496"/>
              </a:xfrm>
              <a:prstGeom prst="rect">
                <a:avLst/>
              </a:prstGeom>
              <a:noFill/>
            </p:spPr>
            <p:txBody>
              <a:bodyPr wrap="square" anchor="ctr">
                <a:spAutoFit/>
              </a:bodyPr>
              <a:lstStyle/>
              <a:p>
                <a:pPr defTabSz="914446">
                  <a:buClr>
                    <a:srgbClr val="70AD47"/>
                  </a:buClr>
                </a:pPr>
                <a:r>
                  <a:rPr lang="en-US" sz="1600" b="1" i="1">
                    <a:solidFill>
                      <a:prstClr val="black"/>
                    </a:solidFill>
                    <a:latin typeface="Montserrat" panose="00000500000000000000" pitchFamily="2" charset="0"/>
                  </a:rPr>
                  <a:t>Consider current neighborhood character and strategic density increases</a:t>
                </a:r>
              </a:p>
            </p:txBody>
          </p:sp>
          <p:sp>
            <p:nvSpPr>
              <p:cNvPr id="5" name="AutoShape 2">
                <a:extLst>
                  <a:ext uri="{FF2B5EF4-FFF2-40B4-BE49-F238E27FC236}">
                    <a16:creationId xmlns:a16="http://schemas.microsoft.com/office/drawing/2014/main" id="{393E7064-6C36-314D-3811-7CC18719FE9D}"/>
                  </a:ext>
                </a:extLst>
              </p:cNvPr>
              <p:cNvSpPr/>
              <p:nvPr/>
            </p:nvSpPr>
            <p:spPr>
              <a:xfrm>
                <a:off x="1323075" y="8256698"/>
                <a:ext cx="8565047" cy="1439165"/>
              </a:xfrm>
              <a:prstGeom prst="rect">
                <a:avLst/>
              </a:prstGeom>
              <a:solidFill>
                <a:srgbClr val="F9CCBD"/>
              </a:solidFill>
            </p:spPr>
            <p:txBody>
              <a:bodyPr/>
              <a:lstStyle/>
              <a:p>
                <a:endParaRPr lang="en-US" sz="1200"/>
              </a:p>
            </p:txBody>
          </p:sp>
          <p:sp>
            <p:nvSpPr>
              <p:cNvPr id="6" name="TextBox 5">
                <a:extLst>
                  <a:ext uri="{FF2B5EF4-FFF2-40B4-BE49-F238E27FC236}">
                    <a16:creationId xmlns:a16="http://schemas.microsoft.com/office/drawing/2014/main" id="{3D132E87-7F0A-5AA1-E557-98CD8EBE7D21}"/>
                  </a:ext>
                </a:extLst>
              </p:cNvPr>
              <p:cNvSpPr txBox="1"/>
              <p:nvPr/>
            </p:nvSpPr>
            <p:spPr>
              <a:xfrm>
                <a:off x="2954439" y="8499014"/>
                <a:ext cx="6512829" cy="877163"/>
              </a:xfrm>
              <a:prstGeom prst="rect">
                <a:avLst/>
              </a:prstGeom>
              <a:noFill/>
            </p:spPr>
            <p:txBody>
              <a:bodyPr wrap="square" anchor="ctr">
                <a:spAutoFit/>
              </a:bodyPr>
              <a:lstStyle/>
              <a:p>
                <a:pPr defTabSz="914446">
                  <a:buClr>
                    <a:srgbClr val="70AD47"/>
                  </a:buClr>
                </a:pPr>
                <a:r>
                  <a:rPr lang="en-US" sz="1600" b="1" i="1">
                    <a:solidFill>
                      <a:prstClr val="black"/>
                    </a:solidFill>
                    <a:latin typeface="Montserrat" panose="00000500000000000000" pitchFamily="2" charset="0"/>
                  </a:rPr>
                  <a:t>Need more affordable housing and a variety of housing types</a:t>
                </a:r>
              </a:p>
            </p:txBody>
          </p:sp>
        </p:grpSp>
        <p:pic>
          <p:nvPicPr>
            <p:cNvPr id="11" name="Graphic 10" descr="Open hand with plant with solid fill">
              <a:extLst>
                <a:ext uri="{FF2B5EF4-FFF2-40B4-BE49-F238E27FC236}">
                  <a16:creationId xmlns:a16="http://schemas.microsoft.com/office/drawing/2014/main" id="{CC3FA84E-1AB6-6E6F-BD0E-D1D0657E22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9950" y="3650923"/>
              <a:ext cx="914400" cy="914400"/>
            </a:xfrm>
            <a:prstGeom prst="rect">
              <a:avLst/>
            </a:prstGeom>
          </p:spPr>
        </p:pic>
        <p:pic>
          <p:nvPicPr>
            <p:cNvPr id="18" name="Graphic 17" descr="Traffic cone with solid fill">
              <a:extLst>
                <a:ext uri="{FF2B5EF4-FFF2-40B4-BE49-F238E27FC236}">
                  <a16:creationId xmlns:a16="http://schemas.microsoft.com/office/drawing/2014/main" id="{86C1BDF4-2C79-1E07-1319-5FE9CA2293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6884" y="5309183"/>
              <a:ext cx="914400" cy="914400"/>
            </a:xfrm>
            <a:prstGeom prst="rect">
              <a:avLst/>
            </a:prstGeom>
          </p:spPr>
        </p:pic>
        <p:pic>
          <p:nvPicPr>
            <p:cNvPr id="22" name="Graphic 21" descr="Renovation (House With Sparkles) with solid fill">
              <a:extLst>
                <a:ext uri="{FF2B5EF4-FFF2-40B4-BE49-F238E27FC236}">
                  <a16:creationId xmlns:a16="http://schemas.microsoft.com/office/drawing/2014/main" id="{92D10B02-C53E-5F7D-30EE-7AE389F700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2030" y="6912149"/>
              <a:ext cx="914400" cy="914400"/>
            </a:xfrm>
            <a:prstGeom prst="rect">
              <a:avLst/>
            </a:prstGeom>
          </p:spPr>
        </p:pic>
        <p:pic>
          <p:nvPicPr>
            <p:cNvPr id="27" name="Graphic 26" descr="Architecture with solid fill">
              <a:extLst>
                <a:ext uri="{FF2B5EF4-FFF2-40B4-BE49-F238E27FC236}">
                  <a16:creationId xmlns:a16="http://schemas.microsoft.com/office/drawing/2014/main" id="{562005A8-15BE-CF93-CFA5-696EAFFE33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21557" y="8522096"/>
              <a:ext cx="914400" cy="914400"/>
            </a:xfrm>
            <a:prstGeom prst="rect">
              <a:avLst/>
            </a:prstGeom>
          </p:spPr>
        </p:pic>
      </p:grpSp>
      <p:pic>
        <p:nvPicPr>
          <p:cNvPr id="40" name="Graphic 39" descr="Bus with solid fill">
            <a:extLst>
              <a:ext uri="{FF2B5EF4-FFF2-40B4-BE49-F238E27FC236}">
                <a16:creationId xmlns:a16="http://schemas.microsoft.com/office/drawing/2014/main" id="{A0AD66D0-3D18-9734-7DA4-9468AD4707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97404" y="3584298"/>
            <a:ext cx="1091248" cy="1091248"/>
          </a:xfrm>
          <a:prstGeom prst="rect">
            <a:avLst/>
          </a:prstGeom>
        </p:spPr>
      </p:pic>
      <p:pic>
        <p:nvPicPr>
          <p:cNvPr id="38" name="Graphic 37" descr="Ambulance with solid fill">
            <a:extLst>
              <a:ext uri="{FF2B5EF4-FFF2-40B4-BE49-F238E27FC236}">
                <a16:creationId xmlns:a16="http://schemas.microsoft.com/office/drawing/2014/main" id="{C649DF9B-B56F-B6D9-D5EF-57A933F3978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51970" y="3585064"/>
            <a:ext cx="1115281" cy="1115281"/>
          </a:xfrm>
          <a:prstGeom prst="rect">
            <a:avLst/>
          </a:prstGeom>
        </p:spPr>
      </p:pic>
      <p:pic>
        <p:nvPicPr>
          <p:cNvPr id="42" name="Graphic 41" descr="Car with solid fill">
            <a:extLst>
              <a:ext uri="{FF2B5EF4-FFF2-40B4-BE49-F238E27FC236}">
                <a16:creationId xmlns:a16="http://schemas.microsoft.com/office/drawing/2014/main" id="{3B6828BE-2D5A-A2DA-42BE-7F21629FDB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91637" y="3965889"/>
            <a:ext cx="609600" cy="609600"/>
          </a:xfrm>
          <a:prstGeom prst="rect">
            <a:avLst/>
          </a:prstGeom>
        </p:spPr>
      </p:pic>
      <p:pic>
        <p:nvPicPr>
          <p:cNvPr id="44" name="Graphic 43" descr="Signpost with solid fill">
            <a:extLst>
              <a:ext uri="{FF2B5EF4-FFF2-40B4-BE49-F238E27FC236}">
                <a16:creationId xmlns:a16="http://schemas.microsoft.com/office/drawing/2014/main" id="{95B7B67F-0B52-B9C1-C2C4-588C3F2B37C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45773" y="3665077"/>
            <a:ext cx="815081" cy="815081"/>
          </a:xfrm>
          <a:prstGeom prst="rect">
            <a:avLst/>
          </a:prstGeom>
        </p:spPr>
      </p:pic>
      <p:cxnSp>
        <p:nvCxnSpPr>
          <p:cNvPr id="45" name="Straight Connector 44">
            <a:extLst>
              <a:ext uri="{FF2B5EF4-FFF2-40B4-BE49-F238E27FC236}">
                <a16:creationId xmlns:a16="http://schemas.microsoft.com/office/drawing/2014/main" id="{0EFC774D-0463-2AC2-9736-1042852E0930}"/>
              </a:ext>
            </a:extLst>
          </p:cNvPr>
          <p:cNvCxnSpPr>
            <a:cxnSpLocks/>
          </p:cNvCxnSpPr>
          <p:nvPr/>
        </p:nvCxnSpPr>
        <p:spPr>
          <a:xfrm>
            <a:off x="7603221" y="4457225"/>
            <a:ext cx="4228069" cy="0"/>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83642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53FA252-2C80-DE21-B9BE-848FAB15D5F3}"/>
              </a:ext>
            </a:extLst>
          </p:cNvPr>
          <p:cNvSpPr/>
          <p:nvPr/>
        </p:nvSpPr>
        <p:spPr>
          <a:xfrm>
            <a:off x="5918061" y="713780"/>
            <a:ext cx="6273939" cy="1292821"/>
          </a:xfrm>
          <a:prstGeom prst="rect">
            <a:avLst/>
          </a:prstGeom>
          <a:solidFill>
            <a:srgbClr val="FFA688"/>
          </a:solidFill>
        </p:spPr>
        <p:txBody>
          <a:bodyPr/>
          <a:lstStyle/>
          <a:p>
            <a:endParaRPr lang="en-US" sz="1200"/>
          </a:p>
        </p:txBody>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97722" y="622300"/>
            <a:ext cx="5798641" cy="1818190"/>
          </a:xfrm>
          <a:prstGeom prst="rect">
            <a:avLst/>
          </a:prstGeom>
        </p:spPr>
        <p:txBody>
          <a:bodyPr wrap="square" lIns="0" tIns="0" rIns="0" bIns="0" rtlCol="0" anchor="t">
            <a:spAutoFit/>
          </a:bodyPr>
          <a:lstStyle/>
          <a:p>
            <a:pPr>
              <a:lnSpc>
                <a:spcPct val="113636"/>
              </a:lnSpc>
              <a:spcBef>
                <a:spcPct val="0"/>
              </a:spcBef>
            </a:pPr>
            <a:r>
              <a:rPr lang="en-US" sz="5334">
                <a:solidFill>
                  <a:srgbClr val="000000"/>
                </a:solidFill>
                <a:latin typeface="Montserrat Extra-Bold"/>
              </a:rPr>
              <a:t>Centers and Connections</a:t>
            </a:r>
            <a:endParaRPr lang="en-US" sz="1200"/>
          </a:p>
        </p:txBody>
      </p:sp>
      <p:sp>
        <p:nvSpPr>
          <p:cNvPr id="9" name="TextBox 9"/>
          <p:cNvSpPr txBox="1"/>
          <p:nvPr/>
        </p:nvSpPr>
        <p:spPr>
          <a:xfrm>
            <a:off x="769700" y="2954220"/>
            <a:ext cx="5425577" cy="3936912"/>
          </a:xfrm>
          <a:prstGeom prst="rect">
            <a:avLst/>
          </a:prstGeom>
        </p:spPr>
        <p:txBody>
          <a:bodyPr wrap="square" lIns="0" tIns="0" rIns="0" bIns="0" rtlCol="0" anchor="t">
            <a:spAutoFit/>
          </a:bodyPr>
          <a:lstStyle/>
          <a:p>
            <a:pPr marL="228611" indent="-228611">
              <a:lnSpc>
                <a:spcPct val="142004"/>
              </a:lnSpc>
              <a:spcAft>
                <a:spcPts val="1200"/>
              </a:spcAft>
              <a:buFont typeface="Arial" panose="020B0604020202020204" pitchFamily="34" charset="0"/>
              <a:buChar char="•"/>
            </a:pPr>
            <a:r>
              <a:rPr lang="en-US" sz="1867">
                <a:solidFill>
                  <a:srgbClr val="000000"/>
                </a:solidFill>
                <a:latin typeface="Montserrat"/>
              </a:rPr>
              <a:t>Part of the Future Land Use Section update</a:t>
            </a:r>
            <a:endParaRPr lang="en-US" sz="1200"/>
          </a:p>
          <a:p>
            <a:pPr marL="228611" indent="-228611">
              <a:lnSpc>
                <a:spcPct val="142004"/>
              </a:lnSpc>
              <a:spcAft>
                <a:spcPts val="1200"/>
              </a:spcAft>
              <a:buFont typeface="Arial" panose="020B0604020202020204" pitchFamily="34" charset="0"/>
              <a:buChar char="•"/>
            </a:pPr>
            <a:r>
              <a:rPr lang="en-US" sz="1867">
                <a:solidFill>
                  <a:srgbClr val="000000"/>
                </a:solidFill>
                <a:latin typeface="Montserrat"/>
              </a:rPr>
              <a:t>Encourage growth in areas where communities desire it by allowing density and intensity bonuses in specific centers and corridors, in line with adopted Community Plans within the Urban Service Area (USA) </a:t>
            </a:r>
          </a:p>
          <a:p>
            <a:pPr marL="228611" indent="-228611">
              <a:lnSpc>
                <a:spcPct val="142004"/>
              </a:lnSpc>
              <a:spcAft>
                <a:spcPts val="1200"/>
              </a:spcAft>
              <a:buFont typeface="Arial" panose="020B0604020202020204" pitchFamily="34" charset="0"/>
              <a:buChar char="•"/>
            </a:pPr>
            <a:r>
              <a:rPr lang="en-US" sz="1867">
                <a:solidFill>
                  <a:srgbClr val="000000"/>
                </a:solidFill>
                <a:latin typeface="Montserrat"/>
              </a:rPr>
              <a:t>Expand housing opportunities, improve walkability, and encourage a sense of place</a:t>
            </a:r>
          </a:p>
        </p:txBody>
      </p:sp>
      <p:sp>
        <p:nvSpPr>
          <p:cNvPr id="17" name="TextBox 9">
            <a:extLst>
              <a:ext uri="{FF2B5EF4-FFF2-40B4-BE49-F238E27FC236}">
                <a16:creationId xmlns:a16="http://schemas.microsoft.com/office/drawing/2014/main" id="{A772ECCF-35EB-6707-93B6-DA813E76AFFE}"/>
              </a:ext>
            </a:extLst>
          </p:cNvPr>
          <p:cNvSpPr txBox="1"/>
          <p:nvPr/>
        </p:nvSpPr>
        <p:spPr>
          <a:xfrm>
            <a:off x="963532" y="2270951"/>
            <a:ext cx="5037914" cy="376450"/>
          </a:xfrm>
          <a:prstGeom prst="rect">
            <a:avLst/>
          </a:prstGeom>
        </p:spPr>
        <p:txBody>
          <a:bodyPr wrap="square" lIns="0" tIns="0" rIns="0" bIns="0" rtlCol="0" anchor="t">
            <a:spAutoFit/>
          </a:bodyPr>
          <a:lstStyle/>
          <a:p>
            <a:pPr>
              <a:lnSpc>
                <a:spcPct val="124254"/>
              </a:lnSpc>
              <a:spcAft>
                <a:spcPts val="800"/>
              </a:spcAft>
            </a:pPr>
            <a:r>
              <a:rPr lang="en-US" sz="2133" b="1">
                <a:solidFill>
                  <a:srgbClr val="000000"/>
                </a:solidFill>
                <a:latin typeface="Montserrat"/>
              </a:rPr>
              <a:t>How will this work?</a:t>
            </a:r>
            <a:endParaRPr lang="en-US" sz="1200"/>
          </a:p>
        </p:txBody>
      </p:sp>
      <p:pic>
        <p:nvPicPr>
          <p:cNvPr id="5" name="Picture 4" descr="A picture containing tree, outdoor, plant, lined&#10;&#10;Description automatically generated">
            <a:extLst>
              <a:ext uri="{FF2B5EF4-FFF2-40B4-BE49-F238E27FC236}">
                <a16:creationId xmlns:a16="http://schemas.microsoft.com/office/drawing/2014/main" id="{1F1D1373-FB92-848E-365E-3D6FC4B1FA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1880" y="1097426"/>
            <a:ext cx="5037913" cy="503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214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97722" y="622300"/>
            <a:ext cx="5798641" cy="1818190"/>
          </a:xfrm>
          <a:prstGeom prst="rect">
            <a:avLst/>
          </a:prstGeom>
        </p:spPr>
        <p:txBody>
          <a:bodyPr wrap="square" lIns="0" tIns="0" rIns="0" bIns="0" rtlCol="0" anchor="t">
            <a:spAutoFit/>
          </a:bodyPr>
          <a:lstStyle/>
          <a:p>
            <a:pPr>
              <a:lnSpc>
                <a:spcPct val="113636"/>
              </a:lnSpc>
              <a:spcBef>
                <a:spcPct val="0"/>
              </a:spcBef>
            </a:pPr>
            <a:r>
              <a:rPr lang="en-US" sz="5334">
                <a:solidFill>
                  <a:srgbClr val="000000"/>
                </a:solidFill>
                <a:latin typeface="Montserrat Extra-Bold"/>
              </a:rPr>
              <a:t>Centers and Connections</a:t>
            </a:r>
            <a:endParaRPr lang="en-US" sz="1200"/>
          </a:p>
        </p:txBody>
      </p:sp>
      <p:sp>
        <p:nvSpPr>
          <p:cNvPr id="9" name="TextBox 9"/>
          <p:cNvSpPr txBox="1"/>
          <p:nvPr/>
        </p:nvSpPr>
        <p:spPr>
          <a:xfrm>
            <a:off x="424962" y="4204910"/>
            <a:ext cx="5607602" cy="2031325"/>
          </a:xfrm>
          <a:prstGeom prst="rect">
            <a:avLst/>
          </a:prstGeom>
        </p:spPr>
        <p:txBody>
          <a:bodyPr wrap="square" lIns="0" tIns="0" rIns="0" bIns="0" rtlCol="0" anchor="t">
            <a:spAutoFit/>
          </a:bodyPr>
          <a:lstStyle/>
          <a:p>
            <a:pPr marL="228611" indent="-228611">
              <a:spcAft>
                <a:spcPts val="800"/>
              </a:spcAft>
              <a:buFont typeface="Arial" panose="020B0604020202020204" pitchFamily="34" charset="0"/>
              <a:buChar char="•"/>
            </a:pPr>
            <a:r>
              <a:rPr lang="en-US" sz="1600">
                <a:solidFill>
                  <a:srgbClr val="000000"/>
                </a:solidFill>
                <a:latin typeface="Montserrat"/>
              </a:rPr>
              <a:t>Focuses on centers and corridors that are coordinated with Community Plans and major intersections</a:t>
            </a:r>
            <a:endParaRPr lang="en-US" sz="1200"/>
          </a:p>
          <a:p>
            <a:pPr marL="228611" indent="-228611">
              <a:spcAft>
                <a:spcPts val="800"/>
              </a:spcAft>
              <a:buFont typeface="Arial" panose="020B0604020202020204" pitchFamily="34" charset="0"/>
              <a:buChar char="•"/>
            </a:pPr>
            <a:r>
              <a:rPr lang="en-US" sz="1600">
                <a:solidFill>
                  <a:srgbClr val="000000"/>
                </a:solidFill>
                <a:latin typeface="Montserrat"/>
              </a:rPr>
              <a:t>Expands housing opportunities and choices</a:t>
            </a:r>
          </a:p>
          <a:p>
            <a:pPr marL="228611" indent="-228611">
              <a:spcAft>
                <a:spcPts val="800"/>
              </a:spcAft>
              <a:buFont typeface="Arial" panose="020B0604020202020204" pitchFamily="34" charset="0"/>
              <a:buChar char="•"/>
            </a:pPr>
            <a:r>
              <a:rPr lang="en-US" sz="1600">
                <a:solidFill>
                  <a:srgbClr val="000000"/>
                </a:solidFill>
                <a:latin typeface="Montserrat"/>
              </a:rPr>
              <a:t>Encourages more pedestrian friendly development</a:t>
            </a:r>
          </a:p>
          <a:p>
            <a:pPr marL="228611" indent="-228611">
              <a:spcAft>
                <a:spcPts val="800"/>
              </a:spcAft>
              <a:buFont typeface="Arial" panose="020B0604020202020204" pitchFamily="34" charset="0"/>
              <a:buChar char="•"/>
            </a:pPr>
            <a:r>
              <a:rPr lang="en-US" sz="1600">
                <a:solidFill>
                  <a:srgbClr val="000000"/>
                </a:solidFill>
                <a:latin typeface="Montserrat"/>
              </a:rPr>
              <a:t>Allows for a bonus in density or intensity to the next land use category </a:t>
            </a:r>
          </a:p>
        </p:txBody>
      </p:sp>
      <p:pic>
        <p:nvPicPr>
          <p:cNvPr id="16" name="Picture 15" descr="Graphical user interface&#10;&#10;Description automatically generated with medium confidence">
            <a:extLst>
              <a:ext uri="{FF2B5EF4-FFF2-40B4-BE49-F238E27FC236}">
                <a16:creationId xmlns:a16="http://schemas.microsoft.com/office/drawing/2014/main" id="{3B5CE3CC-5403-DE2A-60C2-8B4675674427}"/>
              </a:ext>
            </a:extLst>
          </p:cNvPr>
          <p:cNvPicPr>
            <a:picLocks noChangeAspect="1"/>
          </p:cNvPicPr>
          <p:nvPr/>
        </p:nvPicPr>
        <p:blipFill rotWithShape="1">
          <a:blip r:embed="rId5">
            <a:extLst>
              <a:ext uri="{28A0092B-C50C-407E-A947-70E740481C1C}">
                <a14:useLocalDpi xmlns:a14="http://schemas.microsoft.com/office/drawing/2010/main" val="0"/>
              </a:ext>
            </a:extLst>
          </a:blip>
          <a:srcRect t="17101"/>
          <a:stretch/>
        </p:blipFill>
        <p:spPr>
          <a:xfrm>
            <a:off x="880146" y="2463800"/>
            <a:ext cx="5037914" cy="1765321"/>
          </a:xfrm>
          <a:prstGeom prst="rect">
            <a:avLst/>
          </a:prstGeom>
        </p:spPr>
      </p:pic>
      <p:sp>
        <p:nvSpPr>
          <p:cNvPr id="17" name="TextBox 9">
            <a:extLst>
              <a:ext uri="{FF2B5EF4-FFF2-40B4-BE49-F238E27FC236}">
                <a16:creationId xmlns:a16="http://schemas.microsoft.com/office/drawing/2014/main" id="{A772ECCF-35EB-6707-93B6-DA813E76AFFE}"/>
              </a:ext>
            </a:extLst>
          </p:cNvPr>
          <p:cNvSpPr txBox="1"/>
          <p:nvPr/>
        </p:nvSpPr>
        <p:spPr>
          <a:xfrm>
            <a:off x="897722" y="2038397"/>
            <a:ext cx="5037914" cy="359970"/>
          </a:xfrm>
          <a:prstGeom prst="rect">
            <a:avLst/>
          </a:prstGeom>
        </p:spPr>
        <p:txBody>
          <a:bodyPr wrap="square" lIns="0" tIns="0" rIns="0" bIns="0" rtlCol="0" anchor="t">
            <a:spAutoFit/>
          </a:bodyPr>
          <a:lstStyle/>
          <a:p>
            <a:pPr>
              <a:lnSpc>
                <a:spcPct val="165672"/>
              </a:lnSpc>
              <a:spcAft>
                <a:spcPts val="800"/>
              </a:spcAft>
            </a:pPr>
            <a:r>
              <a:rPr lang="en-US" sz="1600">
                <a:solidFill>
                  <a:srgbClr val="000000"/>
                </a:solidFill>
                <a:latin typeface="Montserrat"/>
              </a:rPr>
              <a:t>Expanding choices for living and getting around</a:t>
            </a:r>
            <a:endParaRPr lang="en-US" sz="1200"/>
          </a:p>
        </p:txBody>
      </p:sp>
      <p:sp>
        <p:nvSpPr>
          <p:cNvPr id="15" name="TextBox 14">
            <a:extLst>
              <a:ext uri="{FF2B5EF4-FFF2-40B4-BE49-F238E27FC236}">
                <a16:creationId xmlns:a16="http://schemas.microsoft.com/office/drawing/2014/main" id="{050C0456-CAEC-AA8E-9AAE-B7BC0E037DD5}"/>
              </a:ext>
            </a:extLst>
          </p:cNvPr>
          <p:cNvSpPr txBox="1"/>
          <p:nvPr/>
        </p:nvSpPr>
        <p:spPr>
          <a:xfrm>
            <a:off x="6331406" y="898761"/>
            <a:ext cx="2669083" cy="400110"/>
          </a:xfrm>
          <a:prstGeom prst="rect">
            <a:avLst/>
          </a:prstGeom>
          <a:noFill/>
        </p:spPr>
        <p:txBody>
          <a:bodyPr wrap="square">
            <a:spAutoFit/>
          </a:bodyPr>
          <a:lstStyle/>
          <a:p>
            <a:r>
              <a:rPr lang="en-US" sz="2000" b="1">
                <a:solidFill>
                  <a:srgbClr val="000000"/>
                </a:solidFill>
                <a:effectLst>
                  <a:outerShdw blurRad="38100" dist="38100" dir="2700000" algn="tl">
                    <a:srgbClr val="000000">
                      <a:alpha val="43137"/>
                    </a:srgbClr>
                  </a:outerShdw>
                </a:effectLst>
                <a:latin typeface="Montserrat"/>
              </a:rPr>
              <a:t>BEFORE…</a:t>
            </a:r>
            <a:endParaRPr lang="en-US" sz="2000" b="1">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B8EAA1A2-5D39-DABF-1B93-63F915B2A551}"/>
              </a:ext>
            </a:extLst>
          </p:cNvPr>
          <p:cNvSpPr txBox="1"/>
          <p:nvPr/>
        </p:nvSpPr>
        <p:spPr>
          <a:xfrm>
            <a:off x="9510004" y="898761"/>
            <a:ext cx="2231213" cy="400110"/>
          </a:xfrm>
          <a:prstGeom prst="rect">
            <a:avLst/>
          </a:prstGeom>
          <a:noFill/>
        </p:spPr>
        <p:txBody>
          <a:bodyPr wrap="square">
            <a:spAutoFit/>
          </a:bodyPr>
          <a:lstStyle/>
          <a:p>
            <a:r>
              <a:rPr lang="en-US" sz="2000" b="1">
                <a:solidFill>
                  <a:srgbClr val="000000"/>
                </a:solidFill>
                <a:effectLst>
                  <a:outerShdw blurRad="38100" dist="38100" dir="2700000" algn="tl">
                    <a:srgbClr val="000000">
                      <a:alpha val="43137"/>
                    </a:srgbClr>
                  </a:outerShdw>
                </a:effectLst>
                <a:latin typeface="Montserrat"/>
              </a:rPr>
              <a:t>AFTER…</a:t>
            </a:r>
            <a:endParaRPr lang="en-US" sz="2000" b="1">
              <a:effectLst>
                <a:outerShdw blurRad="38100" dist="38100" dir="2700000" algn="tl">
                  <a:srgbClr val="000000">
                    <a:alpha val="43137"/>
                  </a:srgbClr>
                </a:outerShdw>
              </a:effectLst>
            </a:endParaRPr>
          </a:p>
        </p:txBody>
      </p:sp>
      <p:sp>
        <p:nvSpPr>
          <p:cNvPr id="46" name="TextBox 45">
            <a:extLst>
              <a:ext uri="{FF2B5EF4-FFF2-40B4-BE49-F238E27FC236}">
                <a16:creationId xmlns:a16="http://schemas.microsoft.com/office/drawing/2014/main" id="{ED4B7B51-722F-ACC8-BDA6-CD0871203CB4}"/>
              </a:ext>
            </a:extLst>
          </p:cNvPr>
          <p:cNvSpPr txBox="1"/>
          <p:nvPr/>
        </p:nvSpPr>
        <p:spPr>
          <a:xfrm>
            <a:off x="6386059" y="4098479"/>
            <a:ext cx="1519517" cy="338554"/>
          </a:xfrm>
          <a:prstGeom prst="rect">
            <a:avLst/>
          </a:prstGeom>
          <a:noFill/>
        </p:spPr>
        <p:txBody>
          <a:bodyPr wrap="square">
            <a:spAutoFit/>
          </a:bodyPr>
          <a:lstStyle/>
          <a:p>
            <a:r>
              <a:rPr lang="en-US" sz="1600">
                <a:solidFill>
                  <a:srgbClr val="000000"/>
                </a:solidFill>
                <a:latin typeface="Montserrat"/>
              </a:rPr>
              <a:t>PALM RIVER</a:t>
            </a:r>
            <a:endParaRPr lang="en-US" sz="1600"/>
          </a:p>
        </p:txBody>
      </p:sp>
      <p:pic>
        <p:nvPicPr>
          <p:cNvPr id="49" name="Picture 48">
            <a:extLst>
              <a:ext uri="{FF2B5EF4-FFF2-40B4-BE49-F238E27FC236}">
                <a16:creationId xmlns:a16="http://schemas.microsoft.com/office/drawing/2014/main" id="{9BCEE25D-65C7-8E19-ECA3-B214AF192AC0}"/>
              </a:ext>
            </a:extLst>
          </p:cNvPr>
          <p:cNvPicPr>
            <a:picLocks noChangeAspect="1"/>
          </p:cNvPicPr>
          <p:nvPr/>
        </p:nvPicPr>
        <p:blipFill>
          <a:blip r:embed="rId6"/>
          <a:stretch>
            <a:fillRect/>
          </a:stretch>
        </p:blipFill>
        <p:spPr>
          <a:xfrm>
            <a:off x="6459827" y="4791142"/>
            <a:ext cx="2627382" cy="1403935"/>
          </a:xfrm>
          <a:prstGeom prst="rect">
            <a:avLst/>
          </a:prstGeom>
          <a:ln>
            <a:noFill/>
          </a:ln>
          <a:effectLst>
            <a:outerShdw blurRad="292100" dist="139700" dir="2700000" algn="tl" rotWithShape="0">
              <a:srgbClr val="333333">
                <a:alpha val="65000"/>
              </a:srgbClr>
            </a:outerShdw>
          </a:effectLst>
        </p:spPr>
      </p:pic>
      <p:sp>
        <p:nvSpPr>
          <p:cNvPr id="50" name="Rectangle 49">
            <a:extLst>
              <a:ext uri="{FF2B5EF4-FFF2-40B4-BE49-F238E27FC236}">
                <a16:creationId xmlns:a16="http://schemas.microsoft.com/office/drawing/2014/main" id="{805B11BA-7937-9A7E-E819-1F3A0D4297A1}"/>
              </a:ext>
            </a:extLst>
          </p:cNvPr>
          <p:cNvSpPr/>
          <p:nvPr/>
        </p:nvSpPr>
        <p:spPr>
          <a:xfrm>
            <a:off x="6467661" y="5800664"/>
            <a:ext cx="1424099" cy="38985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a:extLst>
              <a:ext uri="{FF2B5EF4-FFF2-40B4-BE49-F238E27FC236}">
                <a16:creationId xmlns:a16="http://schemas.microsoft.com/office/drawing/2014/main" id="{7A2E27E9-0B23-DB55-E41E-C62E40BD7D9B}"/>
              </a:ext>
            </a:extLst>
          </p:cNvPr>
          <p:cNvSpPr txBox="1"/>
          <p:nvPr/>
        </p:nvSpPr>
        <p:spPr>
          <a:xfrm>
            <a:off x="6487692" y="5807508"/>
            <a:ext cx="1473885" cy="420756"/>
          </a:xfrm>
          <a:prstGeom prst="rect">
            <a:avLst/>
          </a:prstGeom>
          <a:noFill/>
          <a:ln>
            <a:noFill/>
          </a:ln>
        </p:spPr>
        <p:txBody>
          <a:bodyPr wrap="square" rtlCol="0">
            <a:spAutoFit/>
          </a:bodyPr>
          <a:lstStyle/>
          <a:p>
            <a:r>
              <a:rPr lang="en-US" sz="1067">
                <a:latin typeface="Montserrat  "/>
                <a:ea typeface="Open Sans" panose="020B0606030504020204" pitchFamily="34" charset="0"/>
                <a:cs typeface="Open Sans" panose="020B0606030504020204" pitchFamily="34" charset="0"/>
              </a:rPr>
              <a:t>Residential with 9 units per acre</a:t>
            </a:r>
          </a:p>
        </p:txBody>
      </p:sp>
      <p:grpSp>
        <p:nvGrpSpPr>
          <p:cNvPr id="10" name="Group 9">
            <a:extLst>
              <a:ext uri="{FF2B5EF4-FFF2-40B4-BE49-F238E27FC236}">
                <a16:creationId xmlns:a16="http://schemas.microsoft.com/office/drawing/2014/main" id="{5E2EECCC-7545-3C3B-469D-3423E83935CA}"/>
              </a:ext>
            </a:extLst>
          </p:cNvPr>
          <p:cNvGrpSpPr/>
          <p:nvPr/>
        </p:nvGrpSpPr>
        <p:grpSpPr>
          <a:xfrm>
            <a:off x="9314528" y="4806804"/>
            <a:ext cx="2761801" cy="1403935"/>
            <a:chOff x="14671525" y="8576767"/>
            <a:chExt cx="3200243" cy="1708728"/>
          </a:xfrm>
        </p:grpSpPr>
        <p:pic>
          <p:nvPicPr>
            <p:cNvPr id="47" name="Picture 2" descr="Palm River Townhomes Tampa FL">
              <a:extLst>
                <a:ext uri="{FF2B5EF4-FFF2-40B4-BE49-F238E27FC236}">
                  <a16:creationId xmlns:a16="http://schemas.microsoft.com/office/drawing/2014/main" id="{06CECAF5-5193-0D0A-85EC-2EE3961B53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1525" y="8576767"/>
              <a:ext cx="3038440" cy="1708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8C4793F5-9BD7-F7B5-5657-8112DBDB1DCB}"/>
                </a:ext>
              </a:extLst>
            </p:cNvPr>
            <p:cNvSpPr/>
            <p:nvPr/>
          </p:nvSpPr>
          <p:spPr>
            <a:xfrm>
              <a:off x="15933174" y="9650546"/>
              <a:ext cx="1770989" cy="53460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a:extLst>
                <a:ext uri="{FF2B5EF4-FFF2-40B4-BE49-F238E27FC236}">
                  <a16:creationId xmlns:a16="http://schemas.microsoft.com/office/drawing/2014/main" id="{8867D30B-8AAF-6A86-ADDC-607C7E6CE10E}"/>
                </a:ext>
              </a:extLst>
            </p:cNvPr>
            <p:cNvSpPr txBox="1"/>
            <p:nvPr/>
          </p:nvSpPr>
          <p:spPr>
            <a:xfrm>
              <a:off x="15933174" y="9650547"/>
              <a:ext cx="1938594" cy="512102"/>
            </a:xfrm>
            <a:prstGeom prst="rect">
              <a:avLst/>
            </a:prstGeom>
            <a:noFill/>
            <a:ln>
              <a:noFill/>
            </a:ln>
          </p:spPr>
          <p:txBody>
            <a:bodyPr wrap="square" rtlCol="0">
              <a:spAutoFit/>
            </a:bodyPr>
            <a:lstStyle/>
            <a:p>
              <a:r>
                <a:rPr lang="en-US" sz="1067">
                  <a:latin typeface="Montserrat  "/>
                  <a:ea typeface="Open Sans" panose="020B0606030504020204" pitchFamily="34" charset="0"/>
                  <a:cs typeface="Open Sans" panose="020B0606030504020204" pitchFamily="34" charset="0"/>
                </a:rPr>
                <a:t>Residential with 15 units per acre</a:t>
              </a:r>
            </a:p>
          </p:txBody>
        </p:sp>
      </p:grpSp>
      <p:grpSp>
        <p:nvGrpSpPr>
          <p:cNvPr id="11" name="Group 10">
            <a:extLst>
              <a:ext uri="{FF2B5EF4-FFF2-40B4-BE49-F238E27FC236}">
                <a16:creationId xmlns:a16="http://schemas.microsoft.com/office/drawing/2014/main" id="{2DBAB347-9DD2-EE24-9F3B-3F5C52039DB2}"/>
              </a:ext>
            </a:extLst>
          </p:cNvPr>
          <p:cNvGrpSpPr/>
          <p:nvPr/>
        </p:nvGrpSpPr>
        <p:grpSpPr>
          <a:xfrm>
            <a:off x="6368482" y="1432101"/>
            <a:ext cx="5774137" cy="2205867"/>
            <a:chOff x="9657715" y="4298541"/>
            <a:chExt cx="8661206" cy="3308800"/>
          </a:xfrm>
        </p:grpSpPr>
        <p:sp>
          <p:nvSpPr>
            <p:cNvPr id="30" name="TextBox 29">
              <a:extLst>
                <a:ext uri="{FF2B5EF4-FFF2-40B4-BE49-F238E27FC236}">
                  <a16:creationId xmlns:a16="http://schemas.microsoft.com/office/drawing/2014/main" id="{7458B841-DCFE-9E8A-5574-FDE04A91D531}"/>
                </a:ext>
              </a:extLst>
            </p:cNvPr>
            <p:cNvSpPr txBox="1"/>
            <p:nvPr/>
          </p:nvSpPr>
          <p:spPr>
            <a:xfrm>
              <a:off x="9657715" y="4298541"/>
              <a:ext cx="1868780" cy="507831"/>
            </a:xfrm>
            <a:prstGeom prst="rect">
              <a:avLst/>
            </a:prstGeom>
            <a:noFill/>
          </p:spPr>
          <p:txBody>
            <a:bodyPr wrap="square">
              <a:spAutoFit/>
            </a:bodyPr>
            <a:lstStyle/>
            <a:p>
              <a:r>
                <a:rPr lang="en-US" sz="1600">
                  <a:solidFill>
                    <a:srgbClr val="000000"/>
                  </a:solidFill>
                  <a:latin typeface="Montserrat"/>
                </a:rPr>
                <a:t>USF AREA</a:t>
              </a:r>
              <a:endParaRPr lang="en-US" sz="1600"/>
            </a:p>
          </p:txBody>
        </p:sp>
        <p:grpSp>
          <p:nvGrpSpPr>
            <p:cNvPr id="7" name="Group 6">
              <a:extLst>
                <a:ext uri="{FF2B5EF4-FFF2-40B4-BE49-F238E27FC236}">
                  <a16:creationId xmlns:a16="http://schemas.microsoft.com/office/drawing/2014/main" id="{C8774734-EC22-2975-471C-E681D1320D4C}"/>
                </a:ext>
              </a:extLst>
            </p:cNvPr>
            <p:cNvGrpSpPr/>
            <p:nvPr/>
          </p:nvGrpSpPr>
          <p:grpSpPr>
            <a:xfrm>
              <a:off x="9684077" y="5428635"/>
              <a:ext cx="3839673" cy="2152744"/>
              <a:chOff x="10186546" y="5298046"/>
              <a:chExt cx="3455965" cy="1779227"/>
            </a:xfrm>
          </p:grpSpPr>
          <p:pic>
            <p:nvPicPr>
              <p:cNvPr id="32" name="Picture 31">
                <a:extLst>
                  <a:ext uri="{FF2B5EF4-FFF2-40B4-BE49-F238E27FC236}">
                    <a16:creationId xmlns:a16="http://schemas.microsoft.com/office/drawing/2014/main" id="{4B1F5A33-40EE-81CD-FF67-CDED28B1BDE2}"/>
                  </a:ext>
                </a:extLst>
              </p:cNvPr>
              <p:cNvPicPr>
                <a:picLocks noChangeAspect="1"/>
              </p:cNvPicPr>
              <p:nvPr/>
            </p:nvPicPr>
            <p:blipFill>
              <a:blip r:embed="rId8"/>
              <a:stretch>
                <a:fillRect/>
              </a:stretch>
            </p:blipFill>
            <p:spPr>
              <a:xfrm>
                <a:off x="10186546" y="5298046"/>
                <a:ext cx="3455965" cy="1779227"/>
              </a:xfrm>
              <a:prstGeom prst="rect">
                <a:avLst/>
              </a:prstGeom>
              <a:ln>
                <a:noFill/>
              </a:ln>
              <a:effectLst>
                <a:outerShdw blurRad="292100" dist="139700" dir="2700000" algn="tl" rotWithShape="0">
                  <a:srgbClr val="333333">
                    <a:alpha val="65000"/>
                  </a:srgbClr>
                </a:outerShdw>
              </a:effectLst>
            </p:spPr>
          </p:pic>
          <p:sp>
            <p:nvSpPr>
              <p:cNvPr id="37" name="Rectangle 36">
                <a:extLst>
                  <a:ext uri="{FF2B5EF4-FFF2-40B4-BE49-F238E27FC236}">
                    <a16:creationId xmlns:a16="http://schemas.microsoft.com/office/drawing/2014/main" id="{43FCB49C-6198-1E92-6ECF-6331F1339BE7}"/>
                  </a:ext>
                </a:extLst>
              </p:cNvPr>
              <p:cNvSpPr/>
              <p:nvPr/>
            </p:nvSpPr>
            <p:spPr>
              <a:xfrm>
                <a:off x="10209206" y="6474250"/>
                <a:ext cx="1990055" cy="56637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225DBF4C-2518-C855-E257-E863DF25DD90}"/>
                  </a:ext>
                </a:extLst>
              </p:cNvPr>
              <p:cNvSpPr txBox="1"/>
              <p:nvPr/>
            </p:nvSpPr>
            <p:spPr>
              <a:xfrm>
                <a:off x="10217273" y="6502062"/>
                <a:ext cx="1990055" cy="521627"/>
              </a:xfrm>
              <a:prstGeom prst="rect">
                <a:avLst/>
              </a:prstGeom>
              <a:noFill/>
              <a:ln>
                <a:noFill/>
              </a:ln>
            </p:spPr>
            <p:txBody>
              <a:bodyPr wrap="square" rtlCol="0">
                <a:spAutoFit/>
              </a:bodyPr>
              <a:lstStyle/>
              <a:p>
                <a:r>
                  <a:rPr lang="en-US" sz="1067">
                    <a:latin typeface="Montserrat  "/>
                    <a:ea typeface="Open Sans" panose="020B0606030504020204" pitchFamily="34" charset="0"/>
                    <a:cs typeface="Open Sans" panose="020B0606030504020204" pitchFamily="34" charset="0"/>
                  </a:rPr>
                  <a:t>Residential with 20 units per acre</a:t>
                </a:r>
              </a:p>
            </p:txBody>
          </p:sp>
        </p:grpSp>
        <p:grpSp>
          <p:nvGrpSpPr>
            <p:cNvPr id="6" name="Group 5">
              <a:extLst>
                <a:ext uri="{FF2B5EF4-FFF2-40B4-BE49-F238E27FC236}">
                  <a16:creationId xmlns:a16="http://schemas.microsoft.com/office/drawing/2014/main" id="{447D8716-F3B5-8474-5696-C188A693FED2}"/>
                </a:ext>
              </a:extLst>
            </p:cNvPr>
            <p:cNvGrpSpPr/>
            <p:nvPr/>
          </p:nvGrpSpPr>
          <p:grpSpPr>
            <a:xfrm>
              <a:off x="13894427" y="5511295"/>
              <a:ext cx="4145587" cy="2096046"/>
              <a:chOff x="14595244" y="5356935"/>
              <a:chExt cx="3423976" cy="1828727"/>
            </a:xfrm>
          </p:grpSpPr>
          <p:pic>
            <p:nvPicPr>
              <p:cNvPr id="40" name="Picture 39" descr="A large building with a pool in front of it&#10;&#10;Description automatically generated with low confidence">
                <a:extLst>
                  <a:ext uri="{FF2B5EF4-FFF2-40B4-BE49-F238E27FC236}">
                    <a16:creationId xmlns:a16="http://schemas.microsoft.com/office/drawing/2014/main" id="{B75236E5-EF14-280A-AF5B-3A806946FB43}"/>
                  </a:ext>
                </a:extLst>
              </p:cNvPr>
              <p:cNvPicPr>
                <a:picLocks noChangeAspect="1"/>
              </p:cNvPicPr>
              <p:nvPr/>
            </p:nvPicPr>
            <p:blipFill rotWithShape="1">
              <a:blip r:embed="rId9">
                <a:extLst>
                  <a:ext uri="{28A0092B-C50C-407E-A947-70E740481C1C}">
                    <a14:useLocalDpi xmlns:a14="http://schemas.microsoft.com/office/drawing/2010/main" val="0"/>
                  </a:ext>
                </a:extLst>
              </a:blip>
              <a:srcRect l="18297"/>
              <a:stretch/>
            </p:blipFill>
            <p:spPr>
              <a:xfrm>
                <a:off x="14595244" y="5356935"/>
                <a:ext cx="3227134" cy="1811650"/>
              </a:xfrm>
              <a:prstGeom prst="rect">
                <a:avLst/>
              </a:prstGeom>
              <a:ln>
                <a:noFill/>
              </a:ln>
              <a:effectLst>
                <a:outerShdw blurRad="292100" dist="139700" dir="2700000" algn="tl" rotWithShape="0">
                  <a:srgbClr val="333333">
                    <a:alpha val="65000"/>
                  </a:srgbClr>
                </a:outerShdw>
              </a:effectLst>
            </p:spPr>
          </p:pic>
          <p:sp>
            <p:nvSpPr>
              <p:cNvPr id="42" name="Rectangle 41">
                <a:extLst>
                  <a:ext uri="{FF2B5EF4-FFF2-40B4-BE49-F238E27FC236}">
                    <a16:creationId xmlns:a16="http://schemas.microsoft.com/office/drawing/2014/main" id="{BBDF1854-192B-D710-3D6D-8D540F2F8882}"/>
                  </a:ext>
                </a:extLst>
              </p:cNvPr>
              <p:cNvSpPr/>
              <p:nvPr/>
            </p:nvSpPr>
            <p:spPr>
              <a:xfrm>
                <a:off x="16039053" y="6549994"/>
                <a:ext cx="1878220" cy="63566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EED0180-10DC-3C39-8BB8-4C1472ADD93A}"/>
                  </a:ext>
                </a:extLst>
              </p:cNvPr>
              <p:cNvSpPr txBox="1"/>
              <p:nvPr/>
            </p:nvSpPr>
            <p:spPr>
              <a:xfrm>
                <a:off x="16094771" y="6610785"/>
                <a:ext cx="1924449" cy="550642"/>
              </a:xfrm>
              <a:prstGeom prst="rect">
                <a:avLst/>
              </a:prstGeom>
              <a:noFill/>
              <a:ln>
                <a:noFill/>
              </a:ln>
            </p:spPr>
            <p:txBody>
              <a:bodyPr wrap="square" rtlCol="0">
                <a:spAutoFit/>
              </a:bodyPr>
              <a:lstStyle/>
              <a:p>
                <a:r>
                  <a:rPr lang="en-US" sz="1067">
                    <a:latin typeface="Montserrat  "/>
                    <a:ea typeface="Open Sans" panose="020B0606030504020204" pitchFamily="34" charset="0"/>
                    <a:cs typeface="Open Sans" panose="020B0606030504020204" pitchFamily="34" charset="0"/>
                  </a:rPr>
                  <a:t>Residential with 35 units per acre</a:t>
                </a:r>
              </a:p>
            </p:txBody>
          </p:sp>
        </p:grpSp>
        <p:sp>
          <p:nvSpPr>
            <p:cNvPr id="18" name="AutoShape 2">
              <a:extLst>
                <a:ext uri="{FF2B5EF4-FFF2-40B4-BE49-F238E27FC236}">
                  <a16:creationId xmlns:a16="http://schemas.microsoft.com/office/drawing/2014/main" id="{80E4AFD9-B45C-1C84-9EFC-2545AE808FF1}"/>
                </a:ext>
              </a:extLst>
            </p:cNvPr>
            <p:cNvSpPr/>
            <p:nvPr/>
          </p:nvSpPr>
          <p:spPr>
            <a:xfrm>
              <a:off x="11526495" y="4470957"/>
              <a:ext cx="6792426" cy="142924"/>
            </a:xfrm>
            <a:prstGeom prst="rect">
              <a:avLst/>
            </a:prstGeom>
            <a:solidFill>
              <a:schemeClr val="accent6">
                <a:lumMod val="20000"/>
                <a:lumOff val="80000"/>
              </a:schemeClr>
            </a:solidFill>
          </p:spPr>
          <p:txBody>
            <a:bodyPr/>
            <a:lstStyle/>
            <a:p>
              <a:endParaRPr lang="en-US" sz="1200"/>
            </a:p>
          </p:txBody>
        </p:sp>
      </p:grpSp>
      <p:sp>
        <p:nvSpPr>
          <p:cNvPr id="20" name="AutoShape 2">
            <a:extLst>
              <a:ext uri="{FF2B5EF4-FFF2-40B4-BE49-F238E27FC236}">
                <a16:creationId xmlns:a16="http://schemas.microsoft.com/office/drawing/2014/main" id="{8F51B868-E85E-F96B-449E-21BF5F9B6D4E}"/>
              </a:ext>
            </a:extLst>
          </p:cNvPr>
          <p:cNvSpPr/>
          <p:nvPr/>
        </p:nvSpPr>
        <p:spPr>
          <a:xfrm>
            <a:off x="7842488" y="4178566"/>
            <a:ext cx="4309409" cy="101110"/>
          </a:xfrm>
          <a:prstGeom prst="rect">
            <a:avLst/>
          </a:prstGeom>
          <a:solidFill>
            <a:schemeClr val="accent6">
              <a:lumMod val="20000"/>
              <a:lumOff val="80000"/>
            </a:schemeClr>
          </a:solidFill>
        </p:spPr>
        <p:txBody>
          <a:bodyPr/>
          <a:lstStyle/>
          <a:p>
            <a:endParaRPr lang="en-US" sz="1200"/>
          </a:p>
        </p:txBody>
      </p:sp>
    </p:spTree>
    <p:extLst>
      <p:ext uri="{BB962C8B-B14F-4D97-AF65-F5344CB8AC3E}">
        <p14:creationId xmlns:p14="http://schemas.microsoft.com/office/powerpoint/2010/main" val="4200439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eople crossing a street&#10;&#10;Description automatically generated">
            <a:extLst>
              <a:ext uri="{FF2B5EF4-FFF2-40B4-BE49-F238E27FC236}">
                <a16:creationId xmlns:a16="http://schemas.microsoft.com/office/drawing/2014/main" id="{C6E818AA-45FA-FE07-DC9A-882BB2E0A56C}"/>
              </a:ext>
            </a:extLst>
          </p:cNvPr>
          <p:cNvPicPr>
            <a:picLocks noChangeAspect="1"/>
          </p:cNvPicPr>
          <p:nvPr/>
        </p:nvPicPr>
        <p:blipFill rotWithShape="1">
          <a:blip r:embed="rId3">
            <a:extLst>
              <a:ext uri="{28A0092B-C50C-407E-A947-70E740481C1C}">
                <a14:useLocalDpi xmlns:a14="http://schemas.microsoft.com/office/drawing/2010/main" val="0"/>
              </a:ext>
            </a:extLst>
          </a:blip>
          <a:srcRect t="1795" b="16073"/>
          <a:stretch/>
        </p:blipFill>
        <p:spPr>
          <a:xfrm>
            <a:off x="796637" y="-62616"/>
            <a:ext cx="10607386" cy="6532880"/>
          </a:xfrm>
          <a:prstGeom prst="rect">
            <a:avLst/>
          </a:prstGeom>
        </p:spPr>
      </p:pic>
      <p:sp>
        <p:nvSpPr>
          <p:cNvPr id="2" name="Rectangle 1">
            <a:extLst>
              <a:ext uri="{FF2B5EF4-FFF2-40B4-BE49-F238E27FC236}">
                <a16:creationId xmlns:a16="http://schemas.microsoft.com/office/drawing/2014/main" id="{E6994B9F-001F-2B64-7D0D-D23D73055168}"/>
              </a:ext>
            </a:extLst>
          </p:cNvPr>
          <p:cNvSpPr/>
          <p:nvPr/>
        </p:nvSpPr>
        <p:spPr>
          <a:xfrm>
            <a:off x="2061108" y="782100"/>
            <a:ext cx="9342915" cy="1540520"/>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 name="TextBox 3">
            <a:extLst>
              <a:ext uri="{FF2B5EF4-FFF2-40B4-BE49-F238E27FC236}">
                <a16:creationId xmlns:a16="http://schemas.microsoft.com/office/drawing/2014/main" id="{51D17774-1276-B2E4-A068-AF0F83BD2259}"/>
              </a:ext>
            </a:extLst>
          </p:cNvPr>
          <p:cNvSpPr txBox="1"/>
          <p:nvPr/>
        </p:nvSpPr>
        <p:spPr>
          <a:xfrm>
            <a:off x="2368445" y="744156"/>
            <a:ext cx="8819555" cy="1243995"/>
          </a:xfrm>
          <a:prstGeom prst="rect">
            <a:avLst/>
          </a:prstGeom>
          <a:noFill/>
        </p:spPr>
        <p:txBody>
          <a:bodyPr wrap="square">
            <a:spAutoFit/>
          </a:bodyPr>
          <a:lstStyle/>
          <a:p>
            <a:pPr defTabSz="997164" fontAlgn="b">
              <a:spcAft>
                <a:spcPts val="205"/>
              </a:spcAft>
            </a:pPr>
            <a:endParaRPr lang="en-US" sz="545">
              <a:solidFill>
                <a:prstClr val="white"/>
              </a:solidFill>
              <a:latin typeface="Segoe UI" panose="020B0502040204020203" pitchFamily="34" charset="0"/>
              <a:cs typeface="Segoe UI" panose="020B0502040204020203" pitchFamily="34" charset="0"/>
            </a:endParaRPr>
          </a:p>
          <a:p>
            <a:pPr defTabSz="997164" fontAlgn="b">
              <a:spcAft>
                <a:spcPts val="205"/>
              </a:spcAft>
            </a:pPr>
            <a:endParaRPr lang="en-US" sz="545">
              <a:solidFill>
                <a:prstClr val="white"/>
              </a:solidFill>
              <a:latin typeface="Segoe UI" panose="020B0502040204020203" pitchFamily="34" charset="0"/>
              <a:cs typeface="Segoe UI" panose="020B0502040204020203" pitchFamily="34" charset="0"/>
            </a:endParaRPr>
          </a:p>
          <a:p>
            <a:pPr defTabSz="997164" fontAlgn="b">
              <a:spcAft>
                <a:spcPts val="205"/>
              </a:spcAft>
            </a:pPr>
            <a:endParaRPr lang="en-US" sz="545">
              <a:solidFill>
                <a:prstClr val="white"/>
              </a:solidFill>
              <a:latin typeface="Segoe UI" panose="020B0502040204020203" pitchFamily="34" charset="0"/>
              <a:cs typeface="Segoe UI" panose="020B0502040204020203" pitchFamily="34" charset="0"/>
            </a:endParaRPr>
          </a:p>
          <a:p>
            <a:pPr defTabSz="997164" fontAlgn="b">
              <a:spcAft>
                <a:spcPts val="205"/>
              </a:spcAft>
            </a:pPr>
            <a:r>
              <a:rPr lang="en-US" sz="3273">
                <a:solidFill>
                  <a:prstClr val="white"/>
                </a:solidFill>
                <a:highlight>
                  <a:srgbClr val="126781"/>
                </a:highlight>
                <a:latin typeface="Segoe UI" panose="020B0502040204020203" pitchFamily="34" charset="0"/>
                <a:cs typeface="Segoe UI" panose="020B0502040204020203" pitchFamily="34" charset="0"/>
              </a:rPr>
              <a:t>CODING FOR COMMUNITY</a:t>
            </a:r>
          </a:p>
          <a:p>
            <a:pPr defTabSz="997164" fontAlgn="b">
              <a:spcAft>
                <a:spcPts val="205"/>
              </a:spcAft>
            </a:pPr>
            <a:r>
              <a:rPr lang="en-US" sz="1909">
                <a:solidFill>
                  <a:prstClr val="white"/>
                </a:solidFill>
                <a:highlight>
                  <a:srgbClr val="126781"/>
                </a:highlight>
                <a:latin typeface="Segoe UI" panose="020B0502040204020203" pitchFamily="34" charset="0"/>
                <a:cs typeface="Segoe UI" panose="020B0502040204020203" pitchFamily="34" charset="0"/>
              </a:rPr>
              <a:t>Resilience </a:t>
            </a:r>
            <a:r>
              <a:rPr lang="en-US" sz="1909">
                <a:solidFill>
                  <a:srgbClr val="FB8500"/>
                </a:solidFill>
                <a:highlight>
                  <a:srgbClr val="126781"/>
                </a:highlight>
                <a:latin typeface="Segoe UI" panose="020B0502040204020203" pitchFamily="34" charset="0"/>
                <a:cs typeface="Segoe UI" panose="020B0502040204020203" pitchFamily="34" charset="0"/>
              </a:rPr>
              <a:t>|</a:t>
            </a:r>
            <a:r>
              <a:rPr lang="en-US" sz="1909">
                <a:solidFill>
                  <a:prstClr val="white"/>
                </a:solidFill>
                <a:highlight>
                  <a:srgbClr val="126781"/>
                </a:highlight>
                <a:latin typeface="Segoe UI" panose="020B0502040204020203" pitchFamily="34" charset="0"/>
                <a:cs typeface="Segoe UI" panose="020B0502040204020203" pitchFamily="34" charset="0"/>
              </a:rPr>
              <a:t> Diversity </a:t>
            </a:r>
            <a:r>
              <a:rPr lang="en-US" sz="1909">
                <a:solidFill>
                  <a:srgbClr val="FB8500"/>
                </a:solidFill>
                <a:highlight>
                  <a:srgbClr val="126781"/>
                </a:highlight>
                <a:latin typeface="Segoe UI" panose="020B0502040204020203" pitchFamily="34" charset="0"/>
                <a:cs typeface="Segoe UI" panose="020B0502040204020203" pitchFamily="34" charset="0"/>
              </a:rPr>
              <a:t>|</a:t>
            </a:r>
            <a:r>
              <a:rPr lang="en-US" sz="1909">
                <a:solidFill>
                  <a:prstClr val="white"/>
                </a:solidFill>
                <a:highlight>
                  <a:srgbClr val="126781"/>
                </a:highlight>
                <a:latin typeface="Segoe UI" panose="020B0502040204020203" pitchFamily="34" charset="0"/>
                <a:cs typeface="Segoe UI" panose="020B0502040204020203" pitchFamily="34" charset="0"/>
              </a:rPr>
              <a:t> Affordability </a:t>
            </a:r>
            <a:r>
              <a:rPr lang="en-US" sz="1909">
                <a:solidFill>
                  <a:srgbClr val="FB8500"/>
                </a:solidFill>
                <a:highlight>
                  <a:srgbClr val="126781"/>
                </a:highlight>
                <a:latin typeface="Segoe UI" panose="020B0502040204020203" pitchFamily="34" charset="0"/>
                <a:cs typeface="Segoe UI" panose="020B0502040204020203" pitchFamily="34" charset="0"/>
              </a:rPr>
              <a:t>|</a:t>
            </a:r>
            <a:r>
              <a:rPr lang="en-US" sz="1909">
                <a:solidFill>
                  <a:prstClr val="white"/>
                </a:solidFill>
                <a:highlight>
                  <a:srgbClr val="126781"/>
                </a:highlight>
                <a:latin typeface="Segoe UI" panose="020B0502040204020203" pitchFamily="34" charset="0"/>
                <a:cs typeface="Segoe UI" panose="020B0502040204020203" pitchFamily="34" charset="0"/>
              </a:rPr>
              <a:t> Transit-Supportiveness </a:t>
            </a:r>
            <a:r>
              <a:rPr lang="en-US" sz="1909">
                <a:solidFill>
                  <a:srgbClr val="FB8500"/>
                </a:solidFill>
                <a:highlight>
                  <a:srgbClr val="126781"/>
                </a:highlight>
                <a:latin typeface="Segoe UI" panose="020B0502040204020203" pitchFamily="34" charset="0"/>
                <a:cs typeface="Segoe UI" panose="020B0502040204020203" pitchFamily="34" charset="0"/>
              </a:rPr>
              <a:t>|</a:t>
            </a:r>
            <a:r>
              <a:rPr lang="en-US" sz="1909">
                <a:solidFill>
                  <a:prstClr val="white"/>
                </a:solidFill>
                <a:highlight>
                  <a:srgbClr val="126781"/>
                </a:highlight>
                <a:latin typeface="Segoe UI" panose="020B0502040204020203" pitchFamily="34" charset="0"/>
                <a:cs typeface="Segoe UI" panose="020B0502040204020203" pitchFamily="34" charset="0"/>
              </a:rPr>
              <a:t> Walkability</a:t>
            </a:r>
            <a:endParaRPr lang="en-US" sz="3000">
              <a:solidFill>
                <a:prstClr val="white"/>
              </a:solidFill>
              <a:highlight>
                <a:srgbClr val="126781"/>
              </a:highligh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47182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97722" y="622300"/>
            <a:ext cx="7779552" cy="882421"/>
          </a:xfrm>
          <a:prstGeom prst="rect">
            <a:avLst/>
          </a:prstGeom>
        </p:spPr>
        <p:txBody>
          <a:bodyPr wrap="square" lIns="0" tIns="0" rIns="0" bIns="0" rtlCol="0" anchor="t">
            <a:spAutoFit/>
          </a:bodyPr>
          <a:lstStyle/>
          <a:p>
            <a:pPr>
              <a:lnSpc>
                <a:spcPct val="113636"/>
              </a:lnSpc>
              <a:spcBef>
                <a:spcPct val="0"/>
              </a:spcBef>
            </a:pPr>
            <a:r>
              <a:rPr lang="en-US" sz="5334">
                <a:solidFill>
                  <a:srgbClr val="000000"/>
                </a:solidFill>
                <a:latin typeface="Montserrat Extra-Bold"/>
              </a:rPr>
              <a:t>Map Methodology</a:t>
            </a:r>
            <a:endParaRPr lang="en-US" sz="1200"/>
          </a:p>
        </p:txBody>
      </p:sp>
      <p:sp>
        <p:nvSpPr>
          <p:cNvPr id="9" name="TextBox 9"/>
          <p:cNvSpPr txBox="1"/>
          <p:nvPr/>
        </p:nvSpPr>
        <p:spPr>
          <a:xfrm>
            <a:off x="897722" y="2462121"/>
            <a:ext cx="5087153" cy="3488776"/>
          </a:xfrm>
          <a:prstGeom prst="rect">
            <a:avLst/>
          </a:prstGeom>
        </p:spPr>
        <p:txBody>
          <a:bodyPr wrap="square" lIns="0" tIns="0" rIns="0" bIns="0" rtlCol="0" anchor="t">
            <a:spAutoFit/>
          </a:bodyPr>
          <a:lstStyle/>
          <a:p>
            <a:pPr marL="228611" indent="-228611">
              <a:spcAft>
                <a:spcPts val="1200"/>
              </a:spcAft>
              <a:buFont typeface="Arial" panose="020B0604020202020204" pitchFamily="34" charset="0"/>
              <a:buChar char="•"/>
            </a:pPr>
            <a:r>
              <a:rPr lang="en-US" sz="1867">
                <a:solidFill>
                  <a:srgbClr val="000000"/>
                </a:solidFill>
                <a:latin typeface="Montserrat"/>
              </a:rPr>
              <a:t>On roads that have either: </a:t>
            </a:r>
            <a:endParaRPr lang="en-US" sz="1200"/>
          </a:p>
          <a:p>
            <a:pPr marL="533427" lvl="1" indent="-228611">
              <a:spcAft>
                <a:spcPts val="1200"/>
              </a:spcAft>
              <a:buFont typeface="Arial" panose="020B0604020202020204" pitchFamily="34" charset="0"/>
              <a:buChar char="•"/>
            </a:pPr>
            <a:r>
              <a:rPr lang="en-US" sz="1867">
                <a:solidFill>
                  <a:srgbClr val="000000"/>
                </a:solidFill>
                <a:latin typeface="Montserrat"/>
              </a:rPr>
              <a:t>An adopted roadway context designation that </a:t>
            </a:r>
            <a:r>
              <a:rPr lang="en-US" sz="1867" b="1">
                <a:solidFill>
                  <a:srgbClr val="EF7349"/>
                </a:solidFill>
                <a:latin typeface="Montserrat"/>
              </a:rPr>
              <a:t>supports more walkability</a:t>
            </a:r>
          </a:p>
          <a:p>
            <a:pPr marL="533427" lvl="1" indent="-228611">
              <a:spcAft>
                <a:spcPts val="1200"/>
              </a:spcAft>
              <a:buFont typeface="Arial" panose="020B0604020202020204" pitchFamily="34" charset="0"/>
              <a:buChar char="•"/>
            </a:pPr>
            <a:r>
              <a:rPr lang="en-US" sz="1867">
                <a:solidFill>
                  <a:srgbClr val="000000"/>
                </a:solidFill>
                <a:latin typeface="Montserrat"/>
              </a:rPr>
              <a:t>Future Land Use categories that </a:t>
            </a:r>
            <a:r>
              <a:rPr lang="en-US" sz="1867" b="1">
                <a:solidFill>
                  <a:srgbClr val="EF7349"/>
                </a:solidFill>
                <a:latin typeface="Montserrat"/>
              </a:rPr>
              <a:t>already support </a:t>
            </a:r>
            <a:r>
              <a:rPr lang="en-US" sz="1867">
                <a:solidFill>
                  <a:srgbClr val="000000"/>
                </a:solidFill>
                <a:latin typeface="Montserrat"/>
              </a:rPr>
              <a:t>the potential for higher density </a:t>
            </a:r>
          </a:p>
          <a:p>
            <a:pPr marL="228611" indent="-228611">
              <a:spcAft>
                <a:spcPts val="1200"/>
              </a:spcAft>
              <a:buFont typeface="Arial" panose="020B0604020202020204" pitchFamily="34" charset="0"/>
              <a:buChar char="•"/>
            </a:pPr>
            <a:r>
              <a:rPr lang="en-US" sz="1867">
                <a:solidFill>
                  <a:srgbClr val="000000"/>
                </a:solidFill>
                <a:latin typeface="Montserrat"/>
              </a:rPr>
              <a:t>Corridors in the CHHA are excluded</a:t>
            </a:r>
          </a:p>
          <a:p>
            <a:pPr marL="228611" indent="-228611">
              <a:spcAft>
                <a:spcPts val="1200"/>
              </a:spcAft>
              <a:buFont typeface="Arial" panose="020B0604020202020204" pitchFamily="34" charset="0"/>
              <a:buChar char="•"/>
            </a:pPr>
            <a:r>
              <a:rPr lang="en-US" sz="1867">
                <a:solidFill>
                  <a:srgbClr val="000000"/>
                </a:solidFill>
                <a:latin typeface="Montserrat"/>
              </a:rPr>
              <a:t>Potential for density bonuses along these corridors </a:t>
            </a:r>
          </a:p>
        </p:txBody>
      </p:sp>
      <p:sp>
        <p:nvSpPr>
          <p:cNvPr id="6" name="AutoShape 4">
            <a:extLst>
              <a:ext uri="{FF2B5EF4-FFF2-40B4-BE49-F238E27FC236}">
                <a16:creationId xmlns:a16="http://schemas.microsoft.com/office/drawing/2014/main" id="{63358637-1FB6-A079-B1E7-0FE4EAC862D4}"/>
              </a:ext>
            </a:extLst>
          </p:cNvPr>
          <p:cNvSpPr/>
          <p:nvPr/>
        </p:nvSpPr>
        <p:spPr>
          <a:xfrm>
            <a:off x="906959" y="1831516"/>
            <a:ext cx="3188791" cy="241259"/>
          </a:xfrm>
          <a:prstGeom prst="rect">
            <a:avLst/>
          </a:prstGeom>
          <a:solidFill>
            <a:srgbClr val="F8E5DF"/>
          </a:solidFill>
        </p:spPr>
        <p:txBody>
          <a:bodyPr/>
          <a:lstStyle/>
          <a:p>
            <a:endParaRPr lang="en-US" sz="1200"/>
          </a:p>
        </p:txBody>
      </p:sp>
      <p:sp>
        <p:nvSpPr>
          <p:cNvPr id="7" name="TextBox 6">
            <a:extLst>
              <a:ext uri="{FF2B5EF4-FFF2-40B4-BE49-F238E27FC236}">
                <a16:creationId xmlns:a16="http://schemas.microsoft.com/office/drawing/2014/main" id="{87D12544-9438-8E85-C823-4F60FE3D2150}"/>
              </a:ext>
            </a:extLst>
          </p:cNvPr>
          <p:cNvSpPr txBox="1"/>
          <p:nvPr/>
        </p:nvSpPr>
        <p:spPr>
          <a:xfrm>
            <a:off x="906959" y="1612223"/>
            <a:ext cx="2852241" cy="420564"/>
          </a:xfrm>
          <a:prstGeom prst="rect">
            <a:avLst/>
          </a:prstGeom>
          <a:noFill/>
        </p:spPr>
        <p:txBody>
          <a:bodyPr wrap="square">
            <a:spAutoFit/>
          </a:bodyPr>
          <a:lstStyle/>
          <a:p>
            <a:r>
              <a:rPr lang="en-US" sz="2133">
                <a:solidFill>
                  <a:srgbClr val="000000"/>
                </a:solidFill>
                <a:latin typeface="Montserrat"/>
              </a:rPr>
              <a:t>CONNECTIONS</a:t>
            </a:r>
            <a:endParaRPr lang="en-US" sz="2133"/>
          </a:p>
        </p:txBody>
      </p:sp>
      <p:sp>
        <p:nvSpPr>
          <p:cNvPr id="10" name="TextBox 9">
            <a:extLst>
              <a:ext uri="{FF2B5EF4-FFF2-40B4-BE49-F238E27FC236}">
                <a16:creationId xmlns:a16="http://schemas.microsoft.com/office/drawing/2014/main" id="{51FD8880-92AC-A06F-D668-57421A21A4BE}"/>
              </a:ext>
            </a:extLst>
          </p:cNvPr>
          <p:cNvSpPr txBox="1"/>
          <p:nvPr/>
        </p:nvSpPr>
        <p:spPr>
          <a:xfrm>
            <a:off x="6485754" y="2462121"/>
            <a:ext cx="5087153" cy="2151038"/>
          </a:xfrm>
          <a:prstGeom prst="rect">
            <a:avLst/>
          </a:prstGeom>
        </p:spPr>
        <p:txBody>
          <a:bodyPr wrap="square" lIns="0" tIns="0" rIns="0" bIns="0" rtlCol="0" anchor="t">
            <a:spAutoFit/>
          </a:bodyPr>
          <a:lstStyle/>
          <a:p>
            <a:pPr marL="228611" indent="-228611">
              <a:lnSpc>
                <a:spcPct val="142004"/>
              </a:lnSpc>
              <a:spcAft>
                <a:spcPts val="1200"/>
              </a:spcAft>
              <a:buFont typeface="Arial" panose="020B0604020202020204" pitchFamily="34" charset="0"/>
              <a:buChar char="•"/>
            </a:pPr>
            <a:r>
              <a:rPr lang="en-US" sz="1867">
                <a:solidFill>
                  <a:srgbClr val="000000"/>
                </a:solidFill>
                <a:latin typeface="Montserrat"/>
              </a:rPr>
              <a:t>Include </a:t>
            </a:r>
            <a:r>
              <a:rPr lang="en-US" sz="1867" b="1">
                <a:solidFill>
                  <a:srgbClr val="EF7349"/>
                </a:solidFill>
                <a:latin typeface="Montserrat"/>
              </a:rPr>
              <a:t>major intersections and areas </a:t>
            </a:r>
            <a:r>
              <a:rPr lang="en-US" sz="1867">
                <a:solidFill>
                  <a:srgbClr val="000000"/>
                </a:solidFill>
                <a:latin typeface="Montserrat"/>
              </a:rPr>
              <a:t>identified in Community Plans for </a:t>
            </a:r>
            <a:r>
              <a:rPr lang="en-US" sz="1867" b="1">
                <a:solidFill>
                  <a:srgbClr val="EF7349"/>
                </a:solidFill>
                <a:latin typeface="Montserrat"/>
              </a:rPr>
              <a:t>redevelopment or walkability</a:t>
            </a:r>
            <a:endParaRPr lang="en-US" sz="1200"/>
          </a:p>
          <a:p>
            <a:pPr marL="228611" indent="-228611">
              <a:lnSpc>
                <a:spcPct val="142004"/>
              </a:lnSpc>
              <a:spcAft>
                <a:spcPts val="1200"/>
              </a:spcAft>
              <a:buFont typeface="Arial" panose="020B0604020202020204" pitchFamily="34" charset="0"/>
              <a:buChar char="•"/>
            </a:pPr>
            <a:r>
              <a:rPr lang="en-US" sz="1867">
                <a:solidFill>
                  <a:srgbClr val="000000"/>
                </a:solidFill>
                <a:latin typeface="Montserrat"/>
              </a:rPr>
              <a:t>Potential for intensity and density bonuses within </a:t>
            </a:r>
            <a:r>
              <a:rPr lang="en-US" sz="1867" b="1">
                <a:solidFill>
                  <a:srgbClr val="EF7349"/>
                </a:solidFill>
                <a:latin typeface="Montserrat"/>
              </a:rPr>
              <a:t>centers</a:t>
            </a:r>
          </a:p>
        </p:txBody>
      </p:sp>
      <p:sp>
        <p:nvSpPr>
          <p:cNvPr id="11" name="AutoShape 4">
            <a:extLst>
              <a:ext uri="{FF2B5EF4-FFF2-40B4-BE49-F238E27FC236}">
                <a16:creationId xmlns:a16="http://schemas.microsoft.com/office/drawing/2014/main" id="{B6175364-AA7D-C922-ECDA-8DEEEFD527FB}"/>
              </a:ext>
            </a:extLst>
          </p:cNvPr>
          <p:cNvSpPr/>
          <p:nvPr/>
        </p:nvSpPr>
        <p:spPr>
          <a:xfrm>
            <a:off x="6494990" y="1831516"/>
            <a:ext cx="3188791" cy="241259"/>
          </a:xfrm>
          <a:prstGeom prst="rect">
            <a:avLst/>
          </a:prstGeom>
          <a:solidFill>
            <a:srgbClr val="F8E5DF"/>
          </a:solidFill>
        </p:spPr>
        <p:txBody>
          <a:bodyPr/>
          <a:lstStyle/>
          <a:p>
            <a:endParaRPr lang="en-US" sz="1200"/>
          </a:p>
        </p:txBody>
      </p:sp>
      <p:sp>
        <p:nvSpPr>
          <p:cNvPr id="12" name="TextBox 11">
            <a:extLst>
              <a:ext uri="{FF2B5EF4-FFF2-40B4-BE49-F238E27FC236}">
                <a16:creationId xmlns:a16="http://schemas.microsoft.com/office/drawing/2014/main" id="{9990EDDA-D883-D846-44AB-C43C994B9E8C}"/>
              </a:ext>
            </a:extLst>
          </p:cNvPr>
          <p:cNvSpPr txBox="1"/>
          <p:nvPr/>
        </p:nvSpPr>
        <p:spPr>
          <a:xfrm>
            <a:off x="6494990" y="1612223"/>
            <a:ext cx="2852241" cy="420564"/>
          </a:xfrm>
          <a:prstGeom prst="rect">
            <a:avLst/>
          </a:prstGeom>
          <a:noFill/>
        </p:spPr>
        <p:txBody>
          <a:bodyPr wrap="square">
            <a:spAutoFit/>
          </a:bodyPr>
          <a:lstStyle/>
          <a:p>
            <a:r>
              <a:rPr lang="en-US" sz="2133">
                <a:solidFill>
                  <a:srgbClr val="000000"/>
                </a:solidFill>
                <a:latin typeface="Montserrat"/>
              </a:rPr>
              <a:t>CENTERS</a:t>
            </a:r>
            <a:endParaRPr lang="en-US" sz="2133"/>
          </a:p>
        </p:txBody>
      </p:sp>
      <p:sp>
        <p:nvSpPr>
          <p:cNvPr id="13" name="AutoShape 4">
            <a:extLst>
              <a:ext uri="{FF2B5EF4-FFF2-40B4-BE49-F238E27FC236}">
                <a16:creationId xmlns:a16="http://schemas.microsoft.com/office/drawing/2014/main" id="{8F2EF3FD-3428-EFAA-F2A2-5C373706FACC}"/>
              </a:ext>
            </a:extLst>
          </p:cNvPr>
          <p:cNvSpPr/>
          <p:nvPr/>
        </p:nvSpPr>
        <p:spPr>
          <a:xfrm rot="-5376337" flipV="1">
            <a:off x="3760260" y="3995720"/>
            <a:ext cx="4449230" cy="30626"/>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pic>
        <p:nvPicPr>
          <p:cNvPr id="5" name="Picture 4" descr="Icon&#10;&#10;Description automatically generated">
            <a:extLst>
              <a:ext uri="{FF2B5EF4-FFF2-40B4-BE49-F238E27FC236}">
                <a16:creationId xmlns:a16="http://schemas.microsoft.com/office/drawing/2014/main" id="{FB1AE7F0-23F0-91EF-4286-D96E1514C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8412" y="4310259"/>
            <a:ext cx="1744042" cy="1744042"/>
          </a:xfrm>
          <a:prstGeom prst="rect">
            <a:avLst/>
          </a:prstGeom>
        </p:spPr>
      </p:pic>
    </p:spTree>
    <p:extLst>
      <p:ext uri="{BB962C8B-B14F-4D97-AF65-F5344CB8AC3E}">
        <p14:creationId xmlns:p14="http://schemas.microsoft.com/office/powerpoint/2010/main" val="2682211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53FA252-2C80-DE21-B9BE-848FAB15D5F3}"/>
              </a:ext>
            </a:extLst>
          </p:cNvPr>
          <p:cNvSpPr/>
          <p:nvPr/>
        </p:nvSpPr>
        <p:spPr>
          <a:xfrm>
            <a:off x="5918061" y="555804"/>
            <a:ext cx="6273939" cy="1292821"/>
          </a:xfrm>
          <a:prstGeom prst="rect">
            <a:avLst/>
          </a:prstGeom>
          <a:solidFill>
            <a:srgbClr val="FFA688"/>
          </a:solidFill>
        </p:spPr>
        <p:txBody>
          <a:bodyPr/>
          <a:lstStyle/>
          <a:p>
            <a:endParaRPr lang="en-US" sz="1200"/>
          </a:p>
        </p:txBody>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22859" y="903654"/>
            <a:ext cx="5798641" cy="882421"/>
          </a:xfrm>
          <a:prstGeom prst="rect">
            <a:avLst/>
          </a:prstGeom>
        </p:spPr>
        <p:txBody>
          <a:bodyPr wrap="square" lIns="0" tIns="0" rIns="0" bIns="0" rtlCol="0" anchor="t">
            <a:spAutoFit/>
          </a:bodyPr>
          <a:lstStyle/>
          <a:p>
            <a:pPr>
              <a:lnSpc>
                <a:spcPct val="113636"/>
              </a:lnSpc>
              <a:spcBef>
                <a:spcPct val="0"/>
              </a:spcBef>
            </a:pPr>
            <a:r>
              <a:rPr lang="en-US" sz="5334">
                <a:solidFill>
                  <a:srgbClr val="000000"/>
                </a:solidFill>
                <a:latin typeface="Montserrat Extra-Bold"/>
              </a:rPr>
              <a:t>Map Updates</a:t>
            </a:r>
            <a:endParaRPr lang="en-US" sz="1200"/>
          </a:p>
        </p:txBody>
      </p:sp>
      <p:sp>
        <p:nvSpPr>
          <p:cNvPr id="9" name="TextBox 9"/>
          <p:cNvSpPr txBox="1"/>
          <p:nvPr/>
        </p:nvSpPr>
        <p:spPr>
          <a:xfrm>
            <a:off x="897722" y="2192946"/>
            <a:ext cx="7237780" cy="6114238"/>
          </a:xfrm>
          <a:prstGeom prst="rect">
            <a:avLst/>
          </a:prstGeom>
        </p:spPr>
        <p:txBody>
          <a:bodyPr wrap="square" lIns="0" tIns="0" rIns="0" bIns="0" rtlCol="0" anchor="t">
            <a:spAutoFit/>
          </a:bodyPr>
          <a:lstStyle/>
          <a:p>
            <a:pPr>
              <a:spcAft>
                <a:spcPts val="800"/>
              </a:spcAft>
            </a:pPr>
            <a:r>
              <a:rPr lang="en-US" sz="1867" b="1">
                <a:solidFill>
                  <a:srgbClr val="000000"/>
                </a:solidFill>
                <a:latin typeface="Montserrat"/>
              </a:rPr>
              <a:t>Concept Support</a:t>
            </a:r>
            <a:endParaRPr lang="en-US" sz="1200"/>
          </a:p>
          <a:p>
            <a:pPr marL="228611" indent="-228611">
              <a:spcAft>
                <a:spcPts val="400"/>
              </a:spcAft>
              <a:buFont typeface="Arial" panose="020B0604020202020204" pitchFamily="34" charset="0"/>
              <a:buChar char="•"/>
            </a:pPr>
            <a:r>
              <a:rPr lang="en-US" sz="1867">
                <a:solidFill>
                  <a:srgbClr val="000000"/>
                </a:solidFill>
                <a:latin typeface="Montserrat"/>
              </a:rPr>
              <a:t>Significant support for the concept in the northern portion of the County within the USA, especially the USF Area &amp; East Lake Orient Park</a:t>
            </a:r>
          </a:p>
          <a:p>
            <a:pPr marL="228611" indent="-228611">
              <a:buFont typeface="Arial" panose="020B0604020202020204" pitchFamily="34" charset="0"/>
              <a:buChar char="•"/>
            </a:pPr>
            <a:endParaRPr lang="en-US" sz="1867">
              <a:solidFill>
                <a:srgbClr val="000000"/>
              </a:solidFill>
              <a:latin typeface="Montserrat"/>
            </a:endParaRPr>
          </a:p>
          <a:p>
            <a:pPr>
              <a:spcAft>
                <a:spcPts val="800"/>
              </a:spcAft>
            </a:pPr>
            <a:r>
              <a:rPr lang="en-US" sz="1867" b="1">
                <a:solidFill>
                  <a:srgbClr val="000000"/>
                </a:solidFill>
                <a:latin typeface="Montserrat"/>
              </a:rPr>
              <a:t>Map Revisions</a:t>
            </a:r>
          </a:p>
          <a:p>
            <a:pPr marL="228611" indent="-228611">
              <a:spcAft>
                <a:spcPts val="800"/>
              </a:spcAft>
              <a:buFont typeface="Arial" panose="020B0604020202020204" pitchFamily="34" charset="0"/>
              <a:buChar char="•"/>
            </a:pPr>
            <a:r>
              <a:rPr lang="en-US" sz="1867">
                <a:solidFill>
                  <a:srgbClr val="000000"/>
                </a:solidFill>
                <a:latin typeface="Montserrat"/>
              </a:rPr>
              <a:t>Less support and mixed-reactions for portions of Brandon</a:t>
            </a:r>
          </a:p>
          <a:p>
            <a:pPr marL="228611" indent="-228611">
              <a:spcAft>
                <a:spcPts val="800"/>
              </a:spcAft>
              <a:buFont typeface="Arial" panose="020B0604020202020204" pitchFamily="34" charset="0"/>
              <a:buChar char="•"/>
            </a:pPr>
            <a:r>
              <a:rPr lang="en-US" sz="1867">
                <a:solidFill>
                  <a:srgbClr val="000000"/>
                </a:solidFill>
                <a:latin typeface="Montserrat"/>
              </a:rPr>
              <a:t>Addressed concerns about centers and corridors in South County, especially Sun City Center</a:t>
            </a:r>
          </a:p>
          <a:p>
            <a:pPr marL="228611" indent="-228611">
              <a:spcAft>
                <a:spcPts val="800"/>
              </a:spcAft>
              <a:buFont typeface="Arial" panose="020B0604020202020204" pitchFamily="34" charset="0"/>
              <a:buChar char="•"/>
            </a:pPr>
            <a:r>
              <a:rPr lang="en-US" sz="1867">
                <a:latin typeface="Montserrat  "/>
                <a:ea typeface="+mn-lt"/>
                <a:cs typeface="+mn-lt"/>
              </a:rPr>
              <a:t>Simplified applicable areas</a:t>
            </a:r>
            <a:endParaRPr lang="en-US" sz="1867">
              <a:solidFill>
                <a:srgbClr val="000000"/>
              </a:solidFill>
              <a:latin typeface="Montserrat"/>
            </a:endParaRPr>
          </a:p>
          <a:p>
            <a:pPr marL="228611" indent="-228611">
              <a:spcAft>
                <a:spcPts val="800"/>
              </a:spcAft>
              <a:buFont typeface="Arial" panose="020B0604020202020204" pitchFamily="34" charset="0"/>
              <a:buChar char="•"/>
            </a:pPr>
            <a:r>
              <a:rPr lang="en-US" sz="1867">
                <a:solidFill>
                  <a:srgbClr val="000000"/>
                </a:solidFill>
                <a:latin typeface="Montserrat"/>
              </a:rPr>
              <a:t>Staff reviewed and considered revisions as needed</a:t>
            </a:r>
          </a:p>
          <a:p>
            <a:pPr marL="228611" indent="-228611">
              <a:spcAft>
                <a:spcPts val="800"/>
              </a:spcAft>
              <a:buFont typeface="Arial" panose="020B0604020202020204" pitchFamily="34" charset="0"/>
              <a:buChar char="•"/>
            </a:pPr>
            <a:r>
              <a:rPr lang="en-US" sz="1867">
                <a:solidFill>
                  <a:srgbClr val="000000"/>
                </a:solidFill>
                <a:latin typeface="Montserrat"/>
              </a:rPr>
              <a:t>Staff also considered comments for policy impacts</a:t>
            </a:r>
          </a:p>
          <a:p>
            <a:pPr marL="228611" indent="-228611">
              <a:lnSpc>
                <a:spcPct val="142004"/>
              </a:lnSpc>
              <a:spcAft>
                <a:spcPts val="800"/>
              </a:spcAft>
              <a:buFont typeface="Arial" panose="020B0604020202020204" pitchFamily="34" charset="0"/>
              <a:buChar char="•"/>
            </a:pPr>
            <a:endParaRPr lang="en-US" sz="1867">
              <a:solidFill>
                <a:srgbClr val="000000"/>
              </a:solidFill>
              <a:latin typeface="Montserrat"/>
            </a:endParaRPr>
          </a:p>
          <a:p>
            <a:pPr marL="228611" indent="-228611">
              <a:lnSpc>
                <a:spcPct val="142004"/>
              </a:lnSpc>
              <a:spcAft>
                <a:spcPts val="800"/>
              </a:spcAft>
              <a:buFont typeface="Arial" panose="020B0604020202020204" pitchFamily="34" charset="0"/>
              <a:buChar char="•"/>
            </a:pPr>
            <a:endParaRPr lang="en-US" sz="1867">
              <a:solidFill>
                <a:srgbClr val="000000"/>
              </a:solidFill>
              <a:latin typeface="Montserrat"/>
            </a:endParaRPr>
          </a:p>
          <a:p>
            <a:pPr marL="228611" indent="-228611">
              <a:lnSpc>
                <a:spcPct val="142004"/>
              </a:lnSpc>
              <a:spcAft>
                <a:spcPts val="800"/>
              </a:spcAft>
              <a:buFont typeface="Arial" panose="020B0604020202020204" pitchFamily="34" charset="0"/>
              <a:buChar char="•"/>
            </a:pPr>
            <a:endParaRPr lang="en-US" sz="1867">
              <a:solidFill>
                <a:srgbClr val="000000"/>
              </a:solidFill>
              <a:latin typeface="Montserrat"/>
            </a:endParaRPr>
          </a:p>
          <a:p>
            <a:pPr marL="228611" indent="-228611">
              <a:lnSpc>
                <a:spcPct val="142004"/>
              </a:lnSpc>
              <a:spcAft>
                <a:spcPts val="800"/>
              </a:spcAft>
              <a:buFont typeface="Arial" panose="020B0604020202020204" pitchFamily="34" charset="0"/>
              <a:buChar char="•"/>
            </a:pPr>
            <a:endParaRPr lang="en-US" sz="1867">
              <a:solidFill>
                <a:srgbClr val="000000"/>
              </a:solidFill>
              <a:latin typeface="Montserrat"/>
            </a:endParaRPr>
          </a:p>
        </p:txBody>
      </p:sp>
      <p:pic>
        <p:nvPicPr>
          <p:cNvPr id="6" name="Picture 5" descr="Icon&#10;&#10;Description automatically generated">
            <a:extLst>
              <a:ext uri="{FF2B5EF4-FFF2-40B4-BE49-F238E27FC236}">
                <a16:creationId xmlns:a16="http://schemas.microsoft.com/office/drawing/2014/main" id="{B5067F1E-51E7-909D-4E5D-723953926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3636" y="2853156"/>
            <a:ext cx="2650066" cy="2650066"/>
          </a:xfrm>
          <a:prstGeom prst="rect">
            <a:avLst/>
          </a:prstGeom>
        </p:spPr>
      </p:pic>
    </p:spTree>
    <p:extLst>
      <p:ext uri="{BB962C8B-B14F-4D97-AF65-F5344CB8AC3E}">
        <p14:creationId xmlns:p14="http://schemas.microsoft.com/office/powerpoint/2010/main" val="95186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rrow, rectangle&#10;&#10;Description automatically generated with medium confidence">
            <a:extLst>
              <a:ext uri="{FF2B5EF4-FFF2-40B4-BE49-F238E27FC236}">
                <a16:creationId xmlns:a16="http://schemas.microsoft.com/office/drawing/2014/main" id="{D17598EF-ADC0-92DA-6D14-ED01A5B0CF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000" b="27778"/>
          <a:stretch/>
        </p:blipFill>
        <p:spPr>
          <a:xfrm>
            <a:off x="8946777" y="165426"/>
            <a:ext cx="3245223" cy="2212703"/>
          </a:xfrm>
          <a:prstGeom prst="rect">
            <a:avLst/>
          </a:prstGeom>
        </p:spPr>
      </p:pic>
      <p:sp>
        <p:nvSpPr>
          <p:cNvPr id="9" name="Title 1">
            <a:extLst>
              <a:ext uri="{FF2B5EF4-FFF2-40B4-BE49-F238E27FC236}">
                <a16:creationId xmlns:a16="http://schemas.microsoft.com/office/drawing/2014/main" id="{0C8DDEC1-8CCB-3A63-762F-A8C3DAC5E924}"/>
              </a:ext>
            </a:extLst>
          </p:cNvPr>
          <p:cNvSpPr>
            <a:spLocks noGrp="1"/>
          </p:cNvSpPr>
          <p:nvPr>
            <p:ph type="title"/>
          </p:nvPr>
        </p:nvSpPr>
        <p:spPr>
          <a:xfrm>
            <a:off x="9135035" y="1088832"/>
            <a:ext cx="2868707" cy="762000"/>
          </a:xfrm>
        </p:spPr>
        <p:txBody>
          <a:bodyPr>
            <a:noAutofit/>
          </a:bodyPr>
          <a:lstStyle/>
          <a:p>
            <a:r>
              <a:rPr lang="en-US" sz="3200" b="1">
                <a:latin typeface="Century Gothic" panose="020B0502020202020204" pitchFamily="34" charset="0"/>
              </a:rPr>
              <a:t>Centers &amp; Connections Map</a:t>
            </a:r>
          </a:p>
        </p:txBody>
      </p:sp>
      <p:pic>
        <p:nvPicPr>
          <p:cNvPr id="11" name="Picture 10" descr="A white background with black text&#10;&#10;Description automatically generated">
            <a:extLst>
              <a:ext uri="{FF2B5EF4-FFF2-40B4-BE49-F238E27FC236}">
                <a16:creationId xmlns:a16="http://schemas.microsoft.com/office/drawing/2014/main" id="{2B9D2BAB-9865-1EFB-C51A-84B026B7955E}"/>
              </a:ext>
            </a:extLst>
          </p:cNvPr>
          <p:cNvPicPr>
            <a:picLocks noChangeAspect="1"/>
          </p:cNvPicPr>
          <p:nvPr/>
        </p:nvPicPr>
        <p:blipFill rotWithShape="1">
          <a:blip r:embed="rId4">
            <a:extLst>
              <a:ext uri="{28A0092B-C50C-407E-A947-70E740481C1C}">
                <a14:useLocalDpi xmlns:a14="http://schemas.microsoft.com/office/drawing/2010/main" val="0"/>
              </a:ext>
            </a:extLst>
          </a:blip>
          <a:srcRect r="8694"/>
          <a:stretch/>
        </p:blipFill>
        <p:spPr>
          <a:xfrm>
            <a:off x="8812306" y="3104311"/>
            <a:ext cx="3316941" cy="1962767"/>
          </a:xfrm>
          <a:prstGeom prst="rect">
            <a:avLst/>
          </a:prstGeom>
        </p:spPr>
      </p:pic>
      <p:pic>
        <p:nvPicPr>
          <p:cNvPr id="13" name="Content Placeholder 12" descr="A map of a city&#10;&#10;Description automatically generated">
            <a:extLst>
              <a:ext uri="{FF2B5EF4-FFF2-40B4-BE49-F238E27FC236}">
                <a16:creationId xmlns:a16="http://schemas.microsoft.com/office/drawing/2014/main" id="{3E14F313-07F6-D29F-C662-DFF3A3168CA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 y="1"/>
            <a:ext cx="8884023" cy="6817799"/>
          </a:xfrm>
        </p:spPr>
      </p:pic>
    </p:spTree>
    <p:extLst>
      <p:ext uri="{BB962C8B-B14F-4D97-AF65-F5344CB8AC3E}">
        <p14:creationId xmlns:p14="http://schemas.microsoft.com/office/powerpoint/2010/main" val="1674926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97722" y="622300"/>
            <a:ext cx="7779552" cy="882421"/>
          </a:xfrm>
          <a:prstGeom prst="rect">
            <a:avLst/>
          </a:prstGeom>
        </p:spPr>
        <p:txBody>
          <a:bodyPr wrap="square" lIns="0" tIns="0" rIns="0" bIns="0" rtlCol="0" anchor="t">
            <a:spAutoFit/>
          </a:bodyPr>
          <a:lstStyle/>
          <a:p>
            <a:pPr>
              <a:lnSpc>
                <a:spcPct val="113636"/>
              </a:lnSpc>
              <a:spcBef>
                <a:spcPct val="0"/>
              </a:spcBef>
            </a:pPr>
            <a:r>
              <a:rPr lang="en-US" sz="5334">
                <a:solidFill>
                  <a:srgbClr val="000000"/>
                </a:solidFill>
                <a:latin typeface="Montserrat Extra-Bold"/>
              </a:rPr>
              <a:t>Policy Language</a:t>
            </a:r>
            <a:endParaRPr lang="en-US" sz="1200"/>
          </a:p>
        </p:txBody>
      </p:sp>
      <p:sp>
        <p:nvSpPr>
          <p:cNvPr id="9" name="TextBox 9"/>
          <p:cNvSpPr txBox="1"/>
          <p:nvPr/>
        </p:nvSpPr>
        <p:spPr>
          <a:xfrm>
            <a:off x="719512" y="2058980"/>
            <a:ext cx="7202610" cy="4473789"/>
          </a:xfrm>
          <a:prstGeom prst="rect">
            <a:avLst/>
          </a:prstGeom>
        </p:spPr>
        <p:txBody>
          <a:bodyPr wrap="square" lIns="0" tIns="0" rIns="0" bIns="0" rtlCol="0" anchor="t">
            <a:spAutoFit/>
          </a:bodyPr>
          <a:lstStyle/>
          <a:p>
            <a:pPr>
              <a:spcAft>
                <a:spcPts val="800"/>
              </a:spcAft>
            </a:pPr>
            <a:r>
              <a:rPr lang="en-US" sz="1867" b="1">
                <a:solidFill>
                  <a:srgbClr val="EF7349"/>
                </a:solidFill>
                <a:latin typeface="Montserrat"/>
              </a:rPr>
              <a:t>(1) Defining the Centers &amp; Connections (C&amp;C) concept</a:t>
            </a:r>
            <a:endParaRPr lang="en-US" sz="1200"/>
          </a:p>
          <a:p>
            <a:pPr marL="533427" lvl="1" indent="-228611">
              <a:spcAft>
                <a:spcPts val="2000"/>
              </a:spcAft>
              <a:buFont typeface="Arial" panose="020B0604020202020204" pitchFamily="34" charset="0"/>
              <a:buChar char="•"/>
            </a:pPr>
            <a:r>
              <a:rPr lang="en-US" sz="1867">
                <a:solidFill>
                  <a:srgbClr val="000000"/>
                </a:solidFill>
                <a:latin typeface="Montserrat"/>
              </a:rPr>
              <a:t>How they should be reviewed during FLU map amendments and rezoning applications</a:t>
            </a:r>
          </a:p>
          <a:p>
            <a:pPr>
              <a:spcAft>
                <a:spcPts val="800"/>
              </a:spcAft>
            </a:pPr>
            <a:r>
              <a:rPr lang="en-US" sz="1867" b="1">
                <a:solidFill>
                  <a:srgbClr val="EF7349"/>
                </a:solidFill>
                <a:latin typeface="Montserrat"/>
              </a:rPr>
              <a:t>(2) Policy language for all C&amp;Cs regardless of bonus usage </a:t>
            </a:r>
          </a:p>
          <a:p>
            <a:pPr marL="533427" lvl="1" indent="-228611">
              <a:spcAft>
                <a:spcPts val="2000"/>
              </a:spcAft>
              <a:buFont typeface="Arial" panose="020B0604020202020204" pitchFamily="34" charset="0"/>
              <a:buChar char="•"/>
            </a:pPr>
            <a:r>
              <a:rPr lang="en-US" sz="1867">
                <a:solidFill>
                  <a:srgbClr val="000000"/>
                </a:solidFill>
                <a:latin typeface="Montserrat"/>
              </a:rPr>
              <a:t>Diverse housing types, mixed-use development, multimodal investments</a:t>
            </a:r>
          </a:p>
          <a:p>
            <a:pPr>
              <a:spcAft>
                <a:spcPts val="800"/>
              </a:spcAft>
            </a:pPr>
            <a:r>
              <a:rPr lang="en-US" sz="1867" b="1">
                <a:solidFill>
                  <a:srgbClr val="EF7349"/>
                </a:solidFill>
                <a:latin typeface="Montserrat"/>
              </a:rPr>
              <a:t>(3) Density &amp; intensity bonus table &amp; locations</a:t>
            </a:r>
            <a:r>
              <a:rPr lang="en-US" sz="1867">
                <a:solidFill>
                  <a:srgbClr val="000000"/>
                </a:solidFill>
                <a:latin typeface="Montserrat"/>
              </a:rPr>
              <a:t> </a:t>
            </a:r>
          </a:p>
          <a:p>
            <a:pPr marL="533427" lvl="1" indent="-228611">
              <a:spcAft>
                <a:spcPts val="800"/>
              </a:spcAft>
              <a:buFont typeface="Arial" panose="020B0604020202020204" pitchFamily="34" charset="0"/>
              <a:buChar char="•"/>
            </a:pPr>
            <a:r>
              <a:rPr lang="en-US" sz="1867">
                <a:solidFill>
                  <a:srgbClr val="000000"/>
                </a:solidFill>
                <a:latin typeface="Montserrat"/>
              </a:rPr>
              <a:t>Planned development rezoning application is required</a:t>
            </a:r>
          </a:p>
          <a:p>
            <a:pPr marL="533427" lvl="1" indent="-228611">
              <a:spcAft>
                <a:spcPts val="800"/>
              </a:spcAft>
              <a:buFont typeface="Arial" panose="020B0604020202020204" pitchFamily="34" charset="0"/>
              <a:buChar char="•"/>
            </a:pPr>
            <a:r>
              <a:rPr lang="en-US" sz="1867">
                <a:solidFill>
                  <a:srgbClr val="000000"/>
                </a:solidFill>
                <a:latin typeface="Montserrat"/>
              </a:rPr>
              <a:t>Connection to Transit-Oriented Development (TOD) and Transfer of Development Rights (TDRs), and affordable housing </a:t>
            </a:r>
          </a:p>
          <a:p>
            <a:pPr marL="533427" lvl="1" indent="-228611">
              <a:spcAft>
                <a:spcPts val="800"/>
              </a:spcAft>
              <a:buFont typeface="Arial" panose="020B0604020202020204" pitchFamily="34" charset="0"/>
              <a:buChar char="•"/>
            </a:pPr>
            <a:r>
              <a:rPr lang="en-US" sz="1867">
                <a:solidFill>
                  <a:srgbClr val="000000"/>
                </a:solidFill>
                <a:latin typeface="Montserrat"/>
              </a:rPr>
              <a:t>Modest, compatible increases in density</a:t>
            </a:r>
          </a:p>
        </p:txBody>
      </p:sp>
      <p:sp>
        <p:nvSpPr>
          <p:cNvPr id="6" name="AutoShape 4">
            <a:extLst>
              <a:ext uri="{FF2B5EF4-FFF2-40B4-BE49-F238E27FC236}">
                <a16:creationId xmlns:a16="http://schemas.microsoft.com/office/drawing/2014/main" id="{63358637-1FB6-A079-B1E7-0FE4EAC862D4}"/>
              </a:ext>
            </a:extLst>
          </p:cNvPr>
          <p:cNvSpPr/>
          <p:nvPr/>
        </p:nvSpPr>
        <p:spPr>
          <a:xfrm>
            <a:off x="897722" y="1648233"/>
            <a:ext cx="3188791" cy="241259"/>
          </a:xfrm>
          <a:prstGeom prst="rect">
            <a:avLst/>
          </a:prstGeom>
          <a:solidFill>
            <a:srgbClr val="F8E5DF"/>
          </a:solidFill>
        </p:spPr>
        <p:txBody>
          <a:bodyPr/>
          <a:lstStyle/>
          <a:p>
            <a:endParaRPr lang="en-US" sz="1200"/>
          </a:p>
        </p:txBody>
      </p:sp>
      <p:sp>
        <p:nvSpPr>
          <p:cNvPr id="5" name="TextBox 4">
            <a:extLst>
              <a:ext uri="{FF2B5EF4-FFF2-40B4-BE49-F238E27FC236}">
                <a16:creationId xmlns:a16="http://schemas.microsoft.com/office/drawing/2014/main" id="{34185B93-A7B1-0115-3ACA-BEE66810FEE0}"/>
              </a:ext>
            </a:extLst>
          </p:cNvPr>
          <p:cNvSpPr txBox="1"/>
          <p:nvPr/>
        </p:nvSpPr>
        <p:spPr>
          <a:xfrm>
            <a:off x="8211910" y="2472736"/>
            <a:ext cx="3795033" cy="3387659"/>
          </a:xfrm>
          <a:prstGeom prst="rect">
            <a:avLst/>
          </a:prstGeom>
          <a:noFill/>
        </p:spPr>
        <p:txBody>
          <a:bodyPr wrap="square" lIns="60960" tIns="30480" rIns="60960" bIns="30480" anchor="t">
            <a:spAutoFit/>
          </a:bodyPr>
          <a:lstStyle/>
          <a:p>
            <a:pPr>
              <a:lnSpc>
                <a:spcPct val="142004"/>
              </a:lnSpc>
              <a:spcAft>
                <a:spcPts val="800"/>
              </a:spcAft>
            </a:pPr>
            <a:r>
              <a:rPr lang="en-US" sz="1867" b="1">
                <a:solidFill>
                  <a:srgbClr val="EF7349"/>
                </a:solidFill>
                <a:latin typeface="Montserrat"/>
              </a:rPr>
              <a:t>(4) Design criteria</a:t>
            </a:r>
            <a:endParaRPr lang="en-US" sz="1200"/>
          </a:p>
          <a:p>
            <a:pPr marL="609630" lvl="1" indent="-304815">
              <a:lnSpc>
                <a:spcPct val="142004"/>
              </a:lnSpc>
              <a:spcAft>
                <a:spcPts val="800"/>
              </a:spcAft>
              <a:buFont typeface="Arial" panose="020B0604020202020204" pitchFamily="34" charset="0"/>
              <a:buChar char="•"/>
            </a:pPr>
            <a:r>
              <a:rPr lang="en-US" sz="1867">
                <a:solidFill>
                  <a:srgbClr val="000000"/>
                </a:solidFill>
                <a:latin typeface="Montserrat"/>
              </a:rPr>
              <a:t>Building design and orientation</a:t>
            </a:r>
          </a:p>
          <a:p>
            <a:pPr marL="609630" lvl="1" indent="-304815">
              <a:lnSpc>
                <a:spcPct val="142004"/>
              </a:lnSpc>
              <a:spcAft>
                <a:spcPts val="800"/>
              </a:spcAft>
              <a:buFont typeface="Arial" panose="020B0604020202020204" pitchFamily="34" charset="0"/>
              <a:buChar char="•"/>
            </a:pPr>
            <a:r>
              <a:rPr lang="en-US" sz="1867">
                <a:solidFill>
                  <a:srgbClr val="000000"/>
                </a:solidFill>
                <a:latin typeface="Montserrat"/>
              </a:rPr>
              <a:t>Access management</a:t>
            </a:r>
          </a:p>
          <a:p>
            <a:pPr marL="609630" lvl="1" indent="-304815">
              <a:lnSpc>
                <a:spcPct val="142004"/>
              </a:lnSpc>
              <a:spcAft>
                <a:spcPts val="800"/>
              </a:spcAft>
              <a:buFont typeface="Arial" panose="020B0604020202020204" pitchFamily="34" charset="0"/>
              <a:buChar char="•"/>
            </a:pPr>
            <a:r>
              <a:rPr lang="en-US" sz="1867">
                <a:solidFill>
                  <a:srgbClr val="000000"/>
                </a:solidFill>
                <a:latin typeface="Montserrat"/>
              </a:rPr>
              <a:t>Sidewalks</a:t>
            </a:r>
          </a:p>
          <a:p>
            <a:pPr marL="609630" lvl="1" indent="-304815">
              <a:lnSpc>
                <a:spcPct val="142004"/>
              </a:lnSpc>
              <a:spcAft>
                <a:spcPts val="800"/>
              </a:spcAft>
              <a:buFont typeface="Arial" panose="020B0604020202020204" pitchFamily="34" charset="0"/>
              <a:buChar char="•"/>
            </a:pPr>
            <a:r>
              <a:rPr lang="en-US" sz="1867">
                <a:solidFill>
                  <a:srgbClr val="000000"/>
                </a:solidFill>
                <a:latin typeface="Montserrat"/>
              </a:rPr>
              <a:t>Landscaping</a:t>
            </a:r>
          </a:p>
          <a:p>
            <a:pPr marL="609630" lvl="1" indent="-304815">
              <a:lnSpc>
                <a:spcPct val="142004"/>
              </a:lnSpc>
              <a:spcAft>
                <a:spcPts val="800"/>
              </a:spcAft>
              <a:buFont typeface="Arial" panose="020B0604020202020204" pitchFamily="34" charset="0"/>
              <a:buChar char="•"/>
            </a:pPr>
            <a:r>
              <a:rPr lang="en-US" sz="1867">
                <a:solidFill>
                  <a:srgbClr val="000000"/>
                </a:solidFill>
                <a:latin typeface="Montserrat"/>
              </a:rPr>
              <a:t>Green &amp; open space</a:t>
            </a:r>
          </a:p>
        </p:txBody>
      </p:sp>
    </p:spTree>
    <p:extLst>
      <p:ext uri="{BB962C8B-B14F-4D97-AF65-F5344CB8AC3E}">
        <p14:creationId xmlns:p14="http://schemas.microsoft.com/office/powerpoint/2010/main" val="2771836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97722" y="622300"/>
            <a:ext cx="7779552" cy="1436483"/>
          </a:xfrm>
          <a:prstGeom prst="rect">
            <a:avLst/>
          </a:prstGeom>
        </p:spPr>
        <p:txBody>
          <a:bodyPr wrap="square" lIns="0" tIns="0" rIns="0" bIns="0" rtlCol="0" anchor="t">
            <a:spAutoFit/>
          </a:bodyPr>
          <a:lstStyle/>
          <a:p>
            <a:pPr>
              <a:lnSpc>
                <a:spcPct val="204081"/>
              </a:lnSpc>
              <a:spcBef>
                <a:spcPct val="0"/>
              </a:spcBef>
            </a:pPr>
            <a:r>
              <a:rPr lang="en-US" sz="5334">
                <a:solidFill>
                  <a:srgbClr val="000000"/>
                </a:solidFill>
                <a:latin typeface="Montserrat Extra-Bold"/>
              </a:rPr>
              <a:t>Policy Language</a:t>
            </a:r>
            <a:endParaRPr lang="en-US" sz="1200"/>
          </a:p>
        </p:txBody>
      </p:sp>
      <p:sp>
        <p:nvSpPr>
          <p:cNvPr id="9" name="TextBox 9"/>
          <p:cNvSpPr txBox="1"/>
          <p:nvPr/>
        </p:nvSpPr>
        <p:spPr>
          <a:xfrm>
            <a:off x="719512" y="2058981"/>
            <a:ext cx="7202610" cy="608693"/>
          </a:xfrm>
          <a:prstGeom prst="rect">
            <a:avLst/>
          </a:prstGeom>
        </p:spPr>
        <p:txBody>
          <a:bodyPr wrap="square" lIns="0" tIns="0" rIns="0" bIns="0" rtlCol="0" anchor="t">
            <a:spAutoFit/>
          </a:bodyPr>
          <a:lstStyle/>
          <a:p>
            <a:pPr>
              <a:lnSpc>
                <a:spcPct val="255029"/>
              </a:lnSpc>
              <a:spcAft>
                <a:spcPts val="800"/>
              </a:spcAft>
            </a:pPr>
            <a:r>
              <a:rPr lang="en-US" sz="1867" b="1">
                <a:solidFill>
                  <a:srgbClr val="EF7349"/>
                </a:solidFill>
                <a:latin typeface="Montserrat"/>
              </a:rPr>
              <a:t>Density &amp; intensity bonus table</a:t>
            </a:r>
            <a:endParaRPr lang="en-US" sz="1867">
              <a:solidFill>
                <a:srgbClr val="000000"/>
              </a:solidFill>
              <a:latin typeface="Montserrat"/>
            </a:endParaRPr>
          </a:p>
        </p:txBody>
      </p:sp>
      <p:sp>
        <p:nvSpPr>
          <p:cNvPr id="6" name="AutoShape 4">
            <a:extLst>
              <a:ext uri="{FF2B5EF4-FFF2-40B4-BE49-F238E27FC236}">
                <a16:creationId xmlns:a16="http://schemas.microsoft.com/office/drawing/2014/main" id="{63358637-1FB6-A079-B1E7-0FE4EAC862D4}"/>
              </a:ext>
            </a:extLst>
          </p:cNvPr>
          <p:cNvSpPr/>
          <p:nvPr/>
        </p:nvSpPr>
        <p:spPr>
          <a:xfrm>
            <a:off x="897722" y="2040621"/>
            <a:ext cx="3188791" cy="241259"/>
          </a:xfrm>
          <a:prstGeom prst="rect">
            <a:avLst/>
          </a:prstGeom>
          <a:solidFill>
            <a:srgbClr val="F8E5DF"/>
          </a:solidFill>
        </p:spPr>
        <p:txBody>
          <a:bodyPr/>
          <a:lstStyle/>
          <a:p>
            <a:endParaRPr lang="en-US" sz="1200"/>
          </a:p>
        </p:txBody>
      </p:sp>
      <p:pic>
        <p:nvPicPr>
          <p:cNvPr id="7" name="Picture 6" descr="A table with numbers and text&#10;&#10;Description automatically generated">
            <a:extLst>
              <a:ext uri="{FF2B5EF4-FFF2-40B4-BE49-F238E27FC236}">
                <a16:creationId xmlns:a16="http://schemas.microsoft.com/office/drawing/2014/main" id="{ABBF1A91-575F-8283-9324-BDB2FAF66293}"/>
              </a:ext>
            </a:extLst>
          </p:cNvPr>
          <p:cNvPicPr>
            <a:picLocks noChangeAspect="1"/>
          </p:cNvPicPr>
          <p:nvPr/>
        </p:nvPicPr>
        <p:blipFill rotWithShape="1">
          <a:blip r:embed="rId5">
            <a:extLst>
              <a:ext uri="{28A0092B-C50C-407E-A947-70E740481C1C}">
                <a14:useLocalDpi xmlns:a14="http://schemas.microsoft.com/office/drawing/2010/main" val="0"/>
              </a:ext>
            </a:extLst>
          </a:blip>
          <a:srcRect l="7855" r="13743"/>
          <a:stretch/>
        </p:blipFill>
        <p:spPr>
          <a:xfrm>
            <a:off x="5496376" y="2040620"/>
            <a:ext cx="5976112" cy="5175638"/>
          </a:xfrm>
          <a:prstGeom prst="rect">
            <a:avLst/>
          </a:prstGeom>
        </p:spPr>
      </p:pic>
    </p:spTree>
    <p:extLst>
      <p:ext uri="{BB962C8B-B14F-4D97-AF65-F5344CB8AC3E}">
        <p14:creationId xmlns:p14="http://schemas.microsoft.com/office/powerpoint/2010/main" val="2345084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B493A3B5-9E07-33E9-829D-D7CA6274CA86}"/>
              </a:ext>
            </a:extLst>
          </p:cNvPr>
          <p:cNvSpPr/>
          <p:nvPr/>
        </p:nvSpPr>
        <p:spPr>
          <a:xfrm>
            <a:off x="0" y="1196393"/>
            <a:ext cx="12192000" cy="5661607"/>
          </a:xfrm>
          <a:prstGeom prst="rect">
            <a:avLst/>
          </a:prstGeom>
          <a:solidFill>
            <a:schemeClr val="bg1">
              <a:lumMod val="85000"/>
            </a:schemeClr>
          </a:solidFill>
        </p:spPr>
        <p:txBody>
          <a:bodyPr/>
          <a:lstStyle/>
          <a:p>
            <a:endParaRPr lang="en-US" sz="1200"/>
          </a:p>
        </p:txBody>
      </p:sp>
      <p:sp>
        <p:nvSpPr>
          <p:cNvPr id="11" name="Title 1">
            <a:extLst>
              <a:ext uri="{FF2B5EF4-FFF2-40B4-BE49-F238E27FC236}">
                <a16:creationId xmlns:a16="http://schemas.microsoft.com/office/drawing/2014/main" id="{03CB2794-D30D-19F6-6607-D43E07DA6DA9}"/>
              </a:ext>
            </a:extLst>
          </p:cNvPr>
          <p:cNvSpPr txBox="1">
            <a:spLocks/>
          </p:cNvSpPr>
          <p:nvPr/>
        </p:nvSpPr>
        <p:spPr>
          <a:xfrm>
            <a:off x="714541" y="559125"/>
            <a:ext cx="10172701" cy="692667"/>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defTabSz="914430">
              <a:defRPr/>
            </a:pPr>
            <a:r>
              <a:rPr lang="en-US" b="1">
                <a:solidFill>
                  <a:srgbClr val="EAEAEA">
                    <a:lumMod val="10000"/>
                  </a:srgbClr>
                </a:solidFill>
                <a:latin typeface="Montserrat ExtraBold" panose="00000900000000000000" pitchFamily="2" charset="0"/>
              </a:rPr>
              <a:t>Next Steps</a:t>
            </a:r>
          </a:p>
        </p:txBody>
      </p:sp>
      <p:sp>
        <p:nvSpPr>
          <p:cNvPr id="29" name="Rectangle 28">
            <a:extLst>
              <a:ext uri="{FF2B5EF4-FFF2-40B4-BE49-F238E27FC236}">
                <a16:creationId xmlns:a16="http://schemas.microsoft.com/office/drawing/2014/main" id="{B836DD0C-076F-4F1D-A2BD-FC7764C407DD}"/>
              </a:ext>
              <a:ext uri="{C183D7F6-B498-43B3-948B-1728B52AA6E4}">
                <adec:decorative xmlns:adec="http://schemas.microsoft.com/office/drawing/2017/decorative" val="1"/>
              </a:ext>
            </a:extLst>
          </p:cNvPr>
          <p:cNvSpPr/>
          <p:nvPr/>
        </p:nvSpPr>
        <p:spPr>
          <a:xfrm>
            <a:off x="9270734" y="2160291"/>
            <a:ext cx="2496115" cy="4269856"/>
          </a:xfrm>
          <a:prstGeom prst="rect">
            <a:avLst/>
          </a:prstGeom>
          <a:solidFill>
            <a:srgbClr val="FFA688">
              <a:alpha val="6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Rectangle 2">
            <a:extLst>
              <a:ext uri="{FF2B5EF4-FFF2-40B4-BE49-F238E27FC236}">
                <a16:creationId xmlns:a16="http://schemas.microsoft.com/office/drawing/2014/main" id="{76F4E5DC-1312-4B77-9B16-8CAC0BB0F2B4}"/>
              </a:ext>
              <a:ext uri="{C183D7F6-B498-43B3-948B-1728B52AA6E4}">
                <adec:decorative xmlns:adec="http://schemas.microsoft.com/office/drawing/2017/decorative" val="1"/>
              </a:ext>
            </a:extLst>
          </p:cNvPr>
          <p:cNvSpPr/>
          <p:nvPr/>
        </p:nvSpPr>
        <p:spPr>
          <a:xfrm>
            <a:off x="6761576" y="2105543"/>
            <a:ext cx="2319438" cy="4269855"/>
          </a:xfrm>
          <a:prstGeom prst="rect">
            <a:avLst/>
          </a:prstGeom>
          <a:solidFill>
            <a:schemeClr val="bg1">
              <a:lumMod val="85000"/>
              <a:alpha val="4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47762D-DA4F-4063-A47F-1D0B165BBBE2}"/>
              </a:ext>
              <a:ext uri="{C183D7F6-B498-43B3-948B-1728B52AA6E4}">
                <adec:decorative xmlns:adec="http://schemas.microsoft.com/office/drawing/2017/decorative" val="1"/>
              </a:ext>
            </a:extLst>
          </p:cNvPr>
          <p:cNvCxnSpPr>
            <a:cxnSpLocks/>
            <a:endCxn id="8" idx="6"/>
          </p:cNvCxnSpPr>
          <p:nvPr/>
        </p:nvCxnSpPr>
        <p:spPr>
          <a:xfrm flipH="1">
            <a:off x="1194795" y="3773184"/>
            <a:ext cx="5286252" cy="0"/>
          </a:xfrm>
          <a:prstGeom prst="line">
            <a:avLst/>
          </a:prstGeom>
          <a:ln w="19050">
            <a:solidFill>
              <a:schemeClr val="bg1">
                <a:lumMod val="50000"/>
                <a:alpha val="34000"/>
              </a:schemeClr>
            </a:solidFill>
            <a:prstDash val="lg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E25A67D-985C-4EB3-9056-2F88897EA10B}"/>
              </a:ext>
              <a:ext uri="{C183D7F6-B498-43B3-948B-1728B52AA6E4}">
                <adec:decorative xmlns:adec="http://schemas.microsoft.com/office/drawing/2017/decorative" val="1"/>
              </a:ext>
            </a:extLst>
          </p:cNvPr>
          <p:cNvSpPr/>
          <p:nvPr/>
        </p:nvSpPr>
        <p:spPr>
          <a:xfrm>
            <a:off x="794377" y="3572975"/>
            <a:ext cx="400419" cy="4004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a:extLst>
              <a:ext uri="{FF2B5EF4-FFF2-40B4-BE49-F238E27FC236}">
                <a16:creationId xmlns:a16="http://schemas.microsoft.com/office/drawing/2014/main" id="{3B06965B-2B1F-4939-9285-68C4FA95E0CC}"/>
              </a:ext>
            </a:extLst>
          </p:cNvPr>
          <p:cNvSpPr txBox="1"/>
          <p:nvPr/>
        </p:nvSpPr>
        <p:spPr>
          <a:xfrm>
            <a:off x="1677450" y="4810577"/>
            <a:ext cx="2351317" cy="1323439"/>
          </a:xfrm>
          <a:prstGeom prst="rect">
            <a:avLst/>
          </a:prstGeom>
          <a:noFill/>
        </p:spPr>
        <p:txBody>
          <a:bodyPr wrap="square" rtlCol="0">
            <a:spAutoFit/>
          </a:bodyPr>
          <a:lstStyle/>
          <a:p>
            <a:pPr algn="ctr"/>
            <a:r>
              <a:rPr lang="en-US" sz="1600" b="1">
                <a:latin typeface="Montserrat" panose="00000500000000000000" pitchFamily="2" charset="0"/>
              </a:rPr>
              <a:t>Planning Commission Recommendation</a:t>
            </a:r>
          </a:p>
          <a:p>
            <a:pPr algn="ctr"/>
            <a:endParaRPr lang="en-US" sz="1600" b="1">
              <a:latin typeface="Montserrat" panose="00000500000000000000" pitchFamily="2" charset="0"/>
            </a:endParaRPr>
          </a:p>
          <a:p>
            <a:pPr algn="ctr"/>
            <a:r>
              <a:rPr lang="en-US" sz="1600">
                <a:latin typeface="Montserrat" panose="00000500000000000000" pitchFamily="2" charset="0"/>
              </a:rPr>
              <a:t>Found consistent</a:t>
            </a:r>
            <a:endParaRPr lang="id-ID" sz="1867">
              <a:latin typeface="Montserrat" panose="00000500000000000000" pitchFamily="2" charset="0"/>
            </a:endParaRPr>
          </a:p>
        </p:txBody>
      </p:sp>
      <p:sp>
        <p:nvSpPr>
          <p:cNvPr id="24" name="TextBox 23">
            <a:extLst>
              <a:ext uri="{FF2B5EF4-FFF2-40B4-BE49-F238E27FC236}">
                <a16:creationId xmlns:a16="http://schemas.microsoft.com/office/drawing/2014/main" id="{F17F3A73-D48C-4A4F-B59C-ACA7E86DF35E}"/>
              </a:ext>
            </a:extLst>
          </p:cNvPr>
          <p:cNvSpPr txBox="1"/>
          <p:nvPr/>
        </p:nvSpPr>
        <p:spPr>
          <a:xfrm>
            <a:off x="4335947" y="4817823"/>
            <a:ext cx="2351317" cy="1569660"/>
          </a:xfrm>
          <a:prstGeom prst="rect">
            <a:avLst/>
          </a:prstGeom>
          <a:noFill/>
        </p:spPr>
        <p:txBody>
          <a:bodyPr wrap="square" rtlCol="0">
            <a:spAutoFit/>
          </a:bodyPr>
          <a:lstStyle/>
          <a:p>
            <a:pPr algn="ctr"/>
            <a:r>
              <a:rPr lang="en-US" sz="1600" b="1">
                <a:latin typeface="Montserrat" panose="00000500000000000000" pitchFamily="2" charset="0"/>
              </a:rPr>
              <a:t>Hillsborough County BOCC </a:t>
            </a:r>
          </a:p>
          <a:p>
            <a:pPr algn="ctr"/>
            <a:r>
              <a:rPr lang="en-US" sz="1600" b="1">
                <a:latin typeface="Montserrat" panose="00000500000000000000" pitchFamily="2" charset="0"/>
              </a:rPr>
              <a:t>Transmittal Hearing</a:t>
            </a:r>
          </a:p>
          <a:p>
            <a:pPr algn="ctr"/>
            <a:endParaRPr lang="en-US" sz="1600">
              <a:latin typeface="Montserrat" panose="00000500000000000000" pitchFamily="2" charset="0"/>
            </a:endParaRPr>
          </a:p>
          <a:p>
            <a:pPr algn="ctr"/>
            <a:r>
              <a:rPr lang="en-US" sz="1600">
                <a:latin typeface="Montserrat" panose="00000500000000000000" pitchFamily="2" charset="0"/>
              </a:rPr>
              <a:t>Transmitted to the state</a:t>
            </a:r>
            <a:endParaRPr lang="id-ID" sz="1867">
              <a:latin typeface="Montserrat" panose="00000500000000000000" pitchFamily="2" charset="0"/>
            </a:endParaRPr>
          </a:p>
        </p:txBody>
      </p:sp>
      <p:sp>
        <p:nvSpPr>
          <p:cNvPr id="27" name="Text Placeholder 5">
            <a:extLst>
              <a:ext uri="{FF2B5EF4-FFF2-40B4-BE49-F238E27FC236}">
                <a16:creationId xmlns:a16="http://schemas.microsoft.com/office/drawing/2014/main" id="{14BD96BE-D746-40B9-9251-BE79DBA05B10}"/>
              </a:ext>
            </a:extLst>
          </p:cNvPr>
          <p:cNvSpPr txBox="1">
            <a:spLocks/>
          </p:cNvSpPr>
          <p:nvPr/>
        </p:nvSpPr>
        <p:spPr>
          <a:xfrm>
            <a:off x="387142" y="3015004"/>
            <a:ext cx="1214886" cy="461729"/>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667" b="1">
                <a:solidFill>
                  <a:sysClr val="windowText" lastClr="000000"/>
                </a:solidFill>
                <a:latin typeface="Montserrat" panose="00000500000000000000" pitchFamily="2" charset="0"/>
                <a:cs typeface="Times New Roman" panose="02020603050405020304" pitchFamily="18" charset="0"/>
              </a:rPr>
              <a:t>2024</a:t>
            </a:r>
          </a:p>
        </p:txBody>
      </p:sp>
      <p:cxnSp>
        <p:nvCxnSpPr>
          <p:cNvPr id="59" name="Straight Connector 58">
            <a:extLst>
              <a:ext uri="{FF2B5EF4-FFF2-40B4-BE49-F238E27FC236}">
                <a16:creationId xmlns:a16="http://schemas.microsoft.com/office/drawing/2014/main" id="{2C76410B-815F-4811-80A2-F12B80440779}"/>
              </a:ext>
              <a:ext uri="{C183D7F6-B498-43B3-948B-1728B52AA6E4}">
                <adec:decorative xmlns:adec="http://schemas.microsoft.com/office/drawing/2017/decorative" val="1"/>
              </a:ext>
            </a:extLst>
          </p:cNvPr>
          <p:cNvCxnSpPr>
            <a:cxnSpLocks/>
          </p:cNvCxnSpPr>
          <p:nvPr/>
        </p:nvCxnSpPr>
        <p:spPr>
          <a:xfrm flipH="1">
            <a:off x="6572486" y="3772726"/>
            <a:ext cx="3869888" cy="0"/>
          </a:xfrm>
          <a:prstGeom prst="line">
            <a:avLst/>
          </a:prstGeom>
          <a:ln w="19050">
            <a:solidFill>
              <a:schemeClr val="bg1">
                <a:lumMod val="50000"/>
                <a:alpha val="34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A04BA1-4429-4DE7-8B5E-C40A6A53B8FC}"/>
              </a:ext>
            </a:extLst>
          </p:cNvPr>
          <p:cNvSpPr/>
          <p:nvPr/>
        </p:nvSpPr>
        <p:spPr>
          <a:xfrm>
            <a:off x="7842293" y="3712392"/>
            <a:ext cx="147484" cy="147484"/>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2060"/>
              </a:solidFill>
            </a:endParaRPr>
          </a:p>
        </p:txBody>
      </p:sp>
      <p:sp>
        <p:nvSpPr>
          <p:cNvPr id="20" name="TextBox 19">
            <a:extLst>
              <a:ext uri="{FF2B5EF4-FFF2-40B4-BE49-F238E27FC236}">
                <a16:creationId xmlns:a16="http://schemas.microsoft.com/office/drawing/2014/main" id="{A33606C9-6AA3-4714-BBB9-5DF822B3354F}"/>
              </a:ext>
            </a:extLst>
          </p:cNvPr>
          <p:cNvSpPr txBox="1"/>
          <p:nvPr/>
        </p:nvSpPr>
        <p:spPr>
          <a:xfrm>
            <a:off x="1622926" y="2402703"/>
            <a:ext cx="2558877" cy="379656"/>
          </a:xfrm>
          <a:prstGeom prst="rect">
            <a:avLst/>
          </a:prstGeom>
          <a:noFill/>
        </p:spPr>
        <p:txBody>
          <a:bodyPr wrap="square" rtlCol="0">
            <a:spAutoFit/>
          </a:bodyPr>
          <a:lstStyle/>
          <a:p>
            <a:pPr algn="ctr"/>
            <a:r>
              <a:rPr lang="en-US" sz="1867" b="1" spc="300">
                <a:solidFill>
                  <a:sysClr val="windowText" lastClr="000000"/>
                </a:solidFill>
                <a:latin typeface="Montserrat" panose="00000500000000000000" pitchFamily="2" charset="0"/>
              </a:rPr>
              <a:t>January 2024</a:t>
            </a:r>
            <a:endParaRPr lang="id-ID" sz="2133" b="1" spc="300">
              <a:solidFill>
                <a:sysClr val="windowText" lastClr="000000"/>
              </a:solidFill>
              <a:latin typeface="Montserrat" panose="00000500000000000000" pitchFamily="2" charset="0"/>
            </a:endParaRPr>
          </a:p>
        </p:txBody>
      </p:sp>
      <p:sp>
        <p:nvSpPr>
          <p:cNvPr id="23" name="Oval 22">
            <a:extLst>
              <a:ext uri="{FF2B5EF4-FFF2-40B4-BE49-F238E27FC236}">
                <a16:creationId xmlns:a16="http://schemas.microsoft.com/office/drawing/2014/main" id="{33CC72A0-856C-4552-8B1F-AA8B41D76702}"/>
              </a:ext>
            </a:extLst>
          </p:cNvPr>
          <p:cNvSpPr/>
          <p:nvPr/>
        </p:nvSpPr>
        <p:spPr>
          <a:xfrm>
            <a:off x="10368633" y="3725479"/>
            <a:ext cx="147484" cy="147484"/>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2060"/>
              </a:solidFill>
            </a:endParaRPr>
          </a:p>
        </p:txBody>
      </p:sp>
      <p:sp>
        <p:nvSpPr>
          <p:cNvPr id="26" name="TextBox 25">
            <a:extLst>
              <a:ext uri="{FF2B5EF4-FFF2-40B4-BE49-F238E27FC236}">
                <a16:creationId xmlns:a16="http://schemas.microsoft.com/office/drawing/2014/main" id="{DE167341-2479-4BCE-ADC5-F405D954BAC8}"/>
              </a:ext>
            </a:extLst>
          </p:cNvPr>
          <p:cNvSpPr txBox="1"/>
          <p:nvPr/>
        </p:nvSpPr>
        <p:spPr>
          <a:xfrm>
            <a:off x="4309097" y="2115595"/>
            <a:ext cx="2452479" cy="666977"/>
          </a:xfrm>
          <a:prstGeom prst="rect">
            <a:avLst/>
          </a:prstGeom>
          <a:noFill/>
        </p:spPr>
        <p:txBody>
          <a:bodyPr wrap="square" rtlCol="0">
            <a:spAutoFit/>
          </a:bodyPr>
          <a:lstStyle/>
          <a:p>
            <a:pPr algn="ctr"/>
            <a:endParaRPr lang="en-US" sz="1867" b="1" spc="300">
              <a:solidFill>
                <a:sysClr val="windowText" lastClr="000000"/>
              </a:solidFill>
              <a:latin typeface="Montserrat" panose="00000500000000000000" pitchFamily="2" charset="0"/>
            </a:endParaRPr>
          </a:p>
          <a:p>
            <a:pPr algn="ctr"/>
            <a:r>
              <a:rPr lang="en-US" sz="1867" b="1" spc="300">
                <a:solidFill>
                  <a:sysClr val="windowText" lastClr="000000"/>
                </a:solidFill>
                <a:latin typeface="Montserrat" panose="00000500000000000000" pitchFamily="2" charset="0"/>
              </a:rPr>
              <a:t>March 2024</a:t>
            </a:r>
            <a:endParaRPr lang="id-ID" sz="2133" b="1" spc="300">
              <a:solidFill>
                <a:sysClr val="windowText" lastClr="000000"/>
              </a:solidFill>
              <a:latin typeface="Montserrat" panose="00000500000000000000" pitchFamily="2" charset="0"/>
            </a:endParaRPr>
          </a:p>
        </p:txBody>
      </p:sp>
      <p:grpSp>
        <p:nvGrpSpPr>
          <p:cNvPr id="17" name="Group 16">
            <a:extLst>
              <a:ext uri="{FF2B5EF4-FFF2-40B4-BE49-F238E27FC236}">
                <a16:creationId xmlns:a16="http://schemas.microsoft.com/office/drawing/2014/main" id="{B0004C83-2C93-4F30-AE78-F0975C9D490B}"/>
              </a:ext>
            </a:extLst>
          </p:cNvPr>
          <p:cNvGrpSpPr/>
          <p:nvPr/>
        </p:nvGrpSpPr>
        <p:grpSpPr>
          <a:xfrm>
            <a:off x="9709354" y="3037001"/>
            <a:ext cx="1470346" cy="1470346"/>
            <a:chOff x="9999789" y="1569920"/>
            <a:chExt cx="885172" cy="885172"/>
          </a:xfrm>
        </p:grpSpPr>
        <p:sp>
          <p:nvSpPr>
            <p:cNvPr id="57" name="Oval 56">
              <a:extLst>
                <a:ext uri="{FF2B5EF4-FFF2-40B4-BE49-F238E27FC236}">
                  <a16:creationId xmlns:a16="http://schemas.microsoft.com/office/drawing/2014/main" id="{38677A9D-2E81-45F3-83BD-FC3F4970D45A}"/>
                </a:ext>
                <a:ext uri="{C183D7F6-B498-43B3-948B-1728B52AA6E4}">
                  <adec:decorative xmlns:adec="http://schemas.microsoft.com/office/drawing/2017/decorative" val="1"/>
                </a:ext>
              </a:extLst>
            </p:cNvPr>
            <p:cNvSpPr/>
            <p:nvPr/>
          </p:nvSpPr>
          <p:spPr>
            <a:xfrm>
              <a:off x="9999789" y="1569920"/>
              <a:ext cx="885172" cy="885172"/>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2060"/>
                </a:solidFill>
              </a:endParaRPr>
            </a:p>
          </p:txBody>
        </p:sp>
        <p:pic>
          <p:nvPicPr>
            <p:cNvPr id="33" name="Graphic 32" descr="End with solid fill">
              <a:extLst>
                <a:ext uri="{FF2B5EF4-FFF2-40B4-BE49-F238E27FC236}">
                  <a16:creationId xmlns:a16="http://schemas.microsoft.com/office/drawing/2014/main" id="{7B5F33D9-995F-4197-8A61-CB228C0C58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3941" y="1723385"/>
              <a:ext cx="596867" cy="596867"/>
            </a:xfrm>
            <a:prstGeom prst="rect">
              <a:avLst/>
            </a:prstGeom>
          </p:spPr>
        </p:pic>
      </p:grpSp>
      <p:grpSp>
        <p:nvGrpSpPr>
          <p:cNvPr id="22" name="Group 21">
            <a:extLst>
              <a:ext uri="{FF2B5EF4-FFF2-40B4-BE49-F238E27FC236}">
                <a16:creationId xmlns:a16="http://schemas.microsoft.com/office/drawing/2014/main" id="{6B7B3FB7-EA9B-483B-9F49-788F046C4EB2}"/>
              </a:ext>
            </a:extLst>
          </p:cNvPr>
          <p:cNvGrpSpPr/>
          <p:nvPr/>
        </p:nvGrpSpPr>
        <p:grpSpPr>
          <a:xfrm>
            <a:off x="2176929" y="3050961"/>
            <a:ext cx="1470346" cy="1470346"/>
            <a:chOff x="7448916" y="1569920"/>
            <a:chExt cx="885172" cy="885172"/>
          </a:xfrm>
        </p:grpSpPr>
        <p:sp>
          <p:nvSpPr>
            <p:cNvPr id="56" name="Oval 55">
              <a:extLst>
                <a:ext uri="{FF2B5EF4-FFF2-40B4-BE49-F238E27FC236}">
                  <a16:creationId xmlns:a16="http://schemas.microsoft.com/office/drawing/2014/main" id="{A1FDC34F-0D6C-4355-B759-C6CA30458EFC}"/>
                </a:ext>
                <a:ext uri="{C183D7F6-B498-43B3-948B-1728B52AA6E4}">
                  <adec:decorative xmlns:adec="http://schemas.microsoft.com/office/drawing/2017/decorative" val="1"/>
                </a:ext>
              </a:extLst>
            </p:cNvPr>
            <p:cNvSpPr/>
            <p:nvPr/>
          </p:nvSpPr>
          <p:spPr>
            <a:xfrm>
              <a:off x="7448916" y="1569920"/>
              <a:ext cx="885172" cy="885172"/>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2060"/>
                </a:solidFill>
              </a:endParaRPr>
            </a:p>
          </p:txBody>
        </p:sp>
        <p:pic>
          <p:nvPicPr>
            <p:cNvPr id="31" name="Graphic 30" descr="Inbox Check with solid fill">
              <a:extLst>
                <a:ext uri="{FF2B5EF4-FFF2-40B4-BE49-F238E27FC236}">
                  <a16:creationId xmlns:a16="http://schemas.microsoft.com/office/drawing/2014/main" id="{64FB885E-7138-4AF1-9655-63DB88F99A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5097" y="1667316"/>
              <a:ext cx="632809" cy="632809"/>
            </a:xfrm>
            <a:prstGeom prst="rect">
              <a:avLst/>
            </a:prstGeom>
          </p:spPr>
        </p:pic>
      </p:grpSp>
      <p:cxnSp>
        <p:nvCxnSpPr>
          <p:cNvPr id="36" name="Straight Arrow Connector 35">
            <a:extLst>
              <a:ext uri="{FF2B5EF4-FFF2-40B4-BE49-F238E27FC236}">
                <a16:creationId xmlns:a16="http://schemas.microsoft.com/office/drawing/2014/main" id="{022ACF65-C922-BE8E-8CDA-543975CBFFE7}"/>
              </a:ext>
            </a:extLst>
          </p:cNvPr>
          <p:cNvCxnSpPr>
            <a:cxnSpLocks/>
          </p:cNvCxnSpPr>
          <p:nvPr/>
        </p:nvCxnSpPr>
        <p:spPr>
          <a:xfrm>
            <a:off x="596567" y="1851083"/>
            <a:ext cx="11392233" cy="3117"/>
          </a:xfrm>
          <a:prstGeom prst="straightConnector1">
            <a:avLst/>
          </a:prstGeom>
          <a:ln w="76200">
            <a:solidFill>
              <a:srgbClr val="FFA688"/>
            </a:solidFill>
            <a:tailEnd type="triangle"/>
          </a:ln>
        </p:spPr>
        <p:style>
          <a:lnRef idx="3">
            <a:schemeClr val="accent5"/>
          </a:lnRef>
          <a:fillRef idx="0">
            <a:schemeClr val="accent5"/>
          </a:fillRef>
          <a:effectRef idx="2">
            <a:schemeClr val="accent5"/>
          </a:effectRef>
          <a:fontRef idx="minor">
            <a:schemeClr val="tx1"/>
          </a:fontRef>
        </p:style>
      </p:cxnSp>
      <p:grpSp>
        <p:nvGrpSpPr>
          <p:cNvPr id="2" name="Group 1">
            <a:extLst>
              <a:ext uri="{FF2B5EF4-FFF2-40B4-BE49-F238E27FC236}">
                <a16:creationId xmlns:a16="http://schemas.microsoft.com/office/drawing/2014/main" id="{9311BDB1-14F6-7CA2-8323-06F234259524}"/>
              </a:ext>
            </a:extLst>
          </p:cNvPr>
          <p:cNvGrpSpPr/>
          <p:nvPr/>
        </p:nvGrpSpPr>
        <p:grpSpPr>
          <a:xfrm>
            <a:off x="4759406" y="3037001"/>
            <a:ext cx="1470346" cy="1470346"/>
            <a:chOff x="7448916" y="1569920"/>
            <a:chExt cx="885172" cy="885172"/>
          </a:xfrm>
        </p:grpSpPr>
        <p:sp>
          <p:nvSpPr>
            <p:cNvPr id="5" name="Oval 4">
              <a:extLst>
                <a:ext uri="{FF2B5EF4-FFF2-40B4-BE49-F238E27FC236}">
                  <a16:creationId xmlns:a16="http://schemas.microsoft.com/office/drawing/2014/main" id="{2DD72FFB-3925-7C7E-00EE-D0697D17EF09}"/>
                </a:ext>
                <a:ext uri="{C183D7F6-B498-43B3-948B-1728B52AA6E4}">
                  <adec:decorative xmlns:adec="http://schemas.microsoft.com/office/drawing/2017/decorative" val="1"/>
                </a:ext>
              </a:extLst>
            </p:cNvPr>
            <p:cNvSpPr/>
            <p:nvPr/>
          </p:nvSpPr>
          <p:spPr>
            <a:xfrm>
              <a:off x="7448916" y="1569920"/>
              <a:ext cx="885172" cy="885172"/>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2060"/>
                </a:solidFill>
              </a:endParaRPr>
            </a:p>
          </p:txBody>
        </p:sp>
        <p:pic>
          <p:nvPicPr>
            <p:cNvPr id="6" name="Graphic 5" descr="Inbox Check with solid fill">
              <a:extLst>
                <a:ext uri="{FF2B5EF4-FFF2-40B4-BE49-F238E27FC236}">
                  <a16:creationId xmlns:a16="http://schemas.microsoft.com/office/drawing/2014/main" id="{42BCE018-A1A2-DC03-4E5A-F955171612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5097" y="1667316"/>
              <a:ext cx="632809" cy="632809"/>
            </a:xfrm>
            <a:prstGeom prst="rect">
              <a:avLst/>
            </a:prstGeom>
          </p:spPr>
        </p:pic>
      </p:grpSp>
      <p:sp>
        <p:nvSpPr>
          <p:cNvPr id="15" name="TextBox 14">
            <a:extLst>
              <a:ext uri="{FF2B5EF4-FFF2-40B4-BE49-F238E27FC236}">
                <a16:creationId xmlns:a16="http://schemas.microsoft.com/office/drawing/2014/main" id="{3D86D545-E555-A618-F6DB-01CF04E4C24C}"/>
              </a:ext>
            </a:extLst>
          </p:cNvPr>
          <p:cNvSpPr txBox="1"/>
          <p:nvPr/>
        </p:nvSpPr>
        <p:spPr>
          <a:xfrm>
            <a:off x="6742927" y="2119830"/>
            <a:ext cx="2452479" cy="666977"/>
          </a:xfrm>
          <a:prstGeom prst="rect">
            <a:avLst/>
          </a:prstGeom>
          <a:noFill/>
        </p:spPr>
        <p:txBody>
          <a:bodyPr wrap="square" rtlCol="0">
            <a:spAutoFit/>
          </a:bodyPr>
          <a:lstStyle/>
          <a:p>
            <a:pPr algn="ctr"/>
            <a:endParaRPr lang="en-US" sz="1867" b="1" spc="300">
              <a:solidFill>
                <a:sysClr val="windowText" lastClr="000000"/>
              </a:solidFill>
              <a:latin typeface="Montserrat" panose="00000500000000000000" pitchFamily="2" charset="0"/>
            </a:endParaRPr>
          </a:p>
          <a:p>
            <a:pPr algn="ctr"/>
            <a:r>
              <a:rPr lang="en-US" sz="1867" b="1" spc="300">
                <a:solidFill>
                  <a:sysClr val="windowText" lastClr="000000"/>
                </a:solidFill>
                <a:latin typeface="Montserrat" panose="00000500000000000000" pitchFamily="2" charset="0"/>
              </a:rPr>
              <a:t> June 2024</a:t>
            </a:r>
            <a:endParaRPr lang="id-ID" sz="2133" b="1" spc="300">
              <a:solidFill>
                <a:sysClr val="windowText" lastClr="000000"/>
              </a:solidFill>
              <a:latin typeface="Montserrat" panose="00000500000000000000" pitchFamily="2" charset="0"/>
            </a:endParaRPr>
          </a:p>
        </p:txBody>
      </p:sp>
      <p:sp>
        <p:nvSpPr>
          <p:cNvPr id="21" name="TextBox 20">
            <a:extLst>
              <a:ext uri="{FF2B5EF4-FFF2-40B4-BE49-F238E27FC236}">
                <a16:creationId xmlns:a16="http://schemas.microsoft.com/office/drawing/2014/main" id="{A21AAC7C-3C0A-D3D5-7618-BBD122F19D52}"/>
              </a:ext>
            </a:extLst>
          </p:cNvPr>
          <p:cNvSpPr txBox="1"/>
          <p:nvPr/>
        </p:nvSpPr>
        <p:spPr>
          <a:xfrm>
            <a:off x="6849346" y="4813323"/>
            <a:ext cx="2351317" cy="1569660"/>
          </a:xfrm>
          <a:prstGeom prst="rect">
            <a:avLst/>
          </a:prstGeom>
          <a:noFill/>
        </p:spPr>
        <p:txBody>
          <a:bodyPr wrap="square" rtlCol="0">
            <a:spAutoFit/>
          </a:bodyPr>
          <a:lstStyle/>
          <a:p>
            <a:pPr algn="ctr"/>
            <a:r>
              <a:rPr lang="en-US" sz="1600" b="1">
                <a:latin typeface="Montserrat" panose="00000500000000000000" pitchFamily="2" charset="0"/>
              </a:rPr>
              <a:t>Hillsborough County BOCC </a:t>
            </a:r>
          </a:p>
          <a:p>
            <a:pPr algn="ctr"/>
            <a:r>
              <a:rPr lang="en-US" sz="1600" b="1">
                <a:latin typeface="Montserrat" panose="00000500000000000000" pitchFamily="2" charset="0"/>
              </a:rPr>
              <a:t>Adoption Hearing</a:t>
            </a:r>
          </a:p>
          <a:p>
            <a:pPr algn="ctr"/>
            <a:endParaRPr lang="en-US" sz="1600">
              <a:latin typeface="Montserrat" panose="00000500000000000000" pitchFamily="2" charset="0"/>
            </a:endParaRPr>
          </a:p>
          <a:p>
            <a:pPr algn="ctr"/>
            <a:r>
              <a:rPr lang="en-US" sz="1600">
                <a:latin typeface="Montserrat" panose="00000500000000000000" pitchFamily="2" charset="0"/>
              </a:rPr>
              <a:t>Continued to August Hearing</a:t>
            </a:r>
          </a:p>
        </p:txBody>
      </p:sp>
      <p:grpSp>
        <p:nvGrpSpPr>
          <p:cNvPr id="25" name="Group 24">
            <a:extLst>
              <a:ext uri="{FF2B5EF4-FFF2-40B4-BE49-F238E27FC236}">
                <a16:creationId xmlns:a16="http://schemas.microsoft.com/office/drawing/2014/main" id="{7F92FD49-3A6E-DECE-A490-908FCB14725B}"/>
              </a:ext>
            </a:extLst>
          </p:cNvPr>
          <p:cNvGrpSpPr/>
          <p:nvPr/>
        </p:nvGrpSpPr>
        <p:grpSpPr>
          <a:xfrm>
            <a:off x="7301368" y="3037001"/>
            <a:ext cx="1470346" cy="1470346"/>
            <a:chOff x="7448916" y="1569920"/>
            <a:chExt cx="885172" cy="885172"/>
          </a:xfrm>
        </p:grpSpPr>
        <p:sp>
          <p:nvSpPr>
            <p:cNvPr id="32" name="Oval 31">
              <a:extLst>
                <a:ext uri="{FF2B5EF4-FFF2-40B4-BE49-F238E27FC236}">
                  <a16:creationId xmlns:a16="http://schemas.microsoft.com/office/drawing/2014/main" id="{E2C90384-18C2-988B-1838-456189C669AD}"/>
                </a:ext>
                <a:ext uri="{C183D7F6-B498-43B3-948B-1728B52AA6E4}">
                  <adec:decorative xmlns:adec="http://schemas.microsoft.com/office/drawing/2017/decorative" val="1"/>
                </a:ext>
              </a:extLst>
            </p:cNvPr>
            <p:cNvSpPr/>
            <p:nvPr/>
          </p:nvSpPr>
          <p:spPr>
            <a:xfrm>
              <a:off x="7448916" y="1569920"/>
              <a:ext cx="885172" cy="885172"/>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2060"/>
                </a:solidFill>
              </a:endParaRPr>
            </a:p>
          </p:txBody>
        </p:sp>
        <p:pic>
          <p:nvPicPr>
            <p:cNvPr id="34" name="Graphic 33" descr="Inbox Check with solid fill">
              <a:extLst>
                <a:ext uri="{FF2B5EF4-FFF2-40B4-BE49-F238E27FC236}">
                  <a16:creationId xmlns:a16="http://schemas.microsoft.com/office/drawing/2014/main" id="{57DA7703-3C71-E997-02C1-ED71AA71EB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5097" y="1667316"/>
              <a:ext cx="632809" cy="632809"/>
            </a:xfrm>
            <a:prstGeom prst="rect">
              <a:avLst/>
            </a:prstGeom>
          </p:spPr>
        </p:pic>
      </p:grpSp>
      <p:sp>
        <p:nvSpPr>
          <p:cNvPr id="35" name="TextBox 34">
            <a:extLst>
              <a:ext uri="{FF2B5EF4-FFF2-40B4-BE49-F238E27FC236}">
                <a16:creationId xmlns:a16="http://schemas.microsoft.com/office/drawing/2014/main" id="{BEC2205D-166D-7278-2E92-58302023D6A3}"/>
              </a:ext>
            </a:extLst>
          </p:cNvPr>
          <p:cNvSpPr txBox="1"/>
          <p:nvPr/>
        </p:nvSpPr>
        <p:spPr>
          <a:xfrm>
            <a:off x="9216135" y="2135455"/>
            <a:ext cx="2452479" cy="666977"/>
          </a:xfrm>
          <a:prstGeom prst="rect">
            <a:avLst/>
          </a:prstGeom>
          <a:noFill/>
        </p:spPr>
        <p:txBody>
          <a:bodyPr wrap="square" rtlCol="0">
            <a:spAutoFit/>
          </a:bodyPr>
          <a:lstStyle/>
          <a:p>
            <a:pPr algn="ctr"/>
            <a:endParaRPr lang="en-US" sz="1867" b="1" spc="300">
              <a:solidFill>
                <a:sysClr val="windowText" lastClr="000000"/>
              </a:solidFill>
              <a:latin typeface="Montserrat" panose="00000500000000000000" pitchFamily="2" charset="0"/>
            </a:endParaRPr>
          </a:p>
          <a:p>
            <a:pPr algn="ctr"/>
            <a:r>
              <a:rPr lang="en-US" sz="1867" b="1" spc="300">
                <a:solidFill>
                  <a:sysClr val="windowText" lastClr="000000"/>
                </a:solidFill>
                <a:latin typeface="Montserrat" panose="00000500000000000000" pitchFamily="2" charset="0"/>
              </a:rPr>
              <a:t> August 2024</a:t>
            </a:r>
            <a:endParaRPr lang="id-ID" sz="2133" b="1" spc="300">
              <a:solidFill>
                <a:sysClr val="windowText" lastClr="000000"/>
              </a:solidFill>
              <a:latin typeface="Montserrat" panose="00000500000000000000" pitchFamily="2" charset="0"/>
            </a:endParaRPr>
          </a:p>
        </p:txBody>
      </p:sp>
      <p:sp>
        <p:nvSpPr>
          <p:cNvPr id="37" name="TextBox 36">
            <a:extLst>
              <a:ext uri="{FF2B5EF4-FFF2-40B4-BE49-F238E27FC236}">
                <a16:creationId xmlns:a16="http://schemas.microsoft.com/office/drawing/2014/main" id="{732A369A-8DDA-BCD7-99F5-3C68C85504EE}"/>
              </a:ext>
            </a:extLst>
          </p:cNvPr>
          <p:cNvSpPr txBox="1"/>
          <p:nvPr/>
        </p:nvSpPr>
        <p:spPr>
          <a:xfrm>
            <a:off x="9361543" y="4878612"/>
            <a:ext cx="2351317" cy="1323439"/>
          </a:xfrm>
          <a:prstGeom prst="rect">
            <a:avLst/>
          </a:prstGeom>
          <a:noFill/>
        </p:spPr>
        <p:txBody>
          <a:bodyPr wrap="square" rtlCol="0">
            <a:spAutoFit/>
          </a:bodyPr>
          <a:lstStyle/>
          <a:p>
            <a:pPr algn="ctr"/>
            <a:r>
              <a:rPr lang="en-US" sz="1600" b="1">
                <a:latin typeface="Montserrat" panose="00000500000000000000" pitchFamily="2" charset="0"/>
              </a:rPr>
              <a:t>Hillsborough County BOCC </a:t>
            </a:r>
          </a:p>
          <a:p>
            <a:pPr algn="ctr"/>
            <a:r>
              <a:rPr lang="en-US" sz="1600" b="1">
                <a:latin typeface="Montserrat" panose="00000500000000000000" pitchFamily="2" charset="0"/>
              </a:rPr>
              <a:t>Adoption Hearing</a:t>
            </a:r>
          </a:p>
          <a:p>
            <a:pPr algn="ctr"/>
            <a:endParaRPr lang="en-US" sz="1600" b="1">
              <a:latin typeface="Montserrat" panose="00000500000000000000" pitchFamily="2" charset="0"/>
            </a:endParaRPr>
          </a:p>
          <a:p>
            <a:pPr algn="ctr"/>
            <a:r>
              <a:rPr lang="en-US" sz="1600">
                <a:latin typeface="Montserrat" panose="00000500000000000000" pitchFamily="2" charset="0"/>
              </a:rPr>
              <a:t>Upcoming</a:t>
            </a:r>
          </a:p>
        </p:txBody>
      </p:sp>
    </p:spTree>
    <p:extLst>
      <p:ext uri="{BB962C8B-B14F-4D97-AF65-F5344CB8AC3E}">
        <p14:creationId xmlns:p14="http://schemas.microsoft.com/office/powerpoint/2010/main" val="3187089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3608" y="833316"/>
            <a:ext cx="562708" cy="140677"/>
          </a:xfrm>
          <a:prstGeom prst="rect">
            <a:avLst/>
          </a:prstGeom>
        </p:spPr>
      </p:pic>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8" name="TextBox 8"/>
          <p:cNvSpPr txBox="1"/>
          <p:nvPr/>
        </p:nvSpPr>
        <p:spPr>
          <a:xfrm>
            <a:off x="897722" y="622300"/>
            <a:ext cx="10673792" cy="1403333"/>
          </a:xfrm>
          <a:prstGeom prst="rect">
            <a:avLst/>
          </a:prstGeom>
        </p:spPr>
        <p:txBody>
          <a:bodyPr wrap="square" lIns="0" tIns="0" rIns="0" bIns="0" rtlCol="0" anchor="t">
            <a:spAutoFit/>
          </a:bodyPr>
          <a:lstStyle/>
          <a:p>
            <a:pPr>
              <a:lnSpc>
                <a:spcPct val="247371"/>
              </a:lnSpc>
              <a:spcBef>
                <a:spcPct val="0"/>
              </a:spcBef>
            </a:pPr>
            <a:r>
              <a:rPr lang="en-US" sz="4400">
                <a:solidFill>
                  <a:srgbClr val="000000"/>
                </a:solidFill>
                <a:latin typeface="Montserrat Extra-Bold"/>
              </a:rPr>
              <a:t>Growth Management Strategies</a:t>
            </a:r>
            <a:endParaRPr lang="en-US" sz="1200"/>
          </a:p>
        </p:txBody>
      </p:sp>
      <p:sp>
        <p:nvSpPr>
          <p:cNvPr id="9" name="TextBox 9"/>
          <p:cNvSpPr txBox="1"/>
          <p:nvPr/>
        </p:nvSpPr>
        <p:spPr>
          <a:xfrm>
            <a:off x="647703" y="2058980"/>
            <a:ext cx="10205355" cy="3341492"/>
          </a:xfrm>
          <a:prstGeom prst="rect">
            <a:avLst/>
          </a:prstGeom>
        </p:spPr>
        <p:txBody>
          <a:bodyPr wrap="square" lIns="0" tIns="0" rIns="0" bIns="0" rtlCol="0" anchor="t">
            <a:spAutoFit/>
          </a:bodyPr>
          <a:lstStyle/>
          <a:p>
            <a:pPr>
              <a:lnSpc>
                <a:spcPct val="223150"/>
              </a:lnSpc>
              <a:spcAft>
                <a:spcPts val="800"/>
              </a:spcAft>
            </a:pPr>
            <a:r>
              <a:rPr lang="en-US" sz="2133" b="1">
                <a:solidFill>
                  <a:srgbClr val="EF7349"/>
                </a:solidFill>
                <a:latin typeface="Montserrat"/>
              </a:rPr>
              <a:t>Interactive GIS Story Map</a:t>
            </a:r>
            <a:endParaRPr lang="en-US" sz="1200"/>
          </a:p>
          <a:p>
            <a:pPr marL="304815" indent="-304815">
              <a:spcAft>
                <a:spcPts val="1200"/>
              </a:spcAft>
              <a:buFont typeface="Arial" panose="020B0604020202020204" pitchFamily="34" charset="0"/>
              <a:buChar char="•"/>
            </a:pPr>
            <a:r>
              <a:rPr lang="en-US" sz="1867">
                <a:solidFill>
                  <a:srgbClr val="000000"/>
                </a:solidFill>
                <a:latin typeface="Montserrat"/>
              </a:rPr>
              <a:t>To meet the demands of new residents, growth management techniques are crucial to ensuring necessary services are available</a:t>
            </a:r>
          </a:p>
          <a:p>
            <a:pPr marL="304815" indent="-304815">
              <a:spcAft>
                <a:spcPts val="1200"/>
              </a:spcAft>
              <a:buFont typeface="Arial" panose="020B0604020202020204" pitchFamily="34" charset="0"/>
              <a:buChar char="•"/>
            </a:pPr>
            <a:r>
              <a:rPr lang="en-US" sz="1867">
                <a:solidFill>
                  <a:srgbClr val="000000"/>
                </a:solidFill>
                <a:latin typeface="Montserrat"/>
              </a:rPr>
              <a:t>Plan Hillsborough is addressing the challenges that accompany such growth by looking at different proactive strategies</a:t>
            </a:r>
          </a:p>
          <a:p>
            <a:pPr marL="304815" indent="-304815">
              <a:spcAft>
                <a:spcPts val="1200"/>
              </a:spcAft>
              <a:buFont typeface="Arial" panose="020B0604020202020204" pitchFamily="34" charset="0"/>
              <a:buChar char="•"/>
            </a:pPr>
            <a:r>
              <a:rPr lang="en-US" sz="1867">
                <a:solidFill>
                  <a:srgbClr val="000000"/>
                </a:solidFill>
                <a:latin typeface="Montserrat"/>
              </a:rPr>
              <a:t>Link to the </a:t>
            </a:r>
            <a:r>
              <a:rPr lang="en-US" sz="1867">
                <a:solidFill>
                  <a:srgbClr val="000000"/>
                </a:solidFill>
                <a:latin typeface="Montserrat"/>
                <a:hlinkClick r:id="rId5"/>
              </a:rPr>
              <a:t>webpage</a:t>
            </a:r>
            <a:endParaRPr lang="en-US" sz="1867">
              <a:solidFill>
                <a:srgbClr val="000000"/>
              </a:solidFill>
              <a:latin typeface="Montserrat"/>
            </a:endParaRPr>
          </a:p>
          <a:p>
            <a:pPr>
              <a:lnSpc>
                <a:spcPct val="255029"/>
              </a:lnSpc>
              <a:spcAft>
                <a:spcPts val="800"/>
              </a:spcAft>
            </a:pPr>
            <a:endParaRPr lang="en-US" sz="1867">
              <a:solidFill>
                <a:srgbClr val="000000"/>
              </a:solidFill>
              <a:latin typeface="Montserrat"/>
            </a:endParaRPr>
          </a:p>
        </p:txBody>
      </p:sp>
      <p:sp>
        <p:nvSpPr>
          <p:cNvPr id="6" name="AutoShape 4">
            <a:extLst>
              <a:ext uri="{FF2B5EF4-FFF2-40B4-BE49-F238E27FC236}">
                <a16:creationId xmlns:a16="http://schemas.microsoft.com/office/drawing/2014/main" id="{63358637-1FB6-A079-B1E7-0FE4EAC862D4}"/>
              </a:ext>
            </a:extLst>
          </p:cNvPr>
          <p:cNvSpPr/>
          <p:nvPr/>
        </p:nvSpPr>
        <p:spPr>
          <a:xfrm>
            <a:off x="897722" y="2023538"/>
            <a:ext cx="3188791" cy="241259"/>
          </a:xfrm>
          <a:prstGeom prst="rect">
            <a:avLst/>
          </a:prstGeom>
          <a:solidFill>
            <a:srgbClr val="F8E5DF"/>
          </a:solidFill>
        </p:spPr>
        <p:txBody>
          <a:bodyPr/>
          <a:lstStyle/>
          <a:p>
            <a:endParaRPr lang="en-US" sz="1200"/>
          </a:p>
        </p:txBody>
      </p:sp>
      <p:pic>
        <p:nvPicPr>
          <p:cNvPr id="7" name="Picture 6" descr="A blue background with white text&#10;&#10;Description automatically generated">
            <a:extLst>
              <a:ext uri="{FF2B5EF4-FFF2-40B4-BE49-F238E27FC236}">
                <a16:creationId xmlns:a16="http://schemas.microsoft.com/office/drawing/2014/main" id="{1A6ABD71-C91F-A920-4C7B-58C973E5F7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4276" y="4265099"/>
            <a:ext cx="6617623" cy="2057687"/>
          </a:xfrm>
          <a:prstGeom prst="rect">
            <a:avLst/>
          </a:prstGeom>
        </p:spPr>
      </p:pic>
      <p:sp>
        <p:nvSpPr>
          <p:cNvPr id="11" name="TextBox 10">
            <a:extLst>
              <a:ext uri="{FF2B5EF4-FFF2-40B4-BE49-F238E27FC236}">
                <a16:creationId xmlns:a16="http://schemas.microsoft.com/office/drawing/2014/main" id="{C4647AB3-060C-4BD1-D7E5-F43BCC5C9D75}"/>
              </a:ext>
            </a:extLst>
          </p:cNvPr>
          <p:cNvSpPr txBox="1"/>
          <p:nvPr/>
        </p:nvSpPr>
        <p:spPr>
          <a:xfrm>
            <a:off x="609601" y="4836159"/>
            <a:ext cx="4402667" cy="1652055"/>
          </a:xfrm>
          <a:prstGeom prst="rect">
            <a:avLst/>
          </a:prstGeom>
          <a:noFill/>
        </p:spPr>
        <p:txBody>
          <a:bodyPr wrap="square" lIns="60960" tIns="30480" rIns="60960" bIns="30480" anchor="t">
            <a:spAutoFit/>
          </a:bodyPr>
          <a:lstStyle/>
          <a:p>
            <a:pPr marL="304815" indent="-304815">
              <a:spcAft>
                <a:spcPts val="1200"/>
              </a:spcAft>
              <a:buFont typeface="Arial" panose="020B0604020202020204" pitchFamily="34" charset="0"/>
              <a:buChar char="•"/>
            </a:pPr>
            <a:r>
              <a:rPr lang="en-US" sz="1867">
                <a:solidFill>
                  <a:srgbClr val="000000"/>
                </a:solidFill>
                <a:latin typeface="Montserrat"/>
              </a:rPr>
              <a:t>C&amp;C listed as an example of Redevelopment Opportunities</a:t>
            </a:r>
            <a:endParaRPr lang="en-US" sz="1200"/>
          </a:p>
          <a:p>
            <a:pPr marL="304815" indent="-304815">
              <a:spcAft>
                <a:spcPts val="1200"/>
              </a:spcAft>
              <a:buFont typeface="Arial" panose="020B0604020202020204" pitchFamily="34" charset="0"/>
              <a:buChar char="•"/>
            </a:pPr>
            <a:r>
              <a:rPr lang="en-US" sz="1867">
                <a:solidFill>
                  <a:srgbClr val="000000"/>
                </a:solidFill>
                <a:latin typeface="Montserrat"/>
              </a:rPr>
              <a:t>Once adopted, see how the bonus is utilized (and adjust as needed)</a:t>
            </a:r>
          </a:p>
        </p:txBody>
      </p:sp>
    </p:spTree>
    <p:extLst>
      <p:ext uri="{BB962C8B-B14F-4D97-AF65-F5344CB8AC3E}">
        <p14:creationId xmlns:p14="http://schemas.microsoft.com/office/powerpoint/2010/main" val="3133607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080277"/>
            <a:ext cx="12192000" cy="5777723"/>
          </a:xfrm>
          <a:prstGeom prst="rect">
            <a:avLst/>
          </a:prstGeom>
          <a:solidFill>
            <a:srgbClr val="EF7349"/>
          </a:solidFill>
        </p:spPr>
        <p:txBody>
          <a:bodyPr/>
          <a:lstStyle/>
          <a:p>
            <a:endParaRPr lang="en-US" sz="2133"/>
          </a:p>
        </p:txBody>
      </p:sp>
      <p:pic>
        <p:nvPicPr>
          <p:cNvPr id="13" name="Picture 1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395" y="833316"/>
            <a:ext cx="562708" cy="140677"/>
          </a:xfrm>
          <a:prstGeom prst="rect">
            <a:avLst/>
          </a:prstGeom>
        </p:spPr>
      </p:pic>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520897" y="833316"/>
            <a:ext cx="562708" cy="140677"/>
          </a:xfrm>
          <a:prstGeom prst="rect">
            <a:avLst/>
          </a:prstGeom>
        </p:spPr>
      </p:pic>
      <p:sp>
        <p:nvSpPr>
          <p:cNvPr id="15" name="AutoShape 15"/>
          <p:cNvSpPr/>
          <p:nvPr/>
        </p:nvSpPr>
        <p:spPr>
          <a:xfrm rot="-5376337">
            <a:off x="-302173"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16" name="AutoShape 16"/>
          <p:cNvSpPr/>
          <p:nvPr/>
        </p:nvSpPr>
        <p:spPr>
          <a:xfrm rot="-5376337">
            <a:off x="11110329" y="2161250"/>
            <a:ext cx="1383844" cy="0"/>
          </a:xfrm>
          <a:prstGeom prst="line">
            <a:avLst/>
          </a:prstGeom>
          <a:ln w="28575" cap="rnd">
            <a:solidFill>
              <a:srgbClr val="D9D9D9">
                <a:alpha val="74902"/>
              </a:srgbClr>
            </a:solidFill>
            <a:prstDash val="solid"/>
            <a:headEnd type="none" w="sm" len="sm"/>
            <a:tailEnd type="none" w="sm" len="sm"/>
          </a:ln>
        </p:spPr>
        <p:txBody>
          <a:bodyPr/>
          <a:lstStyle/>
          <a:p>
            <a:endParaRPr lang="en-US" sz="1200"/>
          </a:p>
        </p:txBody>
      </p:sp>
      <p:sp>
        <p:nvSpPr>
          <p:cNvPr id="25" name="TextBox 25"/>
          <p:cNvSpPr txBox="1"/>
          <p:nvPr/>
        </p:nvSpPr>
        <p:spPr>
          <a:xfrm>
            <a:off x="3905250" y="373409"/>
            <a:ext cx="4381501" cy="1436483"/>
          </a:xfrm>
          <a:prstGeom prst="rect">
            <a:avLst/>
          </a:prstGeom>
        </p:spPr>
        <p:txBody>
          <a:bodyPr lIns="0" tIns="0" rIns="0" bIns="0" rtlCol="0" anchor="t">
            <a:spAutoFit/>
          </a:bodyPr>
          <a:lstStyle/>
          <a:p>
            <a:pPr algn="ctr">
              <a:lnSpc>
                <a:spcPct val="204081"/>
              </a:lnSpc>
              <a:spcBef>
                <a:spcPct val="0"/>
              </a:spcBef>
            </a:pPr>
            <a:r>
              <a:rPr lang="en-US" sz="5334">
                <a:solidFill>
                  <a:srgbClr val="000000"/>
                </a:solidFill>
                <a:latin typeface="Montserrat Extra-Bold"/>
              </a:rPr>
              <a:t>Thank you!</a:t>
            </a:r>
            <a:endParaRPr lang="en-US" sz="1200"/>
          </a:p>
        </p:txBody>
      </p:sp>
      <p:sp>
        <p:nvSpPr>
          <p:cNvPr id="42" name="TextBox 21">
            <a:extLst>
              <a:ext uri="{FF2B5EF4-FFF2-40B4-BE49-F238E27FC236}">
                <a16:creationId xmlns:a16="http://schemas.microsoft.com/office/drawing/2014/main" id="{FAD6BCE8-1A4E-4A6C-068F-3FE9DBEFAD29}"/>
              </a:ext>
            </a:extLst>
          </p:cNvPr>
          <p:cNvSpPr txBox="1"/>
          <p:nvPr/>
        </p:nvSpPr>
        <p:spPr>
          <a:xfrm>
            <a:off x="3781275" y="2859521"/>
            <a:ext cx="3673451" cy="521681"/>
          </a:xfrm>
          <a:prstGeom prst="rect">
            <a:avLst/>
          </a:prstGeom>
        </p:spPr>
        <p:txBody>
          <a:bodyPr wrap="square" lIns="0" tIns="0" rIns="0" bIns="0" rtlCol="0" anchor="t">
            <a:spAutoFit/>
          </a:bodyPr>
          <a:lstStyle/>
          <a:p>
            <a:pPr algn="ctr">
              <a:lnSpc>
                <a:spcPct val="158673"/>
              </a:lnSpc>
              <a:spcBef>
                <a:spcPct val="0"/>
              </a:spcBef>
            </a:pPr>
            <a:r>
              <a:rPr lang="en-US" sz="2400" b="1">
                <a:solidFill>
                  <a:srgbClr val="FFFFFF"/>
                </a:solidFill>
                <a:latin typeface="Montserrat Semi-Bold"/>
              </a:rPr>
              <a:t>Katrina Corcoran, AICP</a:t>
            </a:r>
            <a:endParaRPr lang="en-US" sz="1200"/>
          </a:p>
        </p:txBody>
      </p:sp>
      <p:sp>
        <p:nvSpPr>
          <p:cNvPr id="43" name="TextBox 22">
            <a:extLst>
              <a:ext uri="{FF2B5EF4-FFF2-40B4-BE49-F238E27FC236}">
                <a16:creationId xmlns:a16="http://schemas.microsoft.com/office/drawing/2014/main" id="{E896C072-4CF3-3ABC-0E19-48FA7A2FD735}"/>
              </a:ext>
            </a:extLst>
          </p:cNvPr>
          <p:cNvSpPr txBox="1"/>
          <p:nvPr/>
        </p:nvSpPr>
        <p:spPr>
          <a:xfrm>
            <a:off x="4080018" y="3351520"/>
            <a:ext cx="3212409" cy="463653"/>
          </a:xfrm>
          <a:prstGeom prst="rect">
            <a:avLst/>
          </a:prstGeom>
        </p:spPr>
        <p:txBody>
          <a:bodyPr lIns="0" tIns="0" rIns="0" bIns="0" rtlCol="0" anchor="t">
            <a:spAutoFit/>
          </a:bodyPr>
          <a:lstStyle/>
          <a:p>
            <a:pPr algn="ctr">
              <a:lnSpc>
                <a:spcPct val="159438"/>
              </a:lnSpc>
              <a:spcBef>
                <a:spcPct val="0"/>
              </a:spcBef>
            </a:pPr>
            <a:r>
              <a:rPr lang="en-US" sz="2133">
                <a:solidFill>
                  <a:srgbClr val="FFFFFF"/>
                </a:solidFill>
                <a:latin typeface="Montserrat Italics"/>
              </a:rPr>
              <a:t>Principal Planner</a:t>
            </a:r>
            <a:endParaRPr lang="en-US" sz="1200"/>
          </a:p>
        </p:txBody>
      </p:sp>
      <p:pic>
        <p:nvPicPr>
          <p:cNvPr id="32" name="Picture 31" descr="A picture containing person, clothing, sweater, coat&#10;&#10;Description automatically generated">
            <a:extLst>
              <a:ext uri="{FF2B5EF4-FFF2-40B4-BE49-F238E27FC236}">
                <a16:creationId xmlns:a16="http://schemas.microsoft.com/office/drawing/2014/main" id="{4108A525-EF4D-E54A-1545-58E6DC6CAF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48" r="13622"/>
          <a:stretch/>
        </p:blipFill>
        <p:spPr>
          <a:xfrm>
            <a:off x="462598" y="2495736"/>
            <a:ext cx="3154823" cy="2872746"/>
          </a:xfrm>
          <a:prstGeom prst="rect">
            <a:avLst/>
          </a:prstGeom>
          <a:ln w="12700">
            <a:solidFill>
              <a:schemeClr val="tx1"/>
            </a:solidFill>
          </a:ln>
        </p:spPr>
      </p:pic>
      <p:sp>
        <p:nvSpPr>
          <p:cNvPr id="3" name="TextBox 22">
            <a:extLst>
              <a:ext uri="{FF2B5EF4-FFF2-40B4-BE49-F238E27FC236}">
                <a16:creationId xmlns:a16="http://schemas.microsoft.com/office/drawing/2014/main" id="{C1A4B2C9-30C5-F902-9276-E7AD69F31755}"/>
              </a:ext>
            </a:extLst>
          </p:cNvPr>
          <p:cNvSpPr txBox="1"/>
          <p:nvPr/>
        </p:nvSpPr>
        <p:spPr>
          <a:xfrm>
            <a:off x="4080018" y="3816547"/>
            <a:ext cx="3212409" cy="656462"/>
          </a:xfrm>
          <a:prstGeom prst="rect">
            <a:avLst/>
          </a:prstGeom>
        </p:spPr>
        <p:txBody>
          <a:bodyPr lIns="0" tIns="0" rIns="0" bIns="0" rtlCol="0" anchor="t">
            <a:spAutoFit/>
          </a:bodyPr>
          <a:lstStyle/>
          <a:p>
            <a:pPr algn="ctr">
              <a:spcBef>
                <a:spcPct val="0"/>
              </a:spcBef>
            </a:pPr>
            <a:r>
              <a:rPr lang="en-US" sz="2133" i="1">
                <a:solidFill>
                  <a:srgbClr val="FFFFFF"/>
                </a:solidFill>
                <a:latin typeface="Montserrat Italics"/>
              </a:rPr>
              <a:t>Hillsborough County City-County Planning Commission</a:t>
            </a:r>
          </a:p>
        </p:txBody>
      </p:sp>
      <p:pic>
        <p:nvPicPr>
          <p:cNvPr id="5" name="Picture 4" descr="A picture containing circle, graphics, symbol, logo&#10;&#10;Description automatically generated">
            <a:extLst>
              <a:ext uri="{FF2B5EF4-FFF2-40B4-BE49-F238E27FC236}">
                <a16:creationId xmlns:a16="http://schemas.microsoft.com/office/drawing/2014/main" id="{99DF70D8-ED1E-0503-CA6C-A4FC55A98410}"/>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982965" y="1493481"/>
            <a:ext cx="3518499" cy="3523393"/>
          </a:xfrm>
          <a:prstGeom prst="rect">
            <a:avLst/>
          </a:prstGeom>
        </p:spPr>
      </p:pic>
      <p:sp>
        <p:nvSpPr>
          <p:cNvPr id="6" name="TextBox 22">
            <a:extLst>
              <a:ext uri="{FF2B5EF4-FFF2-40B4-BE49-F238E27FC236}">
                <a16:creationId xmlns:a16="http://schemas.microsoft.com/office/drawing/2014/main" id="{EEB95D3C-E391-4167-AF01-E262F3CC89F4}"/>
              </a:ext>
            </a:extLst>
          </p:cNvPr>
          <p:cNvSpPr txBox="1"/>
          <p:nvPr/>
        </p:nvSpPr>
        <p:spPr>
          <a:xfrm>
            <a:off x="7611622" y="5364520"/>
            <a:ext cx="4261183" cy="738664"/>
          </a:xfrm>
          <a:prstGeom prst="rect">
            <a:avLst/>
          </a:prstGeom>
        </p:spPr>
        <p:txBody>
          <a:bodyPr wrap="square" lIns="0" tIns="0" rIns="0" bIns="0" rtlCol="0" anchor="t">
            <a:spAutoFit/>
          </a:bodyPr>
          <a:lstStyle/>
          <a:p>
            <a:pPr algn="ctr"/>
            <a:r>
              <a:rPr lang="en-US" sz="2400">
                <a:solidFill>
                  <a:srgbClr val="FFFFFF"/>
                </a:solidFill>
                <a:latin typeface="Montserrat Italics"/>
              </a:rPr>
              <a:t>I look forward to your questions during Q&amp;A!</a:t>
            </a:r>
          </a:p>
        </p:txBody>
      </p:sp>
    </p:spTree>
    <p:extLst>
      <p:ext uri="{BB962C8B-B14F-4D97-AF65-F5344CB8AC3E}">
        <p14:creationId xmlns:p14="http://schemas.microsoft.com/office/powerpoint/2010/main" val="1027143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248412" y="6208776"/>
              <a:ext cx="1527047" cy="513587"/>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object 5"/>
            <p:cNvSpPr/>
            <p:nvPr/>
          </p:nvSpPr>
          <p:spPr>
            <a:xfrm>
              <a:off x="0" y="352043"/>
              <a:ext cx="12192000" cy="810895"/>
            </a:xfrm>
            <a:custGeom>
              <a:avLst/>
              <a:gdLst/>
              <a:ahLst/>
              <a:cxnLst/>
              <a:rect l="l" t="t" r="r" b="b"/>
              <a:pathLst>
                <a:path w="12192000" h="810894">
                  <a:moveTo>
                    <a:pt x="12192000" y="0"/>
                  </a:moveTo>
                  <a:lnTo>
                    <a:pt x="0" y="0"/>
                  </a:lnTo>
                  <a:lnTo>
                    <a:pt x="0" y="810767"/>
                  </a:lnTo>
                  <a:lnTo>
                    <a:pt x="12192000" y="810767"/>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9945623" y="435863"/>
              <a:ext cx="1909571" cy="643127"/>
            </a:xfrm>
            <a:prstGeom prst="rect">
              <a:avLst/>
            </a:prstGeom>
          </p:spPr>
        </p:pic>
        <p:pic>
          <p:nvPicPr>
            <p:cNvPr id="7" name="object 7"/>
            <p:cNvPicPr/>
            <p:nvPr/>
          </p:nvPicPr>
          <p:blipFill>
            <a:blip r:embed="rId5" cstate="print"/>
            <a:stretch>
              <a:fillRect/>
            </a:stretch>
          </p:blipFill>
          <p:spPr>
            <a:xfrm>
              <a:off x="6702552" y="2093976"/>
              <a:ext cx="5489447" cy="4764023"/>
            </a:xfrm>
            <a:prstGeom prst="rect">
              <a:avLst/>
            </a:prstGeom>
          </p:spPr>
        </p:pic>
      </p:grpSp>
      <p:sp>
        <p:nvSpPr>
          <p:cNvPr id="8" name="object 8"/>
          <p:cNvSpPr txBox="1"/>
          <p:nvPr/>
        </p:nvSpPr>
        <p:spPr>
          <a:xfrm>
            <a:off x="1207627" y="2829770"/>
            <a:ext cx="10647567" cy="1267655"/>
          </a:xfrm>
          <a:prstGeom prst="rect">
            <a:avLst/>
          </a:prstGeom>
        </p:spPr>
        <p:txBody>
          <a:bodyPr vert="horz" wrap="square" lIns="0" tIns="86995" rIns="0" bIns="0" rtlCol="0">
            <a:spAutoFit/>
          </a:bodyPr>
          <a:lstStyle/>
          <a:p>
            <a:pPr marL="12700" marR="5080" lvl="0" indent="0" defTabSz="914400" eaLnBrk="1" fontAlgn="auto" latinLnBrk="0" hangingPunct="1">
              <a:lnSpc>
                <a:spcPts val="4640"/>
              </a:lnSpc>
              <a:spcBef>
                <a:spcPts val="685"/>
              </a:spcBef>
              <a:spcAft>
                <a:spcPts val="0"/>
              </a:spcAft>
              <a:buClrTx/>
              <a:buSzTx/>
              <a:buFontTx/>
              <a:buNone/>
              <a:tabLst/>
              <a:defRPr/>
            </a:pPr>
            <a:r>
              <a:rPr kumimoji="0" lang="en-US" sz="4400" b="1" i="0" u="none" strike="noStrike" kern="0" cap="none" spc="-30" normalizeH="0" baseline="0" noProof="0">
                <a:ln>
                  <a:noFill/>
                </a:ln>
                <a:solidFill>
                  <a:srgbClr val="FFFFFF"/>
                </a:solidFill>
                <a:effectLst/>
                <a:uLnTx/>
                <a:uFillTx/>
                <a:latin typeface="Arial Narrow"/>
                <a:cs typeface="Arial Narrow"/>
              </a:rPr>
              <a:t>Integrating Mobility Focused Land Use, Zoning Reform and Housing in Tampa Bay</a:t>
            </a:r>
            <a:endParaRPr kumimoji="0" sz="44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9" name="object 9"/>
          <p:cNvSpPr txBox="1"/>
          <p:nvPr/>
        </p:nvSpPr>
        <p:spPr>
          <a:xfrm>
            <a:off x="1207628" y="5077010"/>
            <a:ext cx="8545972" cy="96180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Florida Association of Counties Annual Conference</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June 26, 2024</a:t>
            </a:r>
            <a:endParaRPr kumimoji="0" sz="20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45602F39-B35F-4F77-A9CD-6F895724C73E}"/>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48</a:t>
            </a:fld>
            <a:endParaRPr kumimoji="0" lang="en-US" sz="1200" b="0" i="0" u="none" strike="noStrike" kern="0" cap="none" spc="0" normalizeH="0" baseline="0" noProof="0">
              <a:ln>
                <a:noFill/>
              </a:ln>
              <a:solidFill>
                <a:prstClr val="black">
                  <a:tint val="75000"/>
                </a:prstClr>
              </a:solidFill>
              <a:effectLst/>
              <a:uLnTx/>
              <a:uFillTx/>
            </a:endParaRP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AB9BCA-AE46-40F3-A41E-7474BDF82957}"/>
              </a:ext>
            </a:extLst>
          </p:cNvPr>
          <p:cNvSpPr/>
          <p:nvPr/>
        </p:nvSpPr>
        <p:spPr>
          <a:xfrm>
            <a:off x="0" y="304799"/>
            <a:ext cx="12192000" cy="880911"/>
          </a:xfrm>
          <a:prstGeom prst="rect">
            <a:avLst/>
          </a:prstGeom>
          <a:solidFill>
            <a:srgbClr val="00AFE8"/>
          </a:solidFill>
          <a:ln>
            <a:solidFill>
              <a:srgbClr val="00A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Freeform: Shape 2">
            <a:extLst>
              <a:ext uri="{FF2B5EF4-FFF2-40B4-BE49-F238E27FC236}">
                <a16:creationId xmlns:a16="http://schemas.microsoft.com/office/drawing/2014/main" id="{FF04BE33-42D0-0B43-DBF1-16CA7E0C2E8E}"/>
              </a:ext>
            </a:extLst>
          </p:cNvPr>
          <p:cNvSpPr/>
          <p:nvPr/>
        </p:nvSpPr>
        <p:spPr>
          <a:xfrm>
            <a:off x="8077200" y="10886"/>
            <a:ext cx="3744684" cy="6868886"/>
          </a:xfrm>
          <a:custGeom>
            <a:avLst/>
            <a:gdLst>
              <a:gd name="connsiteX0" fmla="*/ 1393372 w 3537857"/>
              <a:gd name="connsiteY0" fmla="*/ 10886 h 6770914"/>
              <a:gd name="connsiteX1" fmla="*/ 0 w 3537857"/>
              <a:gd name="connsiteY1" fmla="*/ 6770914 h 6770914"/>
              <a:gd name="connsiteX2" fmla="*/ 2177143 w 3537857"/>
              <a:gd name="connsiteY2" fmla="*/ 6749143 h 6770914"/>
              <a:gd name="connsiteX3" fmla="*/ 3537857 w 3537857"/>
              <a:gd name="connsiteY3" fmla="*/ 0 h 6770914"/>
              <a:gd name="connsiteX4" fmla="*/ 1393372 w 3537857"/>
              <a:gd name="connsiteY4" fmla="*/ 10886 h 6770914"/>
              <a:gd name="connsiteX0" fmla="*/ 1393372 w 3447657"/>
              <a:gd name="connsiteY0" fmla="*/ 173 h 6760201"/>
              <a:gd name="connsiteX1" fmla="*/ 0 w 3447657"/>
              <a:gd name="connsiteY1" fmla="*/ 6760201 h 6760201"/>
              <a:gd name="connsiteX2" fmla="*/ 2177143 w 3447657"/>
              <a:gd name="connsiteY2" fmla="*/ 6738430 h 6760201"/>
              <a:gd name="connsiteX3" fmla="*/ 3447657 w 3447657"/>
              <a:gd name="connsiteY3" fmla="*/ 0 h 6760201"/>
              <a:gd name="connsiteX4" fmla="*/ 1393372 w 3447657"/>
              <a:gd name="connsiteY4" fmla="*/ 173 h 6760201"/>
              <a:gd name="connsiteX0" fmla="*/ 1343261 w 3447657"/>
              <a:gd name="connsiteY0" fmla="*/ 173 h 6760201"/>
              <a:gd name="connsiteX1" fmla="*/ 0 w 3447657"/>
              <a:gd name="connsiteY1" fmla="*/ 6760201 h 6760201"/>
              <a:gd name="connsiteX2" fmla="*/ 2177143 w 3447657"/>
              <a:gd name="connsiteY2" fmla="*/ 6738430 h 6760201"/>
              <a:gd name="connsiteX3" fmla="*/ 3447657 w 3447657"/>
              <a:gd name="connsiteY3" fmla="*/ 0 h 6760201"/>
              <a:gd name="connsiteX4" fmla="*/ 1343261 w 3447657"/>
              <a:gd name="connsiteY4" fmla="*/ 173 h 6760201"/>
              <a:gd name="connsiteX0" fmla="*/ 1343261 w 3447657"/>
              <a:gd name="connsiteY0" fmla="*/ 173 h 6760201"/>
              <a:gd name="connsiteX1" fmla="*/ 0 w 3447657"/>
              <a:gd name="connsiteY1" fmla="*/ 6760201 h 6760201"/>
              <a:gd name="connsiteX2" fmla="*/ 2207210 w 3447657"/>
              <a:gd name="connsiteY2" fmla="*/ 6738430 h 6760201"/>
              <a:gd name="connsiteX3" fmla="*/ 3447657 w 3447657"/>
              <a:gd name="connsiteY3" fmla="*/ 0 h 6760201"/>
              <a:gd name="connsiteX4" fmla="*/ 1343261 w 3447657"/>
              <a:gd name="connsiteY4" fmla="*/ 173 h 676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657" h="6760201">
                <a:moveTo>
                  <a:pt x="1343261" y="173"/>
                </a:moveTo>
                <a:lnTo>
                  <a:pt x="0" y="6760201"/>
                </a:lnTo>
                <a:lnTo>
                  <a:pt x="2207210" y="6738430"/>
                </a:lnTo>
                <a:lnTo>
                  <a:pt x="3447657" y="0"/>
                </a:lnTo>
                <a:lnTo>
                  <a:pt x="1343261" y="17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BB341318-72EF-6D70-C152-FD54AA2C0A45}"/>
              </a:ext>
            </a:extLst>
          </p:cNvPr>
          <p:cNvSpPr>
            <a:spLocks noGrp="1"/>
          </p:cNvSpPr>
          <p:nvPr>
            <p:ph type="sldNum" sz="quarter" idx="7"/>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Title 1">
            <a:extLst>
              <a:ext uri="{FF2B5EF4-FFF2-40B4-BE49-F238E27FC236}">
                <a16:creationId xmlns:a16="http://schemas.microsoft.com/office/drawing/2014/main" id="{28267030-220C-4732-04D2-F18F7E17F7A7}"/>
              </a:ext>
            </a:extLst>
          </p:cNvPr>
          <p:cNvSpPr txBox="1">
            <a:spLocks/>
          </p:cNvSpPr>
          <p:nvPr/>
        </p:nvSpPr>
        <p:spPr>
          <a:xfrm>
            <a:off x="2590800" y="457200"/>
            <a:ext cx="3718299" cy="830997"/>
          </a:xfrm>
          <a:prstGeom prst="rect">
            <a:avLst/>
          </a:prstGeom>
        </p:spPr>
        <p:txBody>
          <a:bodyPr wrap="square" lIns="0" tIns="0" rIns="0" bIns="0" anchor="ctr">
            <a:spAutoFit/>
          </a:bodyPr>
          <a:lstStyle>
            <a:lvl1pPr>
              <a:defRPr sz="4400" b="1" i="0">
                <a:solidFill>
                  <a:schemeClr val="bg1"/>
                </a:solidFill>
                <a:latin typeface="Arial Narrow"/>
                <a:ea typeface="+mj-ea"/>
                <a:cs typeface="Arial Narrow"/>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ABOUT US</a:t>
            </a:r>
          </a:p>
        </p:txBody>
      </p:sp>
      <p:pic>
        <p:nvPicPr>
          <p:cNvPr id="13" name="Graphic 12" descr="Architecture with solid fill">
            <a:extLst>
              <a:ext uri="{FF2B5EF4-FFF2-40B4-BE49-F238E27FC236}">
                <a16:creationId xmlns:a16="http://schemas.microsoft.com/office/drawing/2014/main" id="{6F814003-F5CB-50F0-7894-29EA47C3000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8800" y="1641246"/>
            <a:ext cx="1280160" cy="1280160"/>
          </a:xfrm>
          <a:prstGeom prst="rect">
            <a:avLst/>
          </a:prstGeom>
        </p:spPr>
      </p:pic>
      <p:pic>
        <p:nvPicPr>
          <p:cNvPr id="17" name="Graphic 16" descr="Slippery Road with solid fill">
            <a:extLst>
              <a:ext uri="{FF2B5EF4-FFF2-40B4-BE49-F238E27FC236}">
                <a16:creationId xmlns:a16="http://schemas.microsoft.com/office/drawing/2014/main" id="{2BB347BB-74E4-FE3D-1639-28FEDC6CFE1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38344" y="1656486"/>
            <a:ext cx="1280160" cy="1280160"/>
          </a:xfrm>
          <a:prstGeom prst="rect">
            <a:avLst/>
          </a:prstGeom>
        </p:spPr>
      </p:pic>
      <p:sp>
        <p:nvSpPr>
          <p:cNvPr id="18" name="TextBox 17">
            <a:extLst>
              <a:ext uri="{FF2B5EF4-FFF2-40B4-BE49-F238E27FC236}">
                <a16:creationId xmlns:a16="http://schemas.microsoft.com/office/drawing/2014/main" id="{48972AF6-7D57-6B3E-8ACD-32D759476C7F}"/>
              </a:ext>
            </a:extLst>
          </p:cNvPr>
          <p:cNvSpPr txBox="1"/>
          <p:nvPr/>
        </p:nvSpPr>
        <p:spPr>
          <a:xfrm>
            <a:off x="1261872" y="3107768"/>
            <a:ext cx="2414016" cy="25853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PINELLAS PLANNING COUNCIL</a:t>
            </a:r>
            <a:endParaRPr kumimoji="0" lang="en-US" sz="1800" b="0" i="0" u="none" strike="noStrike" kern="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rPr>
              <a:t>Maintain the Countywide Plan which governs densities, intensities, and uses across Pinellas County</a:t>
            </a:r>
          </a:p>
        </p:txBody>
      </p:sp>
      <p:sp>
        <p:nvSpPr>
          <p:cNvPr id="19" name="TextBox 18">
            <a:extLst>
              <a:ext uri="{FF2B5EF4-FFF2-40B4-BE49-F238E27FC236}">
                <a16:creationId xmlns:a16="http://schemas.microsoft.com/office/drawing/2014/main" id="{1CBB5ADA-3A5A-86C7-6258-64A5A7872C5F}"/>
              </a:ext>
            </a:extLst>
          </p:cNvPr>
          <p:cNvSpPr txBox="1"/>
          <p:nvPr/>
        </p:nvSpPr>
        <p:spPr>
          <a:xfrm>
            <a:off x="4971416" y="3107768"/>
            <a:ext cx="2414016" cy="25853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METROPOLITAN PLANNING ORGANIZATION</a:t>
            </a:r>
            <a:endParaRPr kumimoji="0" lang="en-US" sz="1800" b="0" i="0" u="none" strike="noStrike" kern="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rPr>
              <a:t>Develop transportation plans, programs, and priorities for State and Federal funding </a:t>
            </a:r>
          </a:p>
        </p:txBody>
      </p:sp>
      <p:grpSp>
        <p:nvGrpSpPr>
          <p:cNvPr id="22" name="Group 21">
            <a:extLst>
              <a:ext uri="{FF2B5EF4-FFF2-40B4-BE49-F238E27FC236}">
                <a16:creationId xmlns:a16="http://schemas.microsoft.com/office/drawing/2014/main" id="{D4B5611C-4915-1CA6-1DDE-EBB37CD8D55D}"/>
              </a:ext>
            </a:extLst>
          </p:cNvPr>
          <p:cNvGrpSpPr/>
          <p:nvPr/>
        </p:nvGrpSpPr>
        <p:grpSpPr>
          <a:xfrm>
            <a:off x="8229600" y="76200"/>
            <a:ext cx="3480946" cy="6722666"/>
            <a:chOff x="8153400" y="0"/>
            <a:chExt cx="3729292" cy="6859826"/>
          </a:xfrm>
          <a:effectLst>
            <a:outerShdw blurRad="50800" dist="38100" dir="2700000" algn="tl" rotWithShape="0">
              <a:prstClr val="black">
                <a:alpha val="40000"/>
              </a:prstClr>
            </a:outerShdw>
          </a:effectLst>
        </p:grpSpPr>
        <p:pic>
          <p:nvPicPr>
            <p:cNvPr id="21" name="Picture 20" descr="A picture containing tree, outdoor, building, garden&#10;&#10;Description automatically generated">
              <a:extLst>
                <a:ext uri="{FF2B5EF4-FFF2-40B4-BE49-F238E27FC236}">
                  <a16:creationId xmlns:a16="http://schemas.microsoft.com/office/drawing/2014/main" id="{E7C7F1AD-DACE-8F58-C102-22DC0B5FC1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5172" y="0"/>
              <a:ext cx="3017520" cy="3664052"/>
            </a:xfrm>
            <a:prstGeom prst="parallelogram">
              <a:avLst>
                <a:gd name="adj" fmla="val 25306"/>
              </a:avLst>
            </a:prstGeom>
          </p:spPr>
        </p:pic>
        <p:pic>
          <p:nvPicPr>
            <p:cNvPr id="20" name="Picture 2">
              <a:extLst>
                <a:ext uri="{FF2B5EF4-FFF2-40B4-BE49-F238E27FC236}">
                  <a16:creationId xmlns:a16="http://schemas.microsoft.com/office/drawing/2014/main" id="{4FAAAA4D-FFA7-4A1B-89D9-BBE284AF6B5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1"/>
            <a:stretch/>
          </p:blipFill>
          <p:spPr bwMode="auto">
            <a:xfrm>
              <a:off x="8153400" y="3476546"/>
              <a:ext cx="3017520" cy="3383280"/>
            </a:xfrm>
            <a:prstGeom prst="parallelogram">
              <a:avLst/>
            </a:prstGeom>
            <a:noFill/>
            <a:extLst>
              <a:ext uri="{909E8E84-426E-40DD-AFC4-6F175D3DCCD1}">
                <a14:hiddenFill xmlns:a14="http://schemas.microsoft.com/office/drawing/2010/main">
                  <a:solidFill>
                    <a:srgbClr val="FFFFFF"/>
                  </a:solidFill>
                </a14:hiddenFill>
              </a:ext>
            </a:extLst>
          </p:spPr>
        </p:pic>
      </p:grpSp>
      <p:cxnSp>
        <p:nvCxnSpPr>
          <p:cNvPr id="25" name="Straight Connector 24">
            <a:extLst>
              <a:ext uri="{FF2B5EF4-FFF2-40B4-BE49-F238E27FC236}">
                <a16:creationId xmlns:a16="http://schemas.microsoft.com/office/drawing/2014/main" id="{E1027B9F-8859-692F-DF7C-71C791976F1D}"/>
              </a:ext>
            </a:extLst>
          </p:cNvPr>
          <p:cNvCxnSpPr>
            <a:cxnSpLocks/>
          </p:cNvCxnSpPr>
          <p:nvPr/>
        </p:nvCxnSpPr>
        <p:spPr>
          <a:xfrm>
            <a:off x="8839200" y="3505200"/>
            <a:ext cx="22860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628B7E-AE65-F593-5DAC-78F9A70DB794}"/>
              </a:ext>
            </a:extLst>
          </p:cNvPr>
          <p:cNvSpPr txBox="1"/>
          <p:nvPr/>
        </p:nvSpPr>
        <p:spPr>
          <a:xfrm>
            <a:off x="1378456" y="5903059"/>
            <a:ext cx="6234688"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w="63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Segoe UI Semibold" panose="020B0702040204020203" pitchFamily="34" charset="0"/>
                <a:cs typeface="Segoe UI Semibold" panose="020B0702040204020203" pitchFamily="34" charset="0"/>
              </a:rPr>
              <a:t>“INTEGRATING LAND USE AND TRANSPORTATION”</a:t>
            </a:r>
            <a:endParaRPr kumimoji="0" lang="en-US" sz="1800" b="1" i="0" u="none" strike="noStrike" kern="0" cap="none" spc="0" normalizeH="0" baseline="0" noProof="0">
              <a:ln w="63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endParaRPr>
          </a:p>
        </p:txBody>
      </p:sp>
      <p:sp>
        <p:nvSpPr>
          <p:cNvPr id="10" name="Plus Sign 9">
            <a:extLst>
              <a:ext uri="{FF2B5EF4-FFF2-40B4-BE49-F238E27FC236}">
                <a16:creationId xmlns:a16="http://schemas.microsoft.com/office/drawing/2014/main" id="{3AB5F696-E8B7-EAEB-1AC4-02D6F61B4FA4}"/>
              </a:ext>
            </a:extLst>
          </p:cNvPr>
          <p:cNvSpPr/>
          <p:nvPr/>
        </p:nvSpPr>
        <p:spPr>
          <a:xfrm>
            <a:off x="4139943" y="3098034"/>
            <a:ext cx="640080" cy="548640"/>
          </a:xfrm>
          <a:prstGeom prst="mathPlus">
            <a:avLst>
              <a:gd name="adj1" fmla="val 235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1877670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DEA4D1-6010-8166-4E83-5F4D5E155D38}"/>
              </a:ext>
            </a:extLst>
          </p:cNvPr>
          <p:cNvSpPr/>
          <p:nvPr/>
        </p:nvSpPr>
        <p:spPr>
          <a:xfrm>
            <a:off x="796637" y="0"/>
            <a:ext cx="10598727" cy="6437413"/>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5" name="Slide Number Placeholder 4">
            <a:extLst>
              <a:ext uri="{FF2B5EF4-FFF2-40B4-BE49-F238E27FC236}">
                <a16:creationId xmlns:a16="http://schemas.microsoft.com/office/drawing/2014/main" id="{6B775B79-5F7D-46DD-9350-C78083D5D500}"/>
              </a:ext>
            </a:extLst>
          </p:cNvPr>
          <p:cNvSpPr>
            <a:spLocks noGrp="1"/>
          </p:cNvSpPr>
          <p:nvPr>
            <p:ph type="sldNum" sz="quarter" idx="4"/>
          </p:nvPr>
        </p:nvSpPr>
        <p:spPr>
          <a:xfrm>
            <a:off x="8764273" y="6124949"/>
            <a:ext cx="2533000" cy="365238"/>
          </a:xfrm>
        </p:spPr>
        <p:txBody>
          <a:bodyPr/>
          <a:lstStyle/>
          <a:p>
            <a:pPr defTabSz="997164"/>
            <a:fld id="{529BA948-4470-47B9-ABAA-EAE85B101275}" type="slidenum">
              <a:rPr lang="en-US" sz="1091" b="1">
                <a:solidFill>
                  <a:prstClr val="white"/>
                </a:solidFill>
                <a:latin typeface="Calibri"/>
              </a:rPr>
              <a:pPr defTabSz="997164"/>
              <a:t>5</a:t>
            </a:fld>
            <a:endParaRPr lang="en-US" sz="1091" b="1">
              <a:solidFill>
                <a:prstClr val="white"/>
              </a:solidFill>
              <a:latin typeface="Calibri"/>
            </a:endParaRPr>
          </a:p>
        </p:txBody>
      </p:sp>
      <p:sp>
        <p:nvSpPr>
          <p:cNvPr id="2" name="Rectangle 1">
            <a:extLst>
              <a:ext uri="{FF2B5EF4-FFF2-40B4-BE49-F238E27FC236}">
                <a16:creationId xmlns:a16="http://schemas.microsoft.com/office/drawing/2014/main" id="{E6994B9F-001F-2B64-7D0D-D23D73055168}"/>
              </a:ext>
            </a:extLst>
          </p:cNvPr>
          <p:cNvSpPr/>
          <p:nvPr/>
        </p:nvSpPr>
        <p:spPr>
          <a:xfrm>
            <a:off x="1372465" y="575777"/>
            <a:ext cx="9374771" cy="1900723"/>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 name="TextBox 3">
            <a:extLst>
              <a:ext uri="{FF2B5EF4-FFF2-40B4-BE49-F238E27FC236}">
                <a16:creationId xmlns:a16="http://schemas.microsoft.com/office/drawing/2014/main" id="{51D17774-1276-B2E4-A068-AF0F83BD2259}"/>
              </a:ext>
            </a:extLst>
          </p:cNvPr>
          <p:cNvSpPr txBox="1"/>
          <p:nvPr/>
        </p:nvSpPr>
        <p:spPr>
          <a:xfrm>
            <a:off x="1580283" y="420588"/>
            <a:ext cx="9239253" cy="6946838"/>
          </a:xfrm>
          <a:prstGeom prst="rect">
            <a:avLst/>
          </a:prstGeom>
          <a:noFill/>
        </p:spPr>
        <p:txBody>
          <a:bodyPr wrap="square">
            <a:spAutoFit/>
          </a:bodyPr>
          <a:lstStyle/>
          <a:p>
            <a:pPr defTabSz="997164" fontAlgn="b">
              <a:spcAft>
                <a:spcPts val="205"/>
              </a:spcAft>
            </a:pPr>
            <a:r>
              <a:rPr lang="en-US" sz="2454">
                <a:solidFill>
                  <a:prstClr val="white"/>
                </a:solidFill>
                <a:highlight>
                  <a:srgbClr val="126781"/>
                </a:highlight>
                <a:latin typeface="Segoe UI" panose="020B0502040204020203" pitchFamily="34" charset="0"/>
                <a:cs typeface="Segoe UI" panose="020B0502040204020203" pitchFamily="34" charset="0"/>
              </a:rPr>
              <a:t>ADVANCING COMMON GOALS</a:t>
            </a:r>
          </a:p>
          <a:p>
            <a:pPr defTabSz="997164" fontAlgn="b">
              <a:spcAft>
                <a:spcPts val="205"/>
              </a:spcAft>
            </a:pPr>
            <a:endParaRPr lang="en-US" sz="2182">
              <a:solidFill>
                <a:prstClr val="white"/>
              </a:solidFill>
              <a:highlight>
                <a:srgbClr val="126781"/>
              </a:highlight>
              <a:latin typeface="Segoe UI" panose="020B0502040204020203" pitchFamily="34" charset="0"/>
              <a:cs typeface="Segoe UI" panose="020B0502040204020203" pitchFamily="34" charset="0"/>
            </a:endParaRPr>
          </a:p>
          <a:p>
            <a:pPr defTabSz="997164" fontAlgn="b">
              <a:spcAft>
                <a:spcPts val="205"/>
              </a:spcAft>
            </a:pPr>
            <a:r>
              <a:rPr lang="en-US" sz="2727">
                <a:solidFill>
                  <a:prstClr val="white"/>
                </a:solidFill>
                <a:highlight>
                  <a:srgbClr val="57B4D1"/>
                </a:highlight>
                <a:latin typeface="Segoe UI" panose="020B0502040204020203" pitchFamily="34" charset="0"/>
                <a:cs typeface="Segoe UI" panose="020B0502040204020203" pitchFamily="34" charset="0"/>
              </a:rPr>
              <a:t>Transit-Supportiveness &amp; Walkability</a:t>
            </a:r>
          </a:p>
          <a:p>
            <a:pPr marL="498583" lvl="1" defTabSz="997164" fontAlgn="b">
              <a:spcAft>
                <a:spcPts val="205"/>
              </a:spcAft>
            </a:pPr>
            <a:r>
              <a:rPr lang="en-US" sz="2454">
                <a:solidFill>
                  <a:prstClr val="white"/>
                </a:solidFill>
                <a:latin typeface="Segoe UI" panose="020B0502040204020203" pitchFamily="34" charset="0"/>
                <a:cs typeface="Segoe UI" panose="020B0502040204020203" pitchFamily="34" charset="0"/>
              </a:rPr>
              <a:t>Align land use and mobility planning to create more connected forms of development. Promote transit and active transportation as attractive and realistic alternatives to driving.</a:t>
            </a:r>
          </a:p>
          <a:p>
            <a:pPr marL="498583" lvl="1" defTabSz="997164" fontAlgn="b">
              <a:spcAft>
                <a:spcPts val="205"/>
              </a:spcAft>
            </a:pPr>
            <a:endParaRPr lang="en-US" sz="1091">
              <a:solidFill>
                <a:prstClr val="white"/>
              </a:solidFill>
              <a:latin typeface="Segoe UI" panose="020B0502040204020203" pitchFamily="34" charset="0"/>
              <a:cs typeface="Segoe UI" panose="020B0502040204020203" pitchFamily="34" charset="0"/>
            </a:endParaRPr>
          </a:p>
          <a:p>
            <a:pPr defTabSz="997164" fontAlgn="b">
              <a:spcAft>
                <a:spcPts val="205"/>
              </a:spcAft>
            </a:pPr>
            <a:r>
              <a:rPr lang="en-US" sz="2727">
                <a:solidFill>
                  <a:prstClr val="white"/>
                </a:solidFill>
                <a:highlight>
                  <a:srgbClr val="57B4D1"/>
                </a:highlight>
                <a:latin typeface="Segoe UI" panose="020B0502040204020203" pitchFamily="34" charset="0"/>
                <a:cs typeface="Segoe UI" panose="020B0502040204020203" pitchFamily="34" charset="0"/>
              </a:rPr>
              <a:t>Affordability &amp; Diversity</a:t>
            </a:r>
          </a:p>
          <a:p>
            <a:pPr marL="498583" lvl="1" defTabSz="997164" fontAlgn="b">
              <a:spcAft>
                <a:spcPts val="205"/>
              </a:spcAft>
            </a:pPr>
            <a:r>
              <a:rPr lang="en-US" sz="2454">
                <a:solidFill>
                  <a:prstClr val="white"/>
                </a:solidFill>
                <a:latin typeface="Segoe UI" panose="020B0502040204020203" pitchFamily="34" charset="0"/>
                <a:cs typeface="Segoe UI" panose="020B0502040204020203" pitchFamily="34" charset="0"/>
              </a:rPr>
              <a:t>Recalibrate codes to meet changing demand. Incentivize affordable housing and a wider diversity of housing types.</a:t>
            </a:r>
          </a:p>
          <a:p>
            <a:pPr marL="498583" lvl="1" defTabSz="997164" fontAlgn="b">
              <a:spcAft>
                <a:spcPts val="205"/>
              </a:spcAft>
            </a:pPr>
            <a:endParaRPr lang="en-US" sz="1091">
              <a:solidFill>
                <a:prstClr val="white"/>
              </a:solidFill>
              <a:latin typeface="Segoe UI" panose="020B0502040204020203" pitchFamily="34" charset="0"/>
              <a:cs typeface="Segoe UI" panose="020B0502040204020203" pitchFamily="34" charset="0"/>
            </a:endParaRPr>
          </a:p>
          <a:p>
            <a:pPr marL="80094" lvl="1" defTabSz="997164" fontAlgn="b">
              <a:spcAft>
                <a:spcPts val="205"/>
              </a:spcAft>
            </a:pPr>
            <a:r>
              <a:rPr lang="en-US" sz="2727">
                <a:solidFill>
                  <a:prstClr val="white"/>
                </a:solidFill>
                <a:highlight>
                  <a:srgbClr val="57B4D1"/>
                </a:highlight>
                <a:latin typeface="Segoe UI" panose="020B0502040204020203" pitchFamily="34" charset="0"/>
                <a:cs typeface="Segoe UI" panose="020B0502040204020203" pitchFamily="34" charset="0"/>
              </a:rPr>
              <a:t>Sustainability &amp; Resilience</a:t>
            </a:r>
          </a:p>
          <a:p>
            <a:pPr marL="498583" lvl="1" defTabSz="997164" fontAlgn="b">
              <a:spcAft>
                <a:spcPts val="205"/>
              </a:spcAft>
            </a:pPr>
            <a:r>
              <a:rPr lang="en-US" sz="2454">
                <a:solidFill>
                  <a:prstClr val="white"/>
                </a:solidFill>
                <a:latin typeface="Segoe UI" panose="020B0502040204020203" pitchFamily="34" charset="0"/>
                <a:cs typeface="Segoe UI" panose="020B0502040204020203" pitchFamily="34" charset="0"/>
              </a:rPr>
              <a:t>Promote projects that deliver sustainable </a:t>
            </a:r>
            <a:r>
              <a:rPr lang="en-US" sz="2454" err="1">
                <a:solidFill>
                  <a:prstClr val="white"/>
                </a:solidFill>
                <a:latin typeface="Segoe UI" panose="020B0502040204020203" pitchFamily="34" charset="0"/>
                <a:cs typeface="Segoe UI" panose="020B0502040204020203" pitchFamily="34" charset="0"/>
              </a:rPr>
              <a:t>resultts</a:t>
            </a:r>
            <a:r>
              <a:rPr lang="en-US" sz="2454">
                <a:solidFill>
                  <a:prstClr val="white"/>
                </a:solidFill>
                <a:latin typeface="Segoe UI" panose="020B0502040204020203" pitchFamily="34" charset="0"/>
                <a:cs typeface="Segoe UI" panose="020B0502040204020203" pitchFamily="34" charset="0"/>
              </a:rPr>
              <a:t>, reduce fiscal stress, conserve energy, improve public health outcomes, and reduce </a:t>
            </a:r>
            <a:r>
              <a:rPr lang="en-US" sz="2454" err="1">
                <a:solidFill>
                  <a:prstClr val="white"/>
                </a:solidFill>
                <a:latin typeface="Segoe UI" panose="020B0502040204020203" pitchFamily="34" charset="0"/>
                <a:cs typeface="Segoe UI" panose="020B0502040204020203" pitchFamily="34" charset="0"/>
              </a:rPr>
              <a:t>VMT</a:t>
            </a:r>
            <a:r>
              <a:rPr lang="en-US" sz="2454">
                <a:solidFill>
                  <a:prstClr val="white"/>
                </a:solidFill>
                <a:latin typeface="Segoe UI" panose="020B0502040204020203" pitchFamily="34" charset="0"/>
                <a:cs typeface="Segoe UI" panose="020B0502040204020203" pitchFamily="34" charset="0"/>
              </a:rPr>
              <a:t> &amp; GHG emissions. </a:t>
            </a:r>
          </a:p>
          <a:p>
            <a:pPr marL="498583" lvl="1" defTabSz="997164" fontAlgn="b">
              <a:spcAft>
                <a:spcPts val="205"/>
              </a:spcAft>
            </a:pPr>
            <a:endParaRPr lang="en-US" sz="2727">
              <a:solidFill>
                <a:prstClr val="white"/>
              </a:solidFill>
              <a:latin typeface="Segoe UI" panose="020B0502040204020203" pitchFamily="34" charset="0"/>
              <a:cs typeface="Segoe UI" panose="020B0502040204020203" pitchFamily="34" charset="0"/>
            </a:endParaRPr>
          </a:p>
          <a:p>
            <a:pPr defTabSz="997164" fontAlgn="b">
              <a:spcAft>
                <a:spcPts val="205"/>
              </a:spcAft>
            </a:pPr>
            <a:endParaRPr lang="en-US" sz="1364">
              <a:solidFill>
                <a:prstClr val="white"/>
              </a:solidFill>
              <a:highlight>
                <a:srgbClr val="126781"/>
              </a:highlight>
              <a:latin typeface="Segoe UI" panose="020B0502040204020203" pitchFamily="34" charset="0"/>
              <a:cs typeface="Segoe UI" panose="020B0502040204020203" pitchFamily="34" charset="0"/>
            </a:endParaRPr>
          </a:p>
          <a:p>
            <a:pPr defTabSz="997164" fontAlgn="b">
              <a:spcAft>
                <a:spcPts val="205"/>
              </a:spcAft>
            </a:pPr>
            <a:endParaRPr lang="en-US" sz="1364">
              <a:solidFill>
                <a:prstClr val="white"/>
              </a:solidFill>
              <a:highlight>
                <a:srgbClr val="126781"/>
              </a:highligh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26932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5B7B0A-DAE1-4351-9CA0-321C393EDC99}"/>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50</a:t>
            </a:fld>
            <a:endParaRPr kumimoji="0" lang="en-US" sz="1200" b="0" i="0" u="none" strike="noStrike" kern="0" cap="none" spc="0" normalizeH="0" baseline="0" noProof="0">
              <a:ln>
                <a:noFill/>
              </a:ln>
              <a:solidFill>
                <a:prstClr val="black">
                  <a:tint val="75000"/>
                </a:prstClr>
              </a:solidFill>
              <a:effectLst/>
              <a:uLnTx/>
              <a:uFillTx/>
            </a:endParaRPr>
          </a:p>
        </p:txBody>
      </p:sp>
      <p:sp>
        <p:nvSpPr>
          <p:cNvPr id="10" name="TextBox 9">
            <a:extLst>
              <a:ext uri="{FF2B5EF4-FFF2-40B4-BE49-F238E27FC236}">
                <a16:creationId xmlns:a16="http://schemas.microsoft.com/office/drawing/2014/main" id="{05EA33CB-ADAD-4CBC-99D5-9CC73FC4BB22}"/>
              </a:ext>
            </a:extLst>
          </p:cNvPr>
          <p:cNvSpPr txBox="1"/>
          <p:nvPr/>
        </p:nvSpPr>
        <p:spPr>
          <a:xfrm>
            <a:off x="1018926" y="1371600"/>
            <a:ext cx="5034150" cy="5047536"/>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Coordinates land use among the 25 local governments in Pinellas County – densities, intensities, and uses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Guides land use with transportation priorities and other countywide considerations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Updated to respond to meet local needs – bonus provisions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Knowledge Exchange Series / Pilot Program Grants / Information Clearinghouse</a:t>
            </a: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rPr>
              <a: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sp>
        <p:nvSpPr>
          <p:cNvPr id="14" name="Title 1">
            <a:extLst>
              <a:ext uri="{FF2B5EF4-FFF2-40B4-BE49-F238E27FC236}">
                <a16:creationId xmlns:a16="http://schemas.microsoft.com/office/drawing/2014/main" id="{34B62C00-2C8D-4F68-8344-B075336F577F}"/>
              </a:ext>
            </a:extLst>
          </p:cNvPr>
          <p:cNvSpPr>
            <a:spLocks noGrp="1"/>
          </p:cNvSpPr>
          <p:nvPr>
            <p:ph type="title"/>
          </p:nvPr>
        </p:nvSpPr>
        <p:spPr>
          <a:xfrm>
            <a:off x="228600" y="381565"/>
            <a:ext cx="9877605" cy="677108"/>
          </a:xfrm>
        </p:spPr>
        <p:txBody>
          <a:bodyPr/>
          <a:lstStyle/>
          <a:p>
            <a:r>
              <a:rPr lang="en-US"/>
              <a:t>	The Countywide Plan</a:t>
            </a:r>
          </a:p>
        </p:txBody>
      </p:sp>
      <p:pic>
        <p:nvPicPr>
          <p:cNvPr id="2" name="Picture 1">
            <a:extLst>
              <a:ext uri="{FF2B5EF4-FFF2-40B4-BE49-F238E27FC236}">
                <a16:creationId xmlns:a16="http://schemas.microsoft.com/office/drawing/2014/main" id="{0B709140-8A80-407C-187F-4419A3ACB8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02405" y="847201"/>
            <a:ext cx="2646595" cy="5875648"/>
          </a:xfrm>
          <a:prstGeom prst="rect">
            <a:avLst/>
          </a:prstGeom>
          <a:ln>
            <a:solidFill>
              <a:schemeClr val="tx1"/>
            </a:solidFill>
          </a:ln>
        </p:spPr>
      </p:pic>
      <p:pic>
        <p:nvPicPr>
          <p:cNvPr id="3" name="Picture 2">
            <a:extLst>
              <a:ext uri="{FF2B5EF4-FFF2-40B4-BE49-F238E27FC236}">
                <a16:creationId xmlns:a16="http://schemas.microsoft.com/office/drawing/2014/main" id="{CFDFBC50-77A8-EC7A-66E6-C81C166749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47672" y="511151"/>
            <a:ext cx="1624906" cy="2414333"/>
          </a:xfrm>
          <a:prstGeom prst="rect">
            <a:avLst/>
          </a:prstGeom>
          <a:ln>
            <a:solidFill>
              <a:schemeClr val="tx1"/>
            </a:solidFill>
          </a:ln>
        </p:spPr>
      </p:pic>
      <p:pic>
        <p:nvPicPr>
          <p:cNvPr id="6" name="Picture 5">
            <a:extLst>
              <a:ext uri="{FF2B5EF4-FFF2-40B4-BE49-F238E27FC236}">
                <a16:creationId xmlns:a16="http://schemas.microsoft.com/office/drawing/2014/main" id="{C6BB3A29-965B-6A9A-D1C7-8EA23BE3A1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1383" y="3980308"/>
            <a:ext cx="2156014" cy="2870200"/>
          </a:xfrm>
          <a:prstGeom prst="rect">
            <a:avLst/>
          </a:prstGeom>
          <a:ln w="9525">
            <a:solidFill>
              <a:schemeClr val="tx1"/>
            </a:solidFill>
          </a:ln>
        </p:spPr>
      </p:pic>
      <p:pic>
        <p:nvPicPr>
          <p:cNvPr id="12" name="Picture 11">
            <a:extLst>
              <a:ext uri="{FF2B5EF4-FFF2-40B4-BE49-F238E27FC236}">
                <a16:creationId xmlns:a16="http://schemas.microsoft.com/office/drawing/2014/main" id="{5ECFC203-9D53-1FFE-63A1-EF80BC58E7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1382" y="1114770"/>
            <a:ext cx="2156014" cy="2756459"/>
          </a:xfrm>
          <a:prstGeom prst="rect">
            <a:avLst/>
          </a:prstGeom>
          <a:ln>
            <a:solidFill>
              <a:schemeClr val="tx1"/>
            </a:solidFill>
          </a:ln>
        </p:spPr>
      </p:pic>
    </p:spTree>
    <p:extLst>
      <p:ext uri="{BB962C8B-B14F-4D97-AF65-F5344CB8AC3E}">
        <p14:creationId xmlns:p14="http://schemas.microsoft.com/office/powerpoint/2010/main" val="231732566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79930-3522-411E-AC80-534237131912}"/>
              </a:ext>
            </a:extLst>
          </p:cNvPr>
          <p:cNvSpPr>
            <a:spLocks noGrp="1"/>
          </p:cNvSpPr>
          <p:nvPr>
            <p:ph idx="1"/>
          </p:nvPr>
        </p:nvSpPr>
        <p:spPr>
          <a:xfrm>
            <a:off x="947209" y="1397464"/>
            <a:ext cx="6078777" cy="2456799"/>
          </a:xfrm>
        </p:spPr>
        <p:txBody>
          <a:bodyPr vert="horz" lIns="91440" tIns="45720" rIns="91440" bIns="45720" rtlCol="0" anchor="t">
            <a:noAutofit/>
          </a:bodyPr>
          <a:lstStyle/>
          <a:p>
            <a:pPr marL="285750" indent="-285750">
              <a:buClr>
                <a:srgbClr val="00B050"/>
              </a:buClr>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Advantage Pinellas - 2045 Long Range Transportation Plan (LRTP) for Pinellas County</a:t>
            </a:r>
          </a:p>
          <a:p>
            <a:pPr marL="285750" indent="-285750">
              <a:buClr>
                <a:srgbClr val="00B050"/>
              </a:buClr>
              <a:buFont typeface="Arial" panose="020B0604020202020204" pitchFamily="34" charset="0"/>
              <a:buChar char="•"/>
            </a:pPr>
            <a:endParaRPr lang="en-US" sz="800">
              <a:solidFill>
                <a:srgbClr val="000000"/>
              </a:solidFill>
              <a:latin typeface="Arial" panose="020B0604020202020204" pitchFamily="34" charset="0"/>
              <a:cs typeface="Arial" panose="020B0604020202020204" pitchFamily="34" charset="0"/>
            </a:endParaRPr>
          </a:p>
          <a:p>
            <a:pPr marL="285750" indent="-285750">
              <a:buClr>
                <a:srgbClr val="00B050"/>
              </a:buClr>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Strategic plan to improve mobility and economic opportunity countywide</a:t>
            </a:r>
          </a:p>
          <a:p>
            <a:pPr marL="285750" indent="-285750">
              <a:lnSpc>
                <a:spcPct val="100000"/>
              </a:lnSpc>
              <a:buClr>
                <a:srgbClr val="00B050"/>
              </a:buClr>
              <a:buFont typeface="Arial" panose="020B0604020202020204" pitchFamily="34" charset="0"/>
              <a:buChar char="•"/>
            </a:pPr>
            <a:endParaRPr lang="en-US" sz="800">
              <a:solidFill>
                <a:srgbClr val="000000"/>
              </a:solidFill>
              <a:latin typeface="Arial" panose="020B0604020202020204" pitchFamily="34" charset="0"/>
              <a:cs typeface="Arial" panose="020B0604020202020204" pitchFamily="34" charset="0"/>
            </a:endParaRPr>
          </a:p>
          <a:p>
            <a:pPr marL="285750" indent="-285750">
              <a:lnSpc>
                <a:spcPct val="100000"/>
              </a:lnSpc>
              <a:buClr>
                <a:srgbClr val="00B050"/>
              </a:buClr>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Defines major transportation needs and enables our communities to receive critical future funding</a:t>
            </a:r>
          </a:p>
          <a:p>
            <a:pPr marL="285750" indent="-285750">
              <a:buClr>
                <a:srgbClr val="00B050"/>
              </a:buClr>
              <a:buFont typeface="Arial" panose="020B0604020202020204" pitchFamily="34" charset="0"/>
              <a:buChar char="•"/>
            </a:pPr>
            <a:endParaRPr lang="en-US" sz="800">
              <a:solidFill>
                <a:srgbClr val="000000"/>
              </a:solidFill>
              <a:latin typeface="Arial" panose="020B0604020202020204" pitchFamily="34" charset="0"/>
              <a:cs typeface="Arial" panose="020B0604020202020204" pitchFamily="34" charset="0"/>
            </a:endParaRPr>
          </a:p>
          <a:p>
            <a:pPr marL="285750" indent="-285750">
              <a:buClr>
                <a:srgbClr val="00B050"/>
              </a:buClr>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Ties together land use, transportation &amp; housing</a:t>
            </a:r>
          </a:p>
        </p:txBody>
      </p:sp>
      <p:sp>
        <p:nvSpPr>
          <p:cNvPr id="11" name="Parallelogram 10">
            <a:extLst>
              <a:ext uri="{FF2B5EF4-FFF2-40B4-BE49-F238E27FC236}">
                <a16:creationId xmlns:a16="http://schemas.microsoft.com/office/drawing/2014/main" id="{A433E93D-5BB7-4CAD-AEA2-A169B9100A5A}"/>
              </a:ext>
            </a:extLst>
          </p:cNvPr>
          <p:cNvSpPr/>
          <p:nvPr/>
        </p:nvSpPr>
        <p:spPr>
          <a:xfrm>
            <a:off x="-371197" y="4487536"/>
            <a:ext cx="3930825" cy="2256352"/>
          </a:xfrm>
          <a:prstGeom prst="parallelogram">
            <a:avLst>
              <a:gd name="adj" fmla="val 15563"/>
            </a:avLst>
          </a:prstGeom>
          <a:solidFill>
            <a:srgbClr val="549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E466D71-1F3B-41B3-859C-C7500727E051}"/>
              </a:ext>
            </a:extLst>
          </p:cNvPr>
          <p:cNvSpPr/>
          <p:nvPr/>
        </p:nvSpPr>
        <p:spPr>
          <a:xfrm>
            <a:off x="227913" y="4921118"/>
            <a:ext cx="2877997"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pitchFamily="34" charset="0"/>
              </a:rPr>
              <a:t>If a transportation project is not included in the plan, it cannot be eligible for state or federal funding and may not be built.</a:t>
            </a:r>
          </a:p>
        </p:txBody>
      </p:sp>
      <p:grpSp>
        <p:nvGrpSpPr>
          <p:cNvPr id="8" name="Group 7">
            <a:extLst>
              <a:ext uri="{FF2B5EF4-FFF2-40B4-BE49-F238E27FC236}">
                <a16:creationId xmlns:a16="http://schemas.microsoft.com/office/drawing/2014/main" id="{5BC79476-F511-C75B-3294-DF83AF2429C4}"/>
              </a:ext>
            </a:extLst>
          </p:cNvPr>
          <p:cNvGrpSpPr/>
          <p:nvPr/>
        </p:nvGrpSpPr>
        <p:grpSpPr>
          <a:xfrm>
            <a:off x="7239000" y="1275162"/>
            <a:ext cx="4961581" cy="5582838"/>
            <a:chOff x="6229509" y="0"/>
            <a:chExt cx="5983929" cy="6858000"/>
          </a:xfrm>
        </p:grpSpPr>
        <p:pic>
          <p:nvPicPr>
            <p:cNvPr id="5" name="Picture 4">
              <a:extLst>
                <a:ext uri="{FF2B5EF4-FFF2-40B4-BE49-F238E27FC236}">
                  <a16:creationId xmlns:a16="http://schemas.microsoft.com/office/drawing/2014/main" id="{A933BA93-CE93-225F-9C6E-624668536D0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29509" y="0"/>
              <a:ext cx="5983929" cy="6858000"/>
            </a:xfrm>
            <a:prstGeom prst="rect">
              <a:avLst/>
            </a:prstGeom>
            <a:ln>
              <a:noFill/>
            </a:ln>
            <a:effectLst>
              <a:outerShdw blurRad="292100" dist="139700" dir="2700000" algn="tl" rotWithShape="0">
                <a:srgbClr val="333333">
                  <a:alpha val="65000"/>
                </a:srgbClr>
              </a:outerShdw>
            </a:effectLst>
          </p:spPr>
        </p:pic>
        <p:pic>
          <p:nvPicPr>
            <p:cNvPr id="7" name="Picture 6" descr="A screenshot of a phone&#10;&#10;Description automatically generated">
              <a:extLst>
                <a:ext uri="{FF2B5EF4-FFF2-40B4-BE49-F238E27FC236}">
                  <a16:creationId xmlns:a16="http://schemas.microsoft.com/office/drawing/2014/main" id="{200C662C-B266-6585-B736-12DAD6938B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6865" y="3980142"/>
              <a:ext cx="2015135" cy="2763746"/>
            </a:xfrm>
            <a:prstGeom prst="rect">
              <a:avLst/>
            </a:prstGeom>
            <a:ln>
              <a:noFill/>
            </a:ln>
            <a:effectLst>
              <a:outerShdw blurRad="292100" dist="139700" dir="2700000" algn="tl" rotWithShape="0">
                <a:srgbClr val="333333">
                  <a:alpha val="65000"/>
                </a:srgbClr>
              </a:outerShdw>
            </a:effectLst>
          </p:spPr>
        </p:pic>
      </p:grpSp>
      <p:pic>
        <p:nvPicPr>
          <p:cNvPr id="9" name="Picture 8" descr="A picture containing outdoor, road, man, people&#10;&#10;Description automatically generated">
            <a:extLst>
              <a:ext uri="{FF2B5EF4-FFF2-40B4-BE49-F238E27FC236}">
                <a16:creationId xmlns:a16="http://schemas.microsoft.com/office/drawing/2014/main" id="{9D43E276-7544-4FC8-9F47-9B19D2BFEF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6598" y="3854263"/>
            <a:ext cx="2230054" cy="2867213"/>
          </a:xfrm>
          <a:prstGeom prst="rect">
            <a:avLst/>
          </a:prstGeom>
          <a:ln>
            <a:solidFill>
              <a:schemeClr val="bg1">
                <a:lumMod val="85000"/>
              </a:schemeClr>
            </a:solidFill>
          </a:ln>
        </p:spPr>
      </p:pic>
      <p:sp>
        <p:nvSpPr>
          <p:cNvPr id="4" name="Slide Number Placeholder 1">
            <a:extLst>
              <a:ext uri="{FF2B5EF4-FFF2-40B4-BE49-F238E27FC236}">
                <a16:creationId xmlns:a16="http://schemas.microsoft.com/office/drawing/2014/main" id="{D0EA78F9-67E6-741B-9634-845DABDF2694}"/>
              </a:ext>
            </a:extLst>
          </p:cNvPr>
          <p:cNvSpPr>
            <a:spLocks noGrp="1"/>
          </p:cNvSpPr>
          <p:nvPr>
            <p:ph type="sldNum" sz="quarter" idx="12"/>
          </p:nvPr>
        </p:nvSpPr>
        <p:spPr>
          <a:xfrm>
            <a:off x="9288368" y="637616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2">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C10EB1-B3C2-4945-87A6-A585F5503DB5}" type="slidenum">
              <a:rPr kumimoji="0" lang="en-US" sz="1200" b="0" i="0" u="none" strike="noStrike" kern="1200" cap="none" spc="0" normalizeH="0" baseline="0" noProof="0" smtClean="0">
                <a:ln>
                  <a:noFill/>
                </a:ln>
                <a:solidFill>
                  <a:srgbClr val="1F497D">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F79646"/>
              </a:solidFill>
              <a:effectLst/>
              <a:uLnTx/>
              <a:uFillTx/>
              <a:latin typeface="Arial" panose="020B0604020202020204" pitchFamily="34" charset="0"/>
              <a:ea typeface="+mn-ea"/>
              <a:cs typeface="Arial" panose="020B0604020202020204" pitchFamily="34" charset="0"/>
            </a:endParaRPr>
          </a:p>
        </p:txBody>
      </p:sp>
      <p:sp>
        <p:nvSpPr>
          <p:cNvPr id="14" name="Title 1">
            <a:extLst>
              <a:ext uri="{FF2B5EF4-FFF2-40B4-BE49-F238E27FC236}">
                <a16:creationId xmlns:a16="http://schemas.microsoft.com/office/drawing/2014/main" id="{C58A2A90-C44A-8108-858D-F4CA89D69934}"/>
              </a:ext>
            </a:extLst>
          </p:cNvPr>
          <p:cNvSpPr>
            <a:spLocks noGrp="1"/>
          </p:cNvSpPr>
          <p:nvPr>
            <p:ph type="title"/>
          </p:nvPr>
        </p:nvSpPr>
        <p:spPr>
          <a:xfrm>
            <a:off x="228600" y="381565"/>
            <a:ext cx="9877605" cy="677108"/>
          </a:xfrm>
        </p:spPr>
        <p:txBody>
          <a:bodyPr/>
          <a:lstStyle/>
          <a:p>
            <a:r>
              <a:rPr lang="en-US"/>
              <a:t>	Long Range Transportation Plan</a:t>
            </a:r>
          </a:p>
        </p:txBody>
      </p:sp>
    </p:spTree>
    <p:extLst>
      <p:ext uri="{BB962C8B-B14F-4D97-AF65-F5344CB8AC3E}">
        <p14:creationId xmlns:p14="http://schemas.microsoft.com/office/powerpoint/2010/main" val="4280028283"/>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52</a:t>
            </a:fld>
            <a:endParaRPr kumimoji="0" lang="en-US" sz="1200" b="0" i="0" u="none" strike="noStrike" kern="0" cap="none" spc="0" normalizeH="0" baseline="0" noProof="0">
              <a:ln>
                <a:noFill/>
              </a:ln>
              <a:solidFill>
                <a:prstClr val="black">
                  <a:tint val="75000"/>
                </a:prstClr>
              </a:solidFill>
              <a:effectLst/>
              <a:uLnTx/>
              <a:uFillTx/>
            </a:endParaRPr>
          </a:p>
        </p:txBody>
      </p:sp>
      <p:pic>
        <p:nvPicPr>
          <p:cNvPr id="5" name="Picture 4">
            <a:extLst>
              <a:ext uri="{FF2B5EF4-FFF2-40B4-BE49-F238E27FC236}">
                <a16:creationId xmlns:a16="http://schemas.microsoft.com/office/drawing/2014/main" id="{BD2CEBCB-8F8A-A8EA-03F5-C6B4A091F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1" y="1234440"/>
            <a:ext cx="4212937" cy="5486400"/>
          </a:xfrm>
          <a:prstGeom prst="rect">
            <a:avLst/>
          </a:prstGeom>
        </p:spPr>
      </p:pic>
      <p:sp>
        <p:nvSpPr>
          <p:cNvPr id="8" name="Title 1">
            <a:extLst>
              <a:ext uri="{FF2B5EF4-FFF2-40B4-BE49-F238E27FC236}">
                <a16:creationId xmlns:a16="http://schemas.microsoft.com/office/drawing/2014/main" id="{48FC182D-590A-C159-A7E4-A36BB201E5E2}"/>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6135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92B2C-EA05-7805-FFB4-FD7DCEA3D1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1" y="1234440"/>
            <a:ext cx="4212937" cy="5486400"/>
          </a:xfrm>
          <a:prstGeom prst="rect">
            <a:avLst/>
          </a:prstGeom>
        </p:spPr>
      </p:pic>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53</a:t>
            </a:fld>
            <a:endParaRPr kumimoji="0" lang="en-US" sz="1200" b="0" i="0" u="none" strike="noStrike" kern="0" cap="none" spc="0" normalizeH="0" baseline="0" noProof="0">
              <a:ln>
                <a:noFill/>
              </a:ln>
              <a:solidFill>
                <a:prstClr val="black">
                  <a:tint val="75000"/>
                </a:prstClr>
              </a:solidFill>
              <a:effectLst/>
              <a:uLnTx/>
              <a:uFillTx/>
            </a:endParaRPr>
          </a:p>
        </p:txBody>
      </p:sp>
      <p:sp>
        <p:nvSpPr>
          <p:cNvPr id="9" name="Title 1">
            <a:extLst>
              <a:ext uri="{FF2B5EF4-FFF2-40B4-BE49-F238E27FC236}">
                <a16:creationId xmlns:a16="http://schemas.microsoft.com/office/drawing/2014/main" id="{B081E08D-0E47-EA5D-63B2-B1BF7D91625C}"/>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351069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7CA9E8-3EB5-FC35-3648-3DB83A2A86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0" y="1234440"/>
            <a:ext cx="4212937" cy="5486400"/>
          </a:xfrm>
          <a:prstGeom prst="rect">
            <a:avLst/>
          </a:prstGeom>
        </p:spPr>
      </p:pic>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54</a:t>
            </a:fld>
            <a:endParaRPr kumimoji="0" lang="en-US" sz="1200" b="0" i="0" u="none" strike="noStrike" kern="0" cap="none" spc="0" normalizeH="0" baseline="0" noProof="0">
              <a:ln>
                <a:noFill/>
              </a:ln>
              <a:solidFill>
                <a:prstClr val="black">
                  <a:tint val="75000"/>
                </a:prstClr>
              </a:solidFill>
              <a:effectLst/>
              <a:uLnTx/>
              <a:uFillTx/>
            </a:endParaRPr>
          </a:p>
        </p:txBody>
      </p:sp>
      <p:sp>
        <p:nvSpPr>
          <p:cNvPr id="9" name="Title 1">
            <a:extLst>
              <a:ext uri="{FF2B5EF4-FFF2-40B4-BE49-F238E27FC236}">
                <a16:creationId xmlns:a16="http://schemas.microsoft.com/office/drawing/2014/main" id="{B081E08D-0E47-EA5D-63B2-B1BF7D91625C}"/>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93368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43C80-105F-DA61-CB00-D07FA36EE2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0" y="1234440"/>
            <a:ext cx="4212937" cy="5486400"/>
          </a:xfrm>
          <a:prstGeom prst="rect">
            <a:avLst/>
          </a:prstGeom>
        </p:spPr>
      </p:pic>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55</a:t>
            </a:fld>
            <a:endParaRPr kumimoji="0" lang="en-US" sz="1200" b="0" i="0" u="none" strike="noStrike" kern="0" cap="none" spc="0" normalizeH="0" baseline="0" noProof="0">
              <a:ln>
                <a:noFill/>
              </a:ln>
              <a:solidFill>
                <a:prstClr val="black">
                  <a:tint val="75000"/>
                </a:prstClr>
              </a:solidFill>
              <a:effectLst/>
              <a:uLnTx/>
              <a:uFillTx/>
            </a:endParaRPr>
          </a:p>
        </p:txBody>
      </p:sp>
      <p:sp>
        <p:nvSpPr>
          <p:cNvPr id="9" name="Title 1">
            <a:extLst>
              <a:ext uri="{FF2B5EF4-FFF2-40B4-BE49-F238E27FC236}">
                <a16:creationId xmlns:a16="http://schemas.microsoft.com/office/drawing/2014/main" id="{B081E08D-0E47-EA5D-63B2-B1BF7D91625C}"/>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2826061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328F1D-4EE0-D8E8-FFFC-0B663C5E93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0" y="1234440"/>
            <a:ext cx="4212937" cy="5486400"/>
          </a:xfrm>
          <a:prstGeom prst="rect">
            <a:avLst/>
          </a:prstGeom>
        </p:spPr>
      </p:pic>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56</a:t>
            </a:fld>
            <a:endParaRPr kumimoji="0" lang="en-US" sz="1200" b="0" i="0" u="none" strike="noStrike" kern="0" cap="none" spc="0" normalizeH="0" baseline="0" noProof="0">
              <a:ln>
                <a:noFill/>
              </a:ln>
              <a:solidFill>
                <a:prstClr val="black">
                  <a:tint val="75000"/>
                </a:prstClr>
              </a:solidFill>
              <a:effectLst/>
              <a:uLnTx/>
              <a:uFillTx/>
            </a:endParaRPr>
          </a:p>
        </p:txBody>
      </p:sp>
      <p:sp>
        <p:nvSpPr>
          <p:cNvPr id="9" name="Title 1">
            <a:extLst>
              <a:ext uri="{FF2B5EF4-FFF2-40B4-BE49-F238E27FC236}">
                <a16:creationId xmlns:a16="http://schemas.microsoft.com/office/drawing/2014/main" id="{B081E08D-0E47-EA5D-63B2-B1BF7D91625C}"/>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686526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14765-A827-8615-E632-5BD5609C89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0" y="1234440"/>
            <a:ext cx="4212937" cy="5486400"/>
          </a:xfrm>
          <a:prstGeom prst="rect">
            <a:avLst/>
          </a:prstGeom>
        </p:spPr>
      </p:pic>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57</a:t>
            </a:fld>
            <a:endParaRPr kumimoji="0" lang="en-US" sz="1200" b="0" i="0" u="none" strike="noStrike" kern="0" cap="none" spc="0" normalizeH="0" baseline="0" noProof="0">
              <a:ln>
                <a:noFill/>
              </a:ln>
              <a:solidFill>
                <a:prstClr val="black">
                  <a:tint val="75000"/>
                </a:prstClr>
              </a:solidFill>
              <a:effectLst/>
              <a:uLnTx/>
              <a:uFillTx/>
            </a:endParaRPr>
          </a:p>
        </p:txBody>
      </p:sp>
      <p:sp>
        <p:nvSpPr>
          <p:cNvPr id="9" name="Title 1">
            <a:extLst>
              <a:ext uri="{FF2B5EF4-FFF2-40B4-BE49-F238E27FC236}">
                <a16:creationId xmlns:a16="http://schemas.microsoft.com/office/drawing/2014/main" id="{B081E08D-0E47-EA5D-63B2-B1BF7D91625C}"/>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2309547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B709E-A5FC-1661-AEE6-9D9C558821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0" y="1234440"/>
            <a:ext cx="4212937" cy="5486400"/>
          </a:xfrm>
          <a:prstGeom prst="rect">
            <a:avLst/>
          </a:prstGeom>
        </p:spPr>
      </p:pic>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58</a:t>
            </a:fld>
            <a:endParaRPr kumimoji="0" lang="en-US" sz="1200" b="0" i="0" u="none" strike="noStrike" kern="0" cap="none" spc="0" normalizeH="0" baseline="0" noProof="0">
              <a:ln>
                <a:noFill/>
              </a:ln>
              <a:solidFill>
                <a:prstClr val="black">
                  <a:tint val="75000"/>
                </a:prstClr>
              </a:solidFill>
              <a:effectLst/>
              <a:uLnTx/>
              <a:uFillTx/>
            </a:endParaRPr>
          </a:p>
        </p:txBody>
      </p:sp>
      <p:sp>
        <p:nvSpPr>
          <p:cNvPr id="9" name="Title 1">
            <a:extLst>
              <a:ext uri="{FF2B5EF4-FFF2-40B4-BE49-F238E27FC236}">
                <a16:creationId xmlns:a16="http://schemas.microsoft.com/office/drawing/2014/main" id="{B081E08D-0E47-EA5D-63B2-B1BF7D91625C}"/>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4062841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367ED0-AC4A-E68F-AF85-C7D95094F3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9530" y="1234440"/>
            <a:ext cx="4212937" cy="5486400"/>
          </a:xfrm>
          <a:prstGeom prst="rect">
            <a:avLst/>
          </a:prstGeom>
        </p:spPr>
      </p:pic>
      <p:sp>
        <p:nvSpPr>
          <p:cNvPr id="3" name="Slide Number Placeholder 2">
            <a:extLst>
              <a:ext uri="{FF2B5EF4-FFF2-40B4-BE49-F238E27FC236}">
                <a16:creationId xmlns:a16="http://schemas.microsoft.com/office/drawing/2014/main" id="{A88A85FC-E1C7-4EAD-ACFF-38D63D10772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59</a:t>
            </a:fld>
            <a:endParaRPr kumimoji="0" lang="en-US" sz="1200" b="0" i="0" u="none" strike="noStrike" kern="0" cap="none" spc="0" normalizeH="0" baseline="0" noProof="0">
              <a:ln>
                <a:noFill/>
              </a:ln>
              <a:solidFill>
                <a:prstClr val="black">
                  <a:tint val="75000"/>
                </a:prstClr>
              </a:solidFill>
              <a:effectLst/>
              <a:uLnTx/>
              <a:uFillTx/>
            </a:endParaRPr>
          </a:p>
        </p:txBody>
      </p:sp>
      <p:sp>
        <p:nvSpPr>
          <p:cNvPr id="9" name="Title 1">
            <a:extLst>
              <a:ext uri="{FF2B5EF4-FFF2-40B4-BE49-F238E27FC236}">
                <a16:creationId xmlns:a16="http://schemas.microsoft.com/office/drawing/2014/main" id="{B081E08D-0E47-EA5D-63B2-B1BF7D91625C}"/>
              </a:ext>
            </a:extLst>
          </p:cNvPr>
          <p:cNvSpPr>
            <a:spLocks noGrp="1"/>
          </p:cNvSpPr>
          <p:nvPr>
            <p:ph type="title"/>
          </p:nvPr>
        </p:nvSpPr>
        <p:spPr>
          <a:xfrm>
            <a:off x="228600" y="381565"/>
            <a:ext cx="10058400" cy="852875"/>
          </a:xfrm>
        </p:spPr>
        <p:txBody>
          <a:bodyPr/>
          <a:lstStyle/>
          <a:p>
            <a:r>
              <a:rPr lang="en-US"/>
              <a:t>	Pinellas County Development (1950-2024)</a:t>
            </a:r>
          </a:p>
        </p:txBody>
      </p:sp>
    </p:spTree>
    <p:extLst>
      <p:ext uri="{BB962C8B-B14F-4D97-AF65-F5344CB8AC3E}">
        <p14:creationId xmlns:p14="http://schemas.microsoft.com/office/powerpoint/2010/main" val="615255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94B9F-001F-2B64-7D0D-D23D73055168}"/>
              </a:ext>
            </a:extLst>
          </p:cNvPr>
          <p:cNvSpPr/>
          <p:nvPr/>
        </p:nvSpPr>
        <p:spPr>
          <a:xfrm>
            <a:off x="1652582" y="471868"/>
            <a:ext cx="9193733" cy="1900723"/>
          </a:xfrm>
          <a:prstGeom prst="rect">
            <a:avLst/>
          </a:prstGeom>
          <a:solidFill>
            <a:srgbClr val="12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7164"/>
            <a:endParaRPr lang="en-US" sz="1995">
              <a:solidFill>
                <a:prstClr val="white"/>
              </a:solidFill>
              <a:latin typeface="Calibri"/>
            </a:endParaRPr>
          </a:p>
        </p:txBody>
      </p:sp>
      <p:sp>
        <p:nvSpPr>
          <p:cNvPr id="4" name="TextBox 3">
            <a:extLst>
              <a:ext uri="{FF2B5EF4-FFF2-40B4-BE49-F238E27FC236}">
                <a16:creationId xmlns:a16="http://schemas.microsoft.com/office/drawing/2014/main" id="{51D17774-1276-B2E4-A068-AF0F83BD2259}"/>
              </a:ext>
            </a:extLst>
          </p:cNvPr>
          <p:cNvSpPr txBox="1"/>
          <p:nvPr/>
        </p:nvSpPr>
        <p:spPr>
          <a:xfrm>
            <a:off x="1652582" y="442770"/>
            <a:ext cx="9193733" cy="470000"/>
          </a:xfrm>
          <a:prstGeom prst="rect">
            <a:avLst/>
          </a:prstGeom>
          <a:noFill/>
        </p:spPr>
        <p:txBody>
          <a:bodyPr wrap="square">
            <a:spAutoFit/>
          </a:bodyPr>
          <a:lstStyle/>
          <a:p>
            <a:pPr defTabSz="997164" fontAlgn="b">
              <a:spcAft>
                <a:spcPts val="205"/>
              </a:spcAft>
            </a:pPr>
            <a:r>
              <a:rPr lang="en-US" sz="2454">
                <a:solidFill>
                  <a:prstClr val="white"/>
                </a:solidFill>
                <a:highlight>
                  <a:srgbClr val="126781"/>
                </a:highlight>
                <a:latin typeface="Segoe UI" panose="020B0502040204020203" pitchFamily="34" charset="0"/>
                <a:cs typeface="Segoe UI" panose="020B0502040204020203" pitchFamily="34" charset="0"/>
              </a:rPr>
              <a:t>DRIVERS SHAPING PROJECTS</a:t>
            </a:r>
            <a:endParaRPr lang="en-US" sz="3273">
              <a:solidFill>
                <a:srgbClr val="FFB703"/>
              </a:solidFill>
              <a:highlight>
                <a:srgbClr val="126781"/>
              </a:highlight>
              <a:latin typeface="Segoe UI" panose="020B0502040204020203" pitchFamily="34" charset="0"/>
              <a:cs typeface="Segoe UI" panose="020B0502040204020203" pitchFamily="34" charset="0"/>
            </a:endParaRPr>
          </a:p>
        </p:txBody>
      </p:sp>
      <p:graphicFrame>
        <p:nvGraphicFramePr>
          <p:cNvPr id="7" name="Diagram 6">
            <a:extLst>
              <a:ext uri="{FF2B5EF4-FFF2-40B4-BE49-F238E27FC236}">
                <a16:creationId xmlns:a16="http://schemas.microsoft.com/office/drawing/2014/main" id="{96F02136-3D13-3924-EC5A-CF5221189169}"/>
              </a:ext>
            </a:extLst>
          </p:cNvPr>
          <p:cNvGraphicFramePr/>
          <p:nvPr/>
        </p:nvGraphicFramePr>
        <p:xfrm>
          <a:off x="1367974" y="1609981"/>
          <a:ext cx="9458230" cy="4860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3FB2FAF9-4C0E-E85E-D0EF-49161C4E5E10}"/>
              </a:ext>
            </a:extLst>
          </p:cNvPr>
          <p:cNvSpPr txBox="1"/>
          <p:nvPr/>
        </p:nvSpPr>
        <p:spPr>
          <a:xfrm>
            <a:off x="1734304" y="1173108"/>
            <a:ext cx="8734726" cy="789575"/>
          </a:xfrm>
          <a:prstGeom prst="rect">
            <a:avLst/>
          </a:prstGeom>
          <a:noFill/>
        </p:spPr>
        <p:txBody>
          <a:bodyPr wrap="square">
            <a:spAutoFit/>
          </a:bodyPr>
          <a:lstStyle/>
          <a:p>
            <a:pPr marL="158024" algn="ctr" defTabSz="997164" fontAlgn="b">
              <a:spcAft>
                <a:spcPts val="205"/>
              </a:spcAft>
            </a:pPr>
            <a:r>
              <a:rPr lang="en-US" sz="2182">
                <a:solidFill>
                  <a:prstClr val="white"/>
                </a:solidFill>
                <a:highlight>
                  <a:srgbClr val="126781"/>
                </a:highlight>
                <a:latin typeface="Segoe UI" panose="020B0502040204020203" pitchFamily="34" charset="0"/>
                <a:cs typeface="Segoe UI" panose="020B0502040204020203" pitchFamily="34" charset="0"/>
              </a:rPr>
              <a:t>POLICY &amp; CODE DEVELOPMENT</a:t>
            </a:r>
          </a:p>
          <a:p>
            <a:pPr marL="158024" algn="ctr" defTabSz="997164" fontAlgn="b">
              <a:spcAft>
                <a:spcPts val="205"/>
              </a:spcAft>
            </a:pPr>
            <a:r>
              <a:rPr lang="en-US" sz="2182">
                <a:solidFill>
                  <a:prstClr val="white"/>
                </a:solidFill>
                <a:highlight>
                  <a:srgbClr val="126781"/>
                </a:highlight>
                <a:latin typeface="Segoe UI" panose="020B0502040204020203" pitchFamily="34" charset="0"/>
                <a:cs typeface="Segoe UI" panose="020B0502040204020203" pitchFamily="34" charset="0"/>
              </a:rPr>
              <a:t>Use, Form, Diversity, &amp; Affordability</a:t>
            </a:r>
            <a:endParaRPr lang="en-US" sz="2727">
              <a:solidFill>
                <a:prstClr val="white"/>
              </a:solidFill>
              <a:highlight>
                <a:srgbClr val="126781"/>
              </a:highlight>
              <a:latin typeface="Segoe UI" panose="020B0502040204020203" pitchFamily="34" charset="0"/>
              <a:cs typeface="Segoe UI" panose="020B0502040204020203" pitchFamily="34" charset="0"/>
            </a:endParaRPr>
          </a:p>
        </p:txBody>
      </p:sp>
      <p:sp>
        <p:nvSpPr>
          <p:cNvPr id="17" name="Left Brace 16">
            <a:extLst>
              <a:ext uri="{FF2B5EF4-FFF2-40B4-BE49-F238E27FC236}">
                <a16:creationId xmlns:a16="http://schemas.microsoft.com/office/drawing/2014/main" id="{28D9BD77-6B07-B48D-7405-38CAC32AA47B}"/>
              </a:ext>
            </a:extLst>
          </p:cNvPr>
          <p:cNvSpPr/>
          <p:nvPr/>
        </p:nvSpPr>
        <p:spPr>
          <a:xfrm rot="16200000">
            <a:off x="5855170" y="1198493"/>
            <a:ext cx="493568" cy="9166953"/>
          </a:xfrm>
          <a:prstGeom prst="leftBrace">
            <a:avLst>
              <a:gd name="adj1" fmla="val 0"/>
              <a:gd name="adj2" fmla="val 50000"/>
            </a:avLst>
          </a:prstGeom>
          <a:ln w="38100">
            <a:solidFill>
              <a:srgbClr val="FFB7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highlight>
                <a:srgbClr val="FF9900"/>
              </a:highlight>
              <a:latin typeface="Calibri"/>
            </a:endParaRPr>
          </a:p>
        </p:txBody>
      </p:sp>
      <p:sp>
        <p:nvSpPr>
          <p:cNvPr id="18" name="Left Brace 17">
            <a:extLst>
              <a:ext uri="{FF2B5EF4-FFF2-40B4-BE49-F238E27FC236}">
                <a16:creationId xmlns:a16="http://schemas.microsoft.com/office/drawing/2014/main" id="{822968A7-1B83-DAE7-BA1C-D02BE2EB03BF}"/>
              </a:ext>
            </a:extLst>
          </p:cNvPr>
          <p:cNvSpPr/>
          <p:nvPr/>
        </p:nvSpPr>
        <p:spPr>
          <a:xfrm rot="5400000">
            <a:off x="5855167" y="-2239949"/>
            <a:ext cx="493568" cy="9166953"/>
          </a:xfrm>
          <a:prstGeom prst="leftBrace">
            <a:avLst>
              <a:gd name="adj1" fmla="val 0"/>
              <a:gd name="adj2" fmla="val 50000"/>
            </a:avLst>
          </a:prstGeom>
          <a:ln w="38100">
            <a:solidFill>
              <a:srgbClr val="FFB7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97164"/>
            <a:endParaRPr lang="en-US" sz="1995">
              <a:solidFill>
                <a:prstClr val="black"/>
              </a:solidFill>
              <a:highlight>
                <a:srgbClr val="FB8500"/>
              </a:highlight>
              <a:latin typeface="Calibri"/>
            </a:endParaRPr>
          </a:p>
        </p:txBody>
      </p:sp>
    </p:spTree>
    <p:extLst>
      <p:ext uri="{BB962C8B-B14F-4D97-AF65-F5344CB8AC3E}">
        <p14:creationId xmlns:p14="http://schemas.microsoft.com/office/powerpoint/2010/main" val="1310545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77CEF3-1E57-B0A2-6554-E883E77D3870}"/>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60</a:t>
            </a:fld>
            <a:endParaRPr kumimoji="0" lang="en-US" sz="1200" b="0" i="0" u="none" strike="noStrike" kern="0" cap="none" spc="0" normalizeH="0" baseline="0" noProof="0">
              <a:ln>
                <a:noFill/>
              </a:ln>
              <a:solidFill>
                <a:prstClr val="black">
                  <a:tint val="75000"/>
                </a:prstClr>
              </a:solidFill>
              <a:effectLst/>
              <a:uLnTx/>
              <a:uFillTx/>
            </a:endParaRPr>
          </a:p>
        </p:txBody>
      </p:sp>
      <p:sp>
        <p:nvSpPr>
          <p:cNvPr id="4" name="Title 1">
            <a:extLst>
              <a:ext uri="{FF2B5EF4-FFF2-40B4-BE49-F238E27FC236}">
                <a16:creationId xmlns:a16="http://schemas.microsoft.com/office/drawing/2014/main" id="{283B75ED-E68B-F0E0-A269-EDD1C150A7A1}"/>
              </a:ext>
            </a:extLst>
          </p:cNvPr>
          <p:cNvSpPr>
            <a:spLocks noGrp="1"/>
          </p:cNvSpPr>
          <p:nvPr>
            <p:ph type="title"/>
          </p:nvPr>
        </p:nvSpPr>
        <p:spPr>
          <a:xfrm>
            <a:off x="228600" y="381565"/>
            <a:ext cx="10058400" cy="677108"/>
          </a:xfrm>
        </p:spPr>
        <p:txBody>
          <a:bodyPr/>
          <a:lstStyle/>
          <a:p>
            <a:r>
              <a:rPr lang="en-US"/>
              <a:t>	Pinellas County Facts and Figures</a:t>
            </a:r>
          </a:p>
        </p:txBody>
      </p:sp>
      <p:sp>
        <p:nvSpPr>
          <p:cNvPr id="6" name="Content Placeholder 2">
            <a:extLst>
              <a:ext uri="{FF2B5EF4-FFF2-40B4-BE49-F238E27FC236}">
                <a16:creationId xmlns:a16="http://schemas.microsoft.com/office/drawing/2014/main" id="{C54D1DC2-4770-DACA-FF18-BAC3B8470CA1}"/>
              </a:ext>
            </a:extLst>
          </p:cNvPr>
          <p:cNvSpPr txBox="1">
            <a:spLocks/>
          </p:cNvSpPr>
          <p:nvPr/>
        </p:nvSpPr>
        <p:spPr>
          <a:xfrm>
            <a:off x="947209" y="1428999"/>
            <a:ext cx="7210917" cy="2425264"/>
          </a:xfrm>
          <a:prstGeom prst="rect">
            <a:avLst/>
          </a:prstGeom>
        </p:spPr>
        <p:txBody>
          <a:bodyPr vert="horz" lIns="91440" tIns="45720" rIns="91440" bIns="45720" rtlCol="0" anchor="t">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04815" marR="0" lvl="0" indent="-304815" defTabSz="914400" eaLnBrk="1" fontAlgn="auto" latinLnBrk="0" hangingPunct="1">
              <a:lnSpc>
                <a:spcPct val="90000"/>
              </a:lnSpc>
              <a:spcBef>
                <a:spcPts val="667"/>
              </a:spcBef>
              <a:spcAft>
                <a:spcPts val="0"/>
              </a:spcAft>
              <a:buClr>
                <a:srgbClr val="92D050"/>
              </a:buClr>
              <a:buSzTx/>
              <a:buFont typeface="Arial" panose="020B0604020202020204" pitchFamily="34" charset="0"/>
              <a:buChar char="•"/>
              <a:tabLst/>
              <a:defRPr/>
            </a:pPr>
            <a:r>
              <a:rPr kumimoji="0" lang="en-US"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Most densely populated county and second smallest county by land area in Florida </a:t>
            </a:r>
          </a:p>
          <a:p>
            <a:pPr marL="304815" marR="0" lvl="0" indent="-304815" defTabSz="914400" eaLnBrk="1" fontAlgn="auto" latinLnBrk="0" hangingPunct="1">
              <a:lnSpc>
                <a:spcPct val="90000"/>
              </a:lnSpc>
              <a:spcBef>
                <a:spcPts val="667"/>
              </a:spcBef>
              <a:spcAft>
                <a:spcPts val="0"/>
              </a:spcAft>
              <a:buClr>
                <a:srgbClr val="92D050"/>
              </a:buClr>
              <a:buSzTx/>
              <a:buFont typeface="Arial" panose="020B0604020202020204" pitchFamily="34" charset="0"/>
              <a:buChar char="•"/>
              <a:tabLst/>
              <a:defRPr/>
            </a:pPr>
            <a:endParaRPr kumimoji="0" lang="en-US" altLang="en-US"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04815" marR="0" lvl="0" indent="-304815" defTabSz="914400" eaLnBrk="1" fontAlgn="auto" latinLnBrk="0" hangingPunct="1">
              <a:lnSpc>
                <a:spcPct val="90000"/>
              </a:lnSpc>
              <a:spcBef>
                <a:spcPts val="667"/>
              </a:spcBef>
              <a:spcAft>
                <a:spcPts val="0"/>
              </a:spcAft>
              <a:buClr>
                <a:srgbClr val="92D050"/>
              </a:buClr>
              <a:buSzTx/>
              <a:buFont typeface="Arial" panose="020B0604020202020204" pitchFamily="34" charset="0"/>
              <a:buChar char="•"/>
              <a:tabLst/>
              <a:defRPr/>
            </a:pPr>
            <a:r>
              <a:rPr kumimoji="0" lang="en-US"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Redevelopment context</a:t>
            </a:r>
          </a:p>
          <a:p>
            <a:pPr marL="304815" marR="0" lvl="0" indent="-304815" defTabSz="914400" eaLnBrk="1" fontAlgn="auto" latinLnBrk="0" hangingPunct="1">
              <a:lnSpc>
                <a:spcPct val="90000"/>
              </a:lnSpc>
              <a:spcBef>
                <a:spcPts val="667"/>
              </a:spcBef>
              <a:spcAft>
                <a:spcPts val="0"/>
              </a:spcAft>
              <a:buClr>
                <a:srgbClr val="92D050"/>
              </a:buClr>
              <a:buSzTx/>
              <a:buFont typeface="Arial" panose="020B0604020202020204" pitchFamily="34" charset="0"/>
              <a:buChar char="•"/>
              <a:tabLst/>
              <a:defRPr/>
            </a:pPr>
            <a:endParaRPr kumimoji="0" lang="en-US" altLang="en-US"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04815" marR="0" lvl="0" indent="-304815" defTabSz="914400" eaLnBrk="1" fontAlgn="auto" latinLnBrk="0" hangingPunct="1">
              <a:lnSpc>
                <a:spcPct val="90000"/>
              </a:lnSpc>
              <a:spcBef>
                <a:spcPts val="667"/>
              </a:spcBef>
              <a:spcAft>
                <a:spcPts val="0"/>
              </a:spcAft>
              <a:buClr>
                <a:srgbClr val="92D050"/>
              </a:buClr>
              <a:buSzTx/>
              <a:buFont typeface="Arial" panose="020B0604020202020204" pitchFamily="34" charset="0"/>
              <a:buChar char="•"/>
              <a:tabLst/>
              <a:defRPr/>
            </a:pPr>
            <a:r>
              <a:rPr kumimoji="0" lang="en-US"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Peninsula on a peninsula</a:t>
            </a:r>
          </a:p>
          <a:p>
            <a:pPr marL="304815" marR="0" lvl="0" indent="-304815" defTabSz="914400" eaLnBrk="1" fontAlgn="auto" latinLnBrk="0" hangingPunct="1">
              <a:lnSpc>
                <a:spcPct val="90000"/>
              </a:lnSpc>
              <a:spcBef>
                <a:spcPts val="667"/>
              </a:spcBef>
              <a:spcAft>
                <a:spcPts val="0"/>
              </a:spcAft>
              <a:buClr>
                <a:srgbClr val="92D050"/>
              </a:buClr>
              <a:buSzTx/>
              <a:buFont typeface="Arial" panose="020B0604020202020204" pitchFamily="34" charset="0"/>
              <a:buChar char="•"/>
              <a:tabLst/>
              <a:defRPr/>
            </a:pPr>
            <a:endParaRPr kumimoji="0" lang="en-US" altLang="en-US"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04815" marR="0" lvl="0" indent="-304815" defTabSz="914400" eaLnBrk="1" fontAlgn="auto" latinLnBrk="0" hangingPunct="1">
              <a:lnSpc>
                <a:spcPct val="90000"/>
              </a:lnSpc>
              <a:spcBef>
                <a:spcPts val="667"/>
              </a:spcBef>
              <a:spcAft>
                <a:spcPts val="0"/>
              </a:spcAft>
              <a:buClr>
                <a:srgbClr val="92D050"/>
              </a:buClr>
              <a:buSzTx/>
              <a:buFont typeface="Arial" panose="020B0604020202020204" pitchFamily="34" charset="0"/>
              <a:buChar char="•"/>
              <a:tabLst/>
              <a:defRPr/>
            </a:pPr>
            <a:r>
              <a:rPr kumimoji="0" lang="en-US"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13 of 25 local governments are located on shoreline</a:t>
            </a:r>
          </a:p>
          <a:p>
            <a:pPr marL="0" marR="0" lvl="0" indent="0"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Helvetica"/>
              <a:ea typeface="+mn-ea"/>
              <a:cs typeface="Helvetica"/>
            </a:endParaRPr>
          </a:p>
        </p:txBody>
      </p:sp>
      <p:pic>
        <p:nvPicPr>
          <p:cNvPr id="7" name="Picture 2">
            <a:extLst>
              <a:ext uri="{FF2B5EF4-FFF2-40B4-BE49-F238E27FC236}">
                <a16:creationId xmlns:a16="http://schemas.microsoft.com/office/drawing/2014/main" id="{A0960397-D636-298F-08AC-46D99FF43C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38081" y="1438524"/>
            <a:ext cx="32978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F852777-0E90-1E08-FF6C-55377A8078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8080" y="4166361"/>
            <a:ext cx="3297837" cy="2514601"/>
          </a:xfrm>
          <a:prstGeom prst="rect">
            <a:avLst/>
          </a:prstGeom>
        </p:spPr>
      </p:pic>
      <p:grpSp>
        <p:nvGrpSpPr>
          <p:cNvPr id="9" name="Group 8">
            <a:extLst>
              <a:ext uri="{FF2B5EF4-FFF2-40B4-BE49-F238E27FC236}">
                <a16:creationId xmlns:a16="http://schemas.microsoft.com/office/drawing/2014/main" id="{B1FB4627-519C-9995-AB7B-F673F83E28C3}"/>
              </a:ext>
            </a:extLst>
          </p:cNvPr>
          <p:cNvGrpSpPr/>
          <p:nvPr/>
        </p:nvGrpSpPr>
        <p:grpSpPr>
          <a:xfrm>
            <a:off x="209550" y="4038600"/>
            <a:ext cx="4329723" cy="1838976"/>
            <a:chOff x="658733" y="7209774"/>
            <a:chExt cx="8577632" cy="3386504"/>
          </a:xfrm>
        </p:grpSpPr>
        <p:grpSp>
          <p:nvGrpSpPr>
            <p:cNvPr id="10" name="Group 9">
              <a:extLst>
                <a:ext uri="{FF2B5EF4-FFF2-40B4-BE49-F238E27FC236}">
                  <a16:creationId xmlns:a16="http://schemas.microsoft.com/office/drawing/2014/main" id="{308D7D9B-30A9-C524-18F8-3A284B0B2170}"/>
                </a:ext>
              </a:extLst>
            </p:cNvPr>
            <p:cNvGrpSpPr/>
            <p:nvPr/>
          </p:nvGrpSpPr>
          <p:grpSpPr>
            <a:xfrm>
              <a:off x="658733" y="7209774"/>
              <a:ext cx="3016544" cy="3386504"/>
              <a:chOff x="658733" y="7209774"/>
              <a:chExt cx="3016544" cy="3386504"/>
            </a:xfrm>
          </p:grpSpPr>
          <p:sp>
            <p:nvSpPr>
              <p:cNvPr id="19" name="Oval 18">
                <a:extLst>
                  <a:ext uri="{FF2B5EF4-FFF2-40B4-BE49-F238E27FC236}">
                    <a16:creationId xmlns:a16="http://schemas.microsoft.com/office/drawing/2014/main" id="{551D3D7F-4E27-E03A-4F09-8DF67B0659D6}"/>
                  </a:ext>
                </a:extLst>
              </p:cNvPr>
              <p:cNvSpPr/>
              <p:nvPr/>
            </p:nvSpPr>
            <p:spPr>
              <a:xfrm>
                <a:off x="955719" y="7209774"/>
                <a:ext cx="2217048" cy="2055669"/>
              </a:xfrm>
              <a:prstGeom prst="ellipse">
                <a:avLst/>
              </a:prstGeom>
              <a:noFill/>
              <a:ln w="76200">
                <a:solidFill>
                  <a:srgbClr val="40A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761F462-3174-F7DD-45A3-BF050214240C}"/>
                  </a:ext>
                </a:extLst>
              </p:cNvPr>
              <p:cNvSpPr txBox="1"/>
              <p:nvPr/>
            </p:nvSpPr>
            <p:spPr>
              <a:xfrm>
                <a:off x="1086063" y="7453429"/>
                <a:ext cx="1905000" cy="13810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ABF4"/>
                    </a:solidFill>
                    <a:effectLst/>
                    <a:uLnTx/>
                    <a:uFillTx/>
                    <a:latin typeface="Calibri" panose="020F0502020204030204"/>
                    <a:ea typeface="+mn-ea"/>
                    <a:cs typeface="+mn-cs"/>
                  </a:rPr>
                  <a:t>25</a:t>
                </a:r>
                <a:r>
                  <a:rPr kumimoji="0" lang="en-US" sz="4400" b="1" i="0" u="none" strike="noStrike" kern="1200" cap="none" spc="0" normalizeH="0" baseline="0" noProof="0">
                    <a:ln>
                      <a:noFill/>
                    </a:ln>
                    <a:solidFill>
                      <a:srgbClr val="40ABF4"/>
                    </a:solidFill>
                    <a:effectLst/>
                    <a:uLnTx/>
                    <a:uFillTx/>
                    <a:latin typeface="Calibri" panose="020F0502020204030204"/>
                    <a:ea typeface="+mn-ea"/>
                    <a:cs typeface="+mn-cs"/>
                  </a:rPr>
                  <a:t> </a:t>
                </a:r>
              </a:p>
            </p:txBody>
          </p:sp>
          <p:sp>
            <p:nvSpPr>
              <p:cNvPr id="21" name="TextBox 20">
                <a:extLst>
                  <a:ext uri="{FF2B5EF4-FFF2-40B4-BE49-F238E27FC236}">
                    <a16:creationId xmlns:a16="http://schemas.microsoft.com/office/drawing/2014/main" id="{7CA7E470-C301-1337-92FB-2B64093D059B}"/>
                  </a:ext>
                </a:extLst>
              </p:cNvPr>
              <p:cNvSpPr txBox="1"/>
              <p:nvPr/>
            </p:nvSpPr>
            <p:spPr>
              <a:xfrm>
                <a:off x="658733" y="9368029"/>
                <a:ext cx="3016544" cy="122824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40ABF4"/>
                    </a:solidFill>
                    <a:effectLst/>
                    <a:uLnTx/>
                    <a:uFillTx/>
                    <a:latin typeface="Calibri" panose="020F0502020204030204"/>
                    <a:ea typeface="+mn-ea"/>
                    <a:cs typeface="+mn-cs"/>
                  </a:rPr>
                  <a:t>Local Governments</a:t>
                </a:r>
              </a:p>
            </p:txBody>
          </p:sp>
        </p:grpSp>
        <p:grpSp>
          <p:nvGrpSpPr>
            <p:cNvPr id="11" name="Group 10">
              <a:extLst>
                <a:ext uri="{FF2B5EF4-FFF2-40B4-BE49-F238E27FC236}">
                  <a16:creationId xmlns:a16="http://schemas.microsoft.com/office/drawing/2014/main" id="{122303FD-8007-AF38-9114-1915A331589F}"/>
                </a:ext>
              </a:extLst>
            </p:cNvPr>
            <p:cNvGrpSpPr/>
            <p:nvPr/>
          </p:nvGrpSpPr>
          <p:grpSpPr>
            <a:xfrm>
              <a:off x="3863861" y="7209774"/>
              <a:ext cx="2367223" cy="3082131"/>
              <a:chOff x="880629" y="7209774"/>
              <a:chExt cx="2367223" cy="3082131"/>
            </a:xfrm>
          </p:grpSpPr>
          <p:sp>
            <p:nvSpPr>
              <p:cNvPr id="16" name="Oval 15">
                <a:extLst>
                  <a:ext uri="{FF2B5EF4-FFF2-40B4-BE49-F238E27FC236}">
                    <a16:creationId xmlns:a16="http://schemas.microsoft.com/office/drawing/2014/main" id="{90D2EF27-4BDB-E7AF-A2E9-C420065A43F2}"/>
                  </a:ext>
                </a:extLst>
              </p:cNvPr>
              <p:cNvSpPr/>
              <p:nvPr/>
            </p:nvSpPr>
            <p:spPr>
              <a:xfrm>
                <a:off x="955719" y="7209774"/>
                <a:ext cx="2217048" cy="2055669"/>
              </a:xfrm>
              <a:prstGeom prst="ellipse">
                <a:avLst/>
              </a:prstGeom>
              <a:noFill/>
              <a:ln w="76200">
                <a:solidFill>
                  <a:srgbClr val="40A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019491D-DB84-2F46-5150-936A1B3A972B}"/>
                  </a:ext>
                </a:extLst>
              </p:cNvPr>
              <p:cNvSpPr txBox="1"/>
              <p:nvPr/>
            </p:nvSpPr>
            <p:spPr>
              <a:xfrm>
                <a:off x="1034579" y="7712824"/>
                <a:ext cx="2186755" cy="10495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ABF4"/>
                    </a:solidFill>
                    <a:effectLst/>
                    <a:uLnTx/>
                    <a:uFillTx/>
                    <a:latin typeface="Calibri" panose="020F0502020204030204"/>
                    <a:ea typeface="+mn-ea"/>
                    <a:cs typeface="+mn-cs"/>
                  </a:rPr>
                  <a:t>980K</a:t>
                </a:r>
                <a:r>
                  <a:rPr kumimoji="0" lang="en-US" sz="2800" b="1" i="0" u="none" strike="noStrike" kern="1200" cap="none" spc="0" normalizeH="0" baseline="0" noProof="0">
                    <a:ln>
                      <a:noFill/>
                    </a:ln>
                    <a:solidFill>
                      <a:srgbClr val="40ABF4"/>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B29D880B-50C2-B89F-92A2-44F264E1277E}"/>
                  </a:ext>
                </a:extLst>
              </p:cNvPr>
              <p:cNvSpPr txBox="1"/>
              <p:nvPr/>
            </p:nvSpPr>
            <p:spPr>
              <a:xfrm>
                <a:off x="880629" y="9592763"/>
                <a:ext cx="2367223" cy="69914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40ABF4"/>
                    </a:solidFill>
                    <a:effectLst/>
                    <a:uLnTx/>
                    <a:uFillTx/>
                    <a:latin typeface="Calibri" panose="020F0502020204030204"/>
                    <a:ea typeface="+mn-ea"/>
                    <a:cs typeface="+mn-cs"/>
                  </a:rPr>
                  <a:t>Residents</a:t>
                </a:r>
              </a:p>
            </p:txBody>
          </p:sp>
        </p:grpSp>
        <p:grpSp>
          <p:nvGrpSpPr>
            <p:cNvPr id="12" name="Group 11">
              <a:extLst>
                <a:ext uri="{FF2B5EF4-FFF2-40B4-BE49-F238E27FC236}">
                  <a16:creationId xmlns:a16="http://schemas.microsoft.com/office/drawing/2014/main" id="{4D64AFC4-C5F7-7A9F-C25A-77D3DF1D16CA}"/>
                </a:ext>
              </a:extLst>
            </p:cNvPr>
            <p:cNvGrpSpPr/>
            <p:nvPr/>
          </p:nvGrpSpPr>
          <p:grpSpPr>
            <a:xfrm>
              <a:off x="7019317" y="7209774"/>
              <a:ext cx="2217048" cy="3254226"/>
              <a:chOff x="955719" y="7209774"/>
              <a:chExt cx="2217048" cy="3254226"/>
            </a:xfrm>
          </p:grpSpPr>
          <p:sp>
            <p:nvSpPr>
              <p:cNvPr id="13" name="Oval 12">
                <a:extLst>
                  <a:ext uri="{FF2B5EF4-FFF2-40B4-BE49-F238E27FC236}">
                    <a16:creationId xmlns:a16="http://schemas.microsoft.com/office/drawing/2014/main" id="{54BC5BE9-EFF5-2CA8-0B8A-2A6BA4A09836}"/>
                  </a:ext>
                </a:extLst>
              </p:cNvPr>
              <p:cNvSpPr/>
              <p:nvPr/>
            </p:nvSpPr>
            <p:spPr>
              <a:xfrm>
                <a:off x="955719" y="7209774"/>
                <a:ext cx="2217048" cy="2055669"/>
              </a:xfrm>
              <a:prstGeom prst="ellipse">
                <a:avLst/>
              </a:prstGeom>
              <a:noFill/>
              <a:ln w="76200">
                <a:solidFill>
                  <a:srgbClr val="40A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523C2FD-D378-ABEF-92B7-4FA35646B3C5}"/>
                  </a:ext>
                </a:extLst>
              </p:cNvPr>
              <p:cNvSpPr txBox="1"/>
              <p:nvPr/>
            </p:nvSpPr>
            <p:spPr>
              <a:xfrm>
                <a:off x="1104215" y="7453429"/>
                <a:ext cx="1905000" cy="13810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ABF4"/>
                    </a:solidFill>
                    <a:effectLst/>
                    <a:uLnTx/>
                    <a:uFillTx/>
                    <a:latin typeface="Calibri" panose="020F0502020204030204"/>
                    <a:ea typeface="+mn-ea"/>
                    <a:cs typeface="+mn-cs"/>
                  </a:rPr>
                  <a:t>15M</a:t>
                </a:r>
                <a:r>
                  <a:rPr kumimoji="0" lang="en-US" sz="4400" b="1" i="0" u="none" strike="noStrike" kern="1200" cap="none" spc="0" normalizeH="0" baseline="0" noProof="0">
                    <a:ln>
                      <a:noFill/>
                    </a:ln>
                    <a:solidFill>
                      <a:srgbClr val="40ABF4"/>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61550A1A-1225-B369-A46B-4B6DCD0ED3ED}"/>
                  </a:ext>
                </a:extLst>
              </p:cNvPr>
              <p:cNvSpPr txBox="1"/>
              <p:nvPr/>
            </p:nvSpPr>
            <p:spPr>
              <a:xfrm>
                <a:off x="1037796" y="9368030"/>
                <a:ext cx="2134971" cy="109597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40ABF4"/>
                    </a:solidFill>
                    <a:effectLst/>
                    <a:uLnTx/>
                    <a:uFillTx/>
                    <a:latin typeface="Calibri" panose="020F0502020204030204"/>
                    <a:ea typeface="+mn-ea"/>
                    <a:cs typeface="+mn-cs"/>
                  </a:rPr>
                  <a:t>Annual Visitors</a:t>
                </a:r>
              </a:p>
            </p:txBody>
          </p:sp>
        </p:grpSp>
      </p:grpSp>
      <p:grpSp>
        <p:nvGrpSpPr>
          <p:cNvPr id="22" name="Group 21">
            <a:extLst>
              <a:ext uri="{FF2B5EF4-FFF2-40B4-BE49-F238E27FC236}">
                <a16:creationId xmlns:a16="http://schemas.microsoft.com/office/drawing/2014/main" id="{EC3C02F6-9015-A282-431B-2BA551B7D16B}"/>
              </a:ext>
            </a:extLst>
          </p:cNvPr>
          <p:cNvGrpSpPr/>
          <p:nvPr/>
        </p:nvGrpSpPr>
        <p:grpSpPr>
          <a:xfrm>
            <a:off x="5119695" y="4057466"/>
            <a:ext cx="2918912" cy="1791535"/>
            <a:chOff x="655516" y="7209774"/>
            <a:chExt cx="5500483" cy="3367778"/>
          </a:xfrm>
        </p:grpSpPr>
        <p:grpSp>
          <p:nvGrpSpPr>
            <p:cNvPr id="23" name="Group 22">
              <a:extLst>
                <a:ext uri="{FF2B5EF4-FFF2-40B4-BE49-F238E27FC236}">
                  <a16:creationId xmlns:a16="http://schemas.microsoft.com/office/drawing/2014/main" id="{617B44D0-1247-36AD-8BCD-968B14D39FAD}"/>
                </a:ext>
              </a:extLst>
            </p:cNvPr>
            <p:cNvGrpSpPr/>
            <p:nvPr/>
          </p:nvGrpSpPr>
          <p:grpSpPr>
            <a:xfrm>
              <a:off x="655516" y="7209774"/>
              <a:ext cx="2811016" cy="2737080"/>
              <a:chOff x="655516" y="7209774"/>
              <a:chExt cx="2811016" cy="2737080"/>
            </a:xfrm>
          </p:grpSpPr>
          <p:sp>
            <p:nvSpPr>
              <p:cNvPr id="28" name="Oval 27">
                <a:extLst>
                  <a:ext uri="{FF2B5EF4-FFF2-40B4-BE49-F238E27FC236}">
                    <a16:creationId xmlns:a16="http://schemas.microsoft.com/office/drawing/2014/main" id="{D3336E43-543B-0C85-F8B3-F28EB40E770A}"/>
                  </a:ext>
                </a:extLst>
              </p:cNvPr>
              <p:cNvSpPr/>
              <p:nvPr/>
            </p:nvSpPr>
            <p:spPr>
              <a:xfrm>
                <a:off x="955719" y="7209774"/>
                <a:ext cx="2217048" cy="2055669"/>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099E898-EF43-5C73-6F1E-3852EA4DFD6E}"/>
                  </a:ext>
                </a:extLst>
              </p:cNvPr>
              <p:cNvSpPr txBox="1"/>
              <p:nvPr/>
            </p:nvSpPr>
            <p:spPr>
              <a:xfrm>
                <a:off x="1015678" y="7466100"/>
                <a:ext cx="2157089" cy="14464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2D050"/>
                    </a:solidFill>
                    <a:effectLst/>
                    <a:uLnTx/>
                    <a:uFillTx/>
                    <a:latin typeface="Calibri" panose="020F0502020204030204"/>
                    <a:ea typeface="+mn-ea"/>
                    <a:cs typeface="+mn-cs"/>
                  </a:rPr>
                  <a:t>120K</a:t>
                </a:r>
                <a:r>
                  <a:rPr kumimoji="0" lang="en-US" sz="4400" b="1" i="0" u="none" strike="noStrike" kern="1200" cap="none" spc="0" normalizeH="0" baseline="0" noProof="0">
                    <a:ln>
                      <a:noFill/>
                    </a:ln>
                    <a:solidFill>
                      <a:srgbClr val="92D050"/>
                    </a:solidFill>
                    <a:effectLst/>
                    <a:uLnTx/>
                    <a:uFillTx/>
                    <a:latin typeface="Calibri" panose="020F0502020204030204"/>
                    <a:ea typeface="+mn-ea"/>
                    <a:cs typeface="+mn-cs"/>
                  </a:rPr>
                  <a:t> </a:t>
                </a:r>
              </a:p>
            </p:txBody>
          </p:sp>
          <p:sp>
            <p:nvSpPr>
              <p:cNvPr id="30" name="TextBox 29">
                <a:extLst>
                  <a:ext uri="{FF2B5EF4-FFF2-40B4-BE49-F238E27FC236}">
                    <a16:creationId xmlns:a16="http://schemas.microsoft.com/office/drawing/2014/main" id="{2F8E62A5-92C1-FD4E-9CE4-6824A6BB0DFA}"/>
                  </a:ext>
                </a:extLst>
              </p:cNvPr>
              <p:cNvSpPr txBox="1"/>
              <p:nvPr/>
            </p:nvSpPr>
            <p:spPr>
              <a:xfrm>
                <a:off x="655516" y="9265443"/>
                <a:ext cx="2811016" cy="6814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92D050"/>
                    </a:solidFill>
                    <a:effectLst/>
                    <a:uLnTx/>
                    <a:uFillTx/>
                    <a:latin typeface="Calibri" panose="020F0502020204030204"/>
                    <a:ea typeface="+mn-ea"/>
                    <a:cs typeface="+mn-cs"/>
                  </a:rPr>
                  <a:t>New Residents</a:t>
                </a:r>
              </a:p>
            </p:txBody>
          </p:sp>
        </p:grpSp>
        <p:grpSp>
          <p:nvGrpSpPr>
            <p:cNvPr id="24" name="Group 23">
              <a:extLst>
                <a:ext uri="{FF2B5EF4-FFF2-40B4-BE49-F238E27FC236}">
                  <a16:creationId xmlns:a16="http://schemas.microsoft.com/office/drawing/2014/main" id="{E1BDECE7-C7BE-64AA-B718-B854191F39B8}"/>
                </a:ext>
              </a:extLst>
            </p:cNvPr>
            <p:cNvGrpSpPr/>
            <p:nvPr/>
          </p:nvGrpSpPr>
          <p:grpSpPr>
            <a:xfrm>
              <a:off x="3878319" y="7209774"/>
              <a:ext cx="2277680" cy="3367778"/>
              <a:chOff x="895087" y="7209774"/>
              <a:chExt cx="2277680" cy="3367778"/>
            </a:xfrm>
          </p:grpSpPr>
          <p:sp>
            <p:nvSpPr>
              <p:cNvPr id="25" name="Oval 24">
                <a:extLst>
                  <a:ext uri="{FF2B5EF4-FFF2-40B4-BE49-F238E27FC236}">
                    <a16:creationId xmlns:a16="http://schemas.microsoft.com/office/drawing/2014/main" id="{1AA16999-5A1E-ADC8-2898-7444559362F9}"/>
                  </a:ext>
                </a:extLst>
              </p:cNvPr>
              <p:cNvSpPr/>
              <p:nvPr/>
            </p:nvSpPr>
            <p:spPr>
              <a:xfrm>
                <a:off x="955719" y="7209774"/>
                <a:ext cx="2217048" cy="2055669"/>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D6AE04C-6CA8-888E-D90A-7D75A04DBA68}"/>
                  </a:ext>
                </a:extLst>
              </p:cNvPr>
              <p:cNvSpPr txBox="1"/>
              <p:nvPr/>
            </p:nvSpPr>
            <p:spPr>
              <a:xfrm>
                <a:off x="1081370" y="7712825"/>
                <a:ext cx="2030765" cy="10992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2D050"/>
                    </a:solidFill>
                    <a:effectLst/>
                    <a:uLnTx/>
                    <a:uFillTx/>
                    <a:latin typeface="Calibri" panose="020F0502020204030204"/>
                    <a:ea typeface="+mn-ea"/>
                    <a:cs typeface="+mn-cs"/>
                  </a:rPr>
                  <a:t>80K</a:t>
                </a:r>
                <a:r>
                  <a:rPr kumimoji="0" lang="en-US" sz="2800" b="1" i="0" u="none" strike="noStrike" kern="1200" cap="none" spc="0" normalizeH="0" baseline="0" noProof="0">
                    <a:ln>
                      <a:noFill/>
                    </a:ln>
                    <a:solidFill>
                      <a:srgbClr val="40ABF4"/>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CEF34E4F-B889-A5C8-75E8-493D3C6ACE78}"/>
                  </a:ext>
                </a:extLst>
              </p:cNvPr>
              <p:cNvSpPr txBox="1"/>
              <p:nvPr/>
            </p:nvSpPr>
            <p:spPr>
              <a:xfrm>
                <a:off x="895087" y="9323750"/>
                <a:ext cx="2217048" cy="125380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92D050"/>
                    </a:solidFill>
                    <a:effectLst/>
                    <a:uLnTx/>
                    <a:uFillTx/>
                    <a:latin typeface="Calibri" panose="020F0502020204030204"/>
                    <a:ea typeface="+mn-ea"/>
                    <a:cs typeface="+mn-cs"/>
                  </a:rPr>
                  <a:t>New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92D050"/>
                    </a:solidFill>
                    <a:effectLst/>
                    <a:uLnTx/>
                    <a:uFillTx/>
                    <a:latin typeface="Calibri" panose="020F0502020204030204"/>
                    <a:ea typeface="+mn-ea"/>
                    <a:cs typeface="+mn-cs"/>
                  </a:rPr>
                  <a:t>Jobs</a:t>
                </a:r>
              </a:p>
            </p:txBody>
          </p:sp>
        </p:grpSp>
      </p:grpSp>
      <p:sp>
        <p:nvSpPr>
          <p:cNvPr id="31" name="TextBox 30">
            <a:extLst>
              <a:ext uri="{FF2B5EF4-FFF2-40B4-BE49-F238E27FC236}">
                <a16:creationId xmlns:a16="http://schemas.microsoft.com/office/drawing/2014/main" id="{27814EFC-4222-2224-27E5-0A6D86187ACD}"/>
              </a:ext>
            </a:extLst>
          </p:cNvPr>
          <p:cNvSpPr txBox="1"/>
          <p:nvPr/>
        </p:nvSpPr>
        <p:spPr>
          <a:xfrm>
            <a:off x="5064677" y="5849001"/>
            <a:ext cx="309344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Black" panose="020B0A04020102020204" pitchFamily="34" charset="0"/>
              </a:rPr>
              <a:t>Over the next 25 years</a:t>
            </a:r>
          </a:p>
        </p:txBody>
      </p:sp>
    </p:spTree>
    <p:extLst>
      <p:ext uri="{BB962C8B-B14F-4D97-AF65-F5344CB8AC3E}">
        <p14:creationId xmlns:p14="http://schemas.microsoft.com/office/powerpoint/2010/main" val="139871311"/>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5B7B0A-DAE1-4351-9CA0-321C393EDC99}"/>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61</a:t>
            </a:fld>
            <a:endParaRPr kumimoji="0" lang="en-US" sz="1200" b="0" i="0" u="none" strike="noStrike" kern="0" cap="none" spc="0" normalizeH="0" baseline="0" noProof="0">
              <a:ln>
                <a:noFill/>
              </a:ln>
              <a:solidFill>
                <a:prstClr val="black">
                  <a:tint val="75000"/>
                </a:prstClr>
              </a:solidFill>
              <a:effectLst/>
              <a:uLnTx/>
              <a:uFillTx/>
            </a:endParaRPr>
          </a:p>
        </p:txBody>
      </p:sp>
      <p:sp>
        <p:nvSpPr>
          <p:cNvPr id="10" name="TextBox 9">
            <a:extLst>
              <a:ext uri="{FF2B5EF4-FFF2-40B4-BE49-F238E27FC236}">
                <a16:creationId xmlns:a16="http://schemas.microsoft.com/office/drawing/2014/main" id="{05EA33CB-ADAD-4CBC-99D5-9CC73FC4BB22}"/>
              </a:ext>
            </a:extLst>
          </p:cNvPr>
          <p:cNvSpPr txBox="1"/>
          <p:nvPr/>
        </p:nvSpPr>
        <p:spPr>
          <a:xfrm>
            <a:off x="1120894" y="1447800"/>
            <a:ext cx="7108706" cy="5170646"/>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“Finding the Missing Middle” Housing Study (2017)</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Countywide Plan amendments (2019) increased growth opportunities within the “centers and corridors” framework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Strategy supports 30 transit-oriented centers linked by various corridors in the appropriate locations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Integrates land use and transportation decision-making and preserves neighborhood and community character</a:t>
            </a:r>
          </a:p>
          <a:p>
            <a:pPr marL="0" marR="0" lvl="0" indent="0" algn="l" defTabSz="914400" eaLnBrk="1" fontAlgn="auto" latinLnBrk="0" hangingPunct="1">
              <a:lnSpc>
                <a:spcPct val="100000"/>
              </a:lnSpc>
              <a:spcBef>
                <a:spcPts val="0"/>
              </a:spcBef>
              <a:spcAft>
                <a:spcPts val="0"/>
              </a:spcAft>
              <a:buClr>
                <a:srgbClr val="20D37E"/>
              </a:buClr>
              <a:buSzTx/>
              <a:buFontTx/>
              <a:buNone/>
              <a:tabLst/>
              <a:defRPr/>
            </a:pPr>
            <a:endPar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sp>
        <p:nvSpPr>
          <p:cNvPr id="14" name="Title 1">
            <a:extLst>
              <a:ext uri="{FF2B5EF4-FFF2-40B4-BE49-F238E27FC236}">
                <a16:creationId xmlns:a16="http://schemas.microsoft.com/office/drawing/2014/main" id="{34B62C00-2C8D-4F68-8344-B075336F577F}"/>
              </a:ext>
            </a:extLst>
          </p:cNvPr>
          <p:cNvSpPr>
            <a:spLocks noGrp="1"/>
          </p:cNvSpPr>
          <p:nvPr>
            <p:ph type="title"/>
          </p:nvPr>
        </p:nvSpPr>
        <p:spPr>
          <a:xfrm>
            <a:off x="228600" y="381565"/>
            <a:ext cx="9877605" cy="677108"/>
          </a:xfrm>
        </p:spPr>
        <p:txBody>
          <a:bodyPr/>
          <a:lstStyle/>
          <a:p>
            <a:r>
              <a:rPr lang="en-US"/>
              <a:t>	The Redevelopment Opportunity</a:t>
            </a:r>
          </a:p>
        </p:txBody>
      </p:sp>
      <p:pic>
        <p:nvPicPr>
          <p:cNvPr id="20" name="Picture 19">
            <a:extLst>
              <a:ext uri="{FF2B5EF4-FFF2-40B4-BE49-F238E27FC236}">
                <a16:creationId xmlns:a16="http://schemas.microsoft.com/office/drawing/2014/main" id="{54B35012-C1ED-A84C-B364-4A17D18E99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65703" y="4065168"/>
            <a:ext cx="2105403" cy="2649837"/>
          </a:xfrm>
          <a:prstGeom prst="rect">
            <a:avLst/>
          </a:prstGeom>
        </p:spPr>
      </p:pic>
      <p:pic>
        <p:nvPicPr>
          <p:cNvPr id="3" name="Picture 2">
            <a:extLst>
              <a:ext uri="{FF2B5EF4-FFF2-40B4-BE49-F238E27FC236}">
                <a16:creationId xmlns:a16="http://schemas.microsoft.com/office/drawing/2014/main" id="{D9E85963-A686-10A8-EAEF-9510CA3CE7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61085" y="1212838"/>
            <a:ext cx="2105403" cy="2824903"/>
          </a:xfrm>
          <a:prstGeom prst="rect">
            <a:avLst/>
          </a:prstGeom>
          <a:ln>
            <a:solidFill>
              <a:schemeClr val="tx1"/>
            </a:solidFill>
          </a:ln>
        </p:spPr>
      </p:pic>
    </p:spTree>
    <p:extLst>
      <p:ext uri="{BB962C8B-B14F-4D97-AF65-F5344CB8AC3E}">
        <p14:creationId xmlns:p14="http://schemas.microsoft.com/office/powerpoint/2010/main" val="854685940"/>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5B7B0A-DAE1-4351-9CA0-321C393EDC99}"/>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62</a:t>
            </a:fld>
            <a:endParaRPr kumimoji="0" lang="en-US" sz="1200" b="0" i="0" u="none" strike="noStrike" kern="0" cap="none" spc="0" normalizeH="0" baseline="0" noProof="0">
              <a:ln>
                <a:noFill/>
              </a:ln>
              <a:solidFill>
                <a:prstClr val="black">
                  <a:tint val="75000"/>
                </a:prstClr>
              </a:solidFill>
              <a:effectLst/>
              <a:uLnTx/>
              <a:uFillTx/>
            </a:endParaRPr>
          </a:p>
        </p:txBody>
      </p:sp>
      <p:sp>
        <p:nvSpPr>
          <p:cNvPr id="14" name="Title 1">
            <a:extLst>
              <a:ext uri="{FF2B5EF4-FFF2-40B4-BE49-F238E27FC236}">
                <a16:creationId xmlns:a16="http://schemas.microsoft.com/office/drawing/2014/main" id="{34B62C00-2C8D-4F68-8344-B075336F577F}"/>
              </a:ext>
            </a:extLst>
          </p:cNvPr>
          <p:cNvSpPr>
            <a:spLocks noGrp="1"/>
          </p:cNvSpPr>
          <p:nvPr>
            <p:ph type="title"/>
          </p:nvPr>
        </p:nvSpPr>
        <p:spPr>
          <a:xfrm>
            <a:off x="228600" y="381565"/>
            <a:ext cx="9877605" cy="677108"/>
          </a:xfrm>
        </p:spPr>
        <p:txBody>
          <a:bodyPr/>
          <a:lstStyle/>
          <a:p>
            <a:r>
              <a:rPr lang="en-US"/>
              <a:t>	Activity Center Locational Criteria</a:t>
            </a:r>
          </a:p>
        </p:txBody>
      </p:sp>
      <p:pic>
        <p:nvPicPr>
          <p:cNvPr id="6" name="Picture 5">
            <a:extLst>
              <a:ext uri="{FF2B5EF4-FFF2-40B4-BE49-F238E27FC236}">
                <a16:creationId xmlns:a16="http://schemas.microsoft.com/office/drawing/2014/main" id="{40567867-807B-B4D7-E286-AA6E2D1E63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43192" y="1290319"/>
            <a:ext cx="9105616" cy="5304242"/>
          </a:xfrm>
          <a:prstGeom prst="rect">
            <a:avLst/>
          </a:prstGeom>
        </p:spPr>
      </p:pic>
    </p:spTree>
    <p:extLst>
      <p:ext uri="{BB962C8B-B14F-4D97-AF65-F5344CB8AC3E}">
        <p14:creationId xmlns:p14="http://schemas.microsoft.com/office/powerpoint/2010/main" val="3409667350"/>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5B7B0A-DAE1-4351-9CA0-321C393EDC99}"/>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63</a:t>
            </a:fld>
            <a:endParaRPr kumimoji="0" lang="en-US" sz="1200" b="0" i="0" u="none" strike="noStrike" kern="0" cap="none" spc="0" normalizeH="0" baseline="0" noProof="0">
              <a:ln>
                <a:noFill/>
              </a:ln>
              <a:solidFill>
                <a:prstClr val="black">
                  <a:tint val="75000"/>
                </a:prstClr>
              </a:solidFill>
              <a:effectLst/>
              <a:uLnTx/>
              <a:uFillTx/>
            </a:endParaRPr>
          </a:p>
        </p:txBody>
      </p:sp>
      <p:sp>
        <p:nvSpPr>
          <p:cNvPr id="14" name="Title 1">
            <a:extLst>
              <a:ext uri="{FF2B5EF4-FFF2-40B4-BE49-F238E27FC236}">
                <a16:creationId xmlns:a16="http://schemas.microsoft.com/office/drawing/2014/main" id="{34B62C00-2C8D-4F68-8344-B075336F577F}"/>
              </a:ext>
            </a:extLst>
          </p:cNvPr>
          <p:cNvSpPr>
            <a:spLocks noGrp="1"/>
          </p:cNvSpPr>
          <p:nvPr>
            <p:ph type="title"/>
          </p:nvPr>
        </p:nvSpPr>
        <p:spPr>
          <a:xfrm>
            <a:off x="228600" y="381565"/>
            <a:ext cx="9877605" cy="677108"/>
          </a:xfrm>
        </p:spPr>
        <p:txBody>
          <a:bodyPr/>
          <a:lstStyle/>
          <a:p>
            <a:r>
              <a:rPr lang="en-US"/>
              <a:t>	Activity Center Maximum Standards</a:t>
            </a:r>
          </a:p>
        </p:txBody>
      </p:sp>
      <p:pic>
        <p:nvPicPr>
          <p:cNvPr id="8" name="Picture 7">
            <a:extLst>
              <a:ext uri="{FF2B5EF4-FFF2-40B4-BE49-F238E27FC236}">
                <a16:creationId xmlns:a16="http://schemas.microsoft.com/office/drawing/2014/main" id="{D1BD169D-EEFE-6CCA-1834-490A50D641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076" y="1600200"/>
            <a:ext cx="10275848" cy="4343400"/>
          </a:xfrm>
          <a:prstGeom prst="rect">
            <a:avLst/>
          </a:prstGeom>
        </p:spPr>
      </p:pic>
    </p:spTree>
    <p:extLst>
      <p:ext uri="{BB962C8B-B14F-4D97-AF65-F5344CB8AC3E}">
        <p14:creationId xmlns:p14="http://schemas.microsoft.com/office/powerpoint/2010/main" val="1336144648"/>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5B7B0A-DAE1-4351-9CA0-321C393EDC99}"/>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64</a:t>
            </a:fld>
            <a:endParaRPr kumimoji="0" lang="en-US" sz="1200" b="0" i="0" u="none" strike="noStrike" kern="0" cap="none" spc="0" normalizeH="0" baseline="0" noProof="0">
              <a:ln>
                <a:noFill/>
              </a:ln>
              <a:solidFill>
                <a:prstClr val="black">
                  <a:tint val="75000"/>
                </a:prstClr>
              </a:solidFill>
              <a:effectLst/>
              <a:uLnTx/>
              <a:uFillTx/>
            </a:endParaRPr>
          </a:p>
        </p:txBody>
      </p:sp>
      <p:sp>
        <p:nvSpPr>
          <p:cNvPr id="14" name="Title 1">
            <a:extLst>
              <a:ext uri="{FF2B5EF4-FFF2-40B4-BE49-F238E27FC236}">
                <a16:creationId xmlns:a16="http://schemas.microsoft.com/office/drawing/2014/main" id="{34B62C00-2C8D-4F68-8344-B075336F577F}"/>
              </a:ext>
            </a:extLst>
          </p:cNvPr>
          <p:cNvSpPr>
            <a:spLocks noGrp="1"/>
          </p:cNvSpPr>
          <p:nvPr>
            <p:ph type="title"/>
          </p:nvPr>
        </p:nvSpPr>
        <p:spPr>
          <a:xfrm>
            <a:off x="228600" y="381565"/>
            <a:ext cx="10210800" cy="1354217"/>
          </a:xfrm>
        </p:spPr>
        <p:txBody>
          <a:bodyPr/>
          <a:lstStyle/>
          <a:p>
            <a:r>
              <a:rPr lang="en-US"/>
              <a:t>	Multimodal Corridor Maximum Standards</a:t>
            </a:r>
          </a:p>
        </p:txBody>
      </p:sp>
      <p:pic>
        <p:nvPicPr>
          <p:cNvPr id="3" name="Picture 2">
            <a:extLst>
              <a:ext uri="{FF2B5EF4-FFF2-40B4-BE49-F238E27FC236}">
                <a16:creationId xmlns:a16="http://schemas.microsoft.com/office/drawing/2014/main" id="{3060F3B1-6E41-D9B4-DF73-46BB2EC4A8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52625" y="1524000"/>
            <a:ext cx="8286750" cy="4572000"/>
          </a:xfrm>
          <a:prstGeom prst="rect">
            <a:avLst/>
          </a:prstGeom>
        </p:spPr>
      </p:pic>
    </p:spTree>
    <p:extLst>
      <p:ext uri="{BB962C8B-B14F-4D97-AF65-F5344CB8AC3E}">
        <p14:creationId xmlns:p14="http://schemas.microsoft.com/office/powerpoint/2010/main" val="4134701332"/>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5B7B0A-DAE1-4351-9CA0-321C393EDC99}"/>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65</a:t>
            </a:fld>
            <a:endParaRPr kumimoji="0" lang="en-US" sz="1200" b="0" i="0" u="none" strike="noStrike" kern="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5EA33CB-ADAD-4CBC-99D5-9CC73FC4BB22}"/>
              </a:ext>
            </a:extLst>
          </p:cNvPr>
          <p:cNvSpPr txBox="1"/>
          <p:nvPr/>
        </p:nvSpPr>
        <p:spPr>
          <a:xfrm>
            <a:off x="1018926" y="1371600"/>
            <a:ext cx="4010274" cy="6155531"/>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Forward Pinellas + Pinellas County Economic Development</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Pinellas County attracted, on average, </a:t>
            </a:r>
            <a:r>
              <a:rPr kumimoji="0" lang="en-US" sz="20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rPr>
              <a:t>21 net new residents</a:t>
            </a: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per day between 2017 and 2021</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Residents leaving Pinellas County are largely moving to </a:t>
            </a:r>
            <a:r>
              <a:rPr kumimoji="0" lang="en-US" sz="20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rPr>
              <a:t>Pasco County and Polk County</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Workers earning lower wages cannot afford housing in Pinellas County</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rPr>
              <a: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sp>
        <p:nvSpPr>
          <p:cNvPr id="14" name="Title 1">
            <a:extLst>
              <a:ext uri="{FF2B5EF4-FFF2-40B4-BE49-F238E27FC236}">
                <a16:creationId xmlns:a16="http://schemas.microsoft.com/office/drawing/2014/main" id="{34B62C00-2C8D-4F68-8344-B075336F577F}"/>
              </a:ext>
            </a:extLst>
          </p:cNvPr>
          <p:cNvSpPr>
            <a:spLocks noGrp="1"/>
          </p:cNvSpPr>
          <p:nvPr>
            <p:ph type="title"/>
          </p:nvPr>
        </p:nvSpPr>
        <p:spPr>
          <a:xfrm>
            <a:off x="228600" y="381565"/>
            <a:ext cx="9877605" cy="677108"/>
          </a:xfrm>
        </p:spPr>
        <p:txBody>
          <a:bodyPr/>
          <a:lstStyle/>
          <a:p>
            <a:r>
              <a:rPr lang="en-US"/>
              <a:t>	Pinellas County Migration</a:t>
            </a:r>
          </a:p>
        </p:txBody>
      </p:sp>
      <p:pic>
        <p:nvPicPr>
          <p:cNvPr id="6" name="Picture 5">
            <a:extLst>
              <a:ext uri="{FF2B5EF4-FFF2-40B4-BE49-F238E27FC236}">
                <a16:creationId xmlns:a16="http://schemas.microsoft.com/office/drawing/2014/main" id="{CF787139-3657-0035-299B-99DBD0C8DD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1600" y="1447800"/>
            <a:ext cx="7128254" cy="4419600"/>
          </a:xfrm>
          <a:prstGeom prst="rect">
            <a:avLst/>
          </a:prstGeom>
        </p:spPr>
      </p:pic>
      <p:pic>
        <p:nvPicPr>
          <p:cNvPr id="8" name="Picture 7">
            <a:extLst>
              <a:ext uri="{FF2B5EF4-FFF2-40B4-BE49-F238E27FC236}">
                <a16:creationId xmlns:a16="http://schemas.microsoft.com/office/drawing/2014/main" id="{E4CFA968-8F45-CBDB-9523-D913E8BE09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565" y="5867400"/>
            <a:ext cx="4876800" cy="437276"/>
          </a:xfrm>
          <a:prstGeom prst="rect">
            <a:avLst/>
          </a:prstGeom>
        </p:spPr>
      </p:pic>
    </p:spTree>
    <p:extLst>
      <p:ext uri="{BB962C8B-B14F-4D97-AF65-F5344CB8AC3E}">
        <p14:creationId xmlns:p14="http://schemas.microsoft.com/office/powerpoint/2010/main" val="568335873"/>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5B7B0A-DAE1-4351-9CA0-321C393EDC99}"/>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66</a:t>
            </a:fld>
            <a:endParaRPr kumimoji="0" lang="en-US" sz="1200" b="0" i="0" u="none" strike="noStrike" kern="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5EA33CB-ADAD-4CBC-99D5-9CC73FC4BB22}"/>
              </a:ext>
            </a:extLst>
          </p:cNvPr>
          <p:cNvSpPr txBox="1"/>
          <p:nvPr/>
        </p:nvSpPr>
        <p:spPr>
          <a:xfrm>
            <a:off x="1018926" y="1371600"/>
            <a:ext cx="4010274" cy="6217087"/>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To accommodate projected household growth and changing demographic trends, an additional </a:t>
            </a:r>
            <a:r>
              <a:rPr kumimoji="0" lang="en-US" sz="20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rPr>
              <a:t>3,345 new housing units need to be constructed annually </a:t>
            </a: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between 2022 and 2035</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Between 2013 and 2022, an average of </a:t>
            </a:r>
            <a:r>
              <a:rPr kumimoji="0" lang="en-US" sz="20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rPr>
              <a:t>2,530 units were permitted per year </a:t>
            </a: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in Pinellas County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New home types should be varied and accessible to all income levels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rPr>
              <a: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sp>
        <p:nvSpPr>
          <p:cNvPr id="14" name="Title 1">
            <a:extLst>
              <a:ext uri="{FF2B5EF4-FFF2-40B4-BE49-F238E27FC236}">
                <a16:creationId xmlns:a16="http://schemas.microsoft.com/office/drawing/2014/main" id="{34B62C00-2C8D-4F68-8344-B075336F577F}"/>
              </a:ext>
            </a:extLst>
          </p:cNvPr>
          <p:cNvSpPr>
            <a:spLocks noGrp="1"/>
          </p:cNvSpPr>
          <p:nvPr>
            <p:ph type="title"/>
          </p:nvPr>
        </p:nvSpPr>
        <p:spPr>
          <a:xfrm>
            <a:off x="228600" y="381565"/>
            <a:ext cx="9877605" cy="677108"/>
          </a:xfrm>
        </p:spPr>
        <p:txBody>
          <a:bodyPr/>
          <a:lstStyle/>
          <a:p>
            <a:r>
              <a:rPr lang="en-US"/>
              <a:t>	Pinellas County Housing Demand</a:t>
            </a:r>
          </a:p>
        </p:txBody>
      </p:sp>
      <p:pic>
        <p:nvPicPr>
          <p:cNvPr id="3" name="Picture 2">
            <a:extLst>
              <a:ext uri="{FF2B5EF4-FFF2-40B4-BE49-F238E27FC236}">
                <a16:creationId xmlns:a16="http://schemas.microsoft.com/office/drawing/2014/main" id="{08FD7FD9-14A3-665C-460B-392D899445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1905000"/>
            <a:ext cx="6271405" cy="2724394"/>
          </a:xfrm>
          <a:prstGeom prst="rect">
            <a:avLst/>
          </a:prstGeom>
        </p:spPr>
      </p:pic>
      <p:sp>
        <p:nvSpPr>
          <p:cNvPr id="5" name="TextBox 4">
            <a:extLst>
              <a:ext uri="{FF2B5EF4-FFF2-40B4-BE49-F238E27FC236}">
                <a16:creationId xmlns:a16="http://schemas.microsoft.com/office/drawing/2014/main" id="{59066F39-D871-7DE5-3C71-17DDB1EE5064}"/>
              </a:ext>
            </a:extLst>
          </p:cNvPr>
          <p:cNvSpPr txBox="1"/>
          <p:nvPr/>
        </p:nvSpPr>
        <p:spPr>
          <a:xfrm>
            <a:off x="5943600" y="1524000"/>
            <a:ext cx="55626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lumMod val="50000"/>
                  </a:prstClr>
                </a:solidFill>
                <a:effectLst/>
                <a:uLnTx/>
                <a:uFillTx/>
                <a:latin typeface="Arial" panose="020B0604020202020204" pitchFamily="34" charset="0"/>
                <a:cs typeface="Arial" panose="020B0604020202020204" pitchFamily="34" charset="0"/>
              </a:rPr>
              <a:t>COUNTY PROJECTED HOUSING DEMAND BY TYPE, 2022-2035</a:t>
            </a:r>
          </a:p>
        </p:txBody>
      </p:sp>
      <p:sp>
        <p:nvSpPr>
          <p:cNvPr id="7" name="TextBox 6">
            <a:extLst>
              <a:ext uri="{FF2B5EF4-FFF2-40B4-BE49-F238E27FC236}">
                <a16:creationId xmlns:a16="http://schemas.microsoft.com/office/drawing/2014/main" id="{43F04B6C-5D51-65F7-E9CD-76292CBC3F5C}"/>
              </a:ext>
            </a:extLst>
          </p:cNvPr>
          <p:cNvSpPr txBox="1"/>
          <p:nvPr/>
        </p:nvSpPr>
        <p:spPr>
          <a:xfrm>
            <a:off x="5943600" y="5867400"/>
            <a:ext cx="55626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lumMod val="65000"/>
                  </a:prstClr>
                </a:solidFill>
                <a:effectLst/>
                <a:uLnTx/>
                <a:uFillTx/>
                <a:latin typeface="Arial" panose="020B0604020202020204" pitchFamily="34" charset="0"/>
                <a:cs typeface="Arial" panose="020B0604020202020204" pitchFamily="34" charset="0"/>
              </a:rPr>
              <a:t>Source: ACS PUMS 2017-2021, SB Friedman, US Census Bureau</a:t>
            </a:r>
          </a:p>
        </p:txBody>
      </p:sp>
    </p:spTree>
    <p:extLst>
      <p:ext uri="{BB962C8B-B14F-4D97-AF65-F5344CB8AC3E}">
        <p14:creationId xmlns:p14="http://schemas.microsoft.com/office/powerpoint/2010/main" val="2959733517"/>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A6CF1760-6955-CAC6-DD1A-EBDC286907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0" y="1049654"/>
            <a:ext cx="10515600" cy="5915025"/>
          </a:xfrm>
          <a:prstGeom prst="rect">
            <a:avLst/>
          </a:prstGeom>
        </p:spPr>
      </p:pic>
      <p:sp>
        <p:nvSpPr>
          <p:cNvPr id="3" name="Slide Number Placeholder 2">
            <a:extLst>
              <a:ext uri="{FF2B5EF4-FFF2-40B4-BE49-F238E27FC236}">
                <a16:creationId xmlns:a16="http://schemas.microsoft.com/office/drawing/2014/main" id="{B18C9D2D-E56B-B69F-1809-A60BA16878DD}"/>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67</a:t>
            </a:fld>
            <a:endParaRPr kumimoji="0" lang="en-US" sz="1200" b="0" i="0" u="none" strike="noStrike" kern="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BEE43C8-424F-86CB-D435-3063F61A5768}"/>
              </a:ext>
            </a:extLst>
          </p:cNvPr>
          <p:cNvSpPr>
            <a:spLocks noGrp="1"/>
          </p:cNvSpPr>
          <p:nvPr>
            <p:ph type="title"/>
          </p:nvPr>
        </p:nvSpPr>
        <p:spPr>
          <a:xfrm>
            <a:off x="228600" y="381565"/>
            <a:ext cx="9877605" cy="677108"/>
          </a:xfrm>
        </p:spPr>
        <p:txBody>
          <a:bodyPr/>
          <a:lstStyle/>
          <a:p>
            <a:r>
              <a:rPr lang="en-US"/>
              <a:t>	Countywide Housing Strategy</a:t>
            </a:r>
          </a:p>
        </p:txBody>
      </p:sp>
      <p:sp>
        <p:nvSpPr>
          <p:cNvPr id="6" name="TextBox 5">
            <a:extLst>
              <a:ext uri="{FF2B5EF4-FFF2-40B4-BE49-F238E27FC236}">
                <a16:creationId xmlns:a16="http://schemas.microsoft.com/office/drawing/2014/main" id="{5EA8F860-7979-73E3-4DCE-C253F9DE5C73}"/>
              </a:ext>
            </a:extLst>
          </p:cNvPr>
          <p:cNvSpPr txBox="1"/>
          <p:nvPr/>
        </p:nvSpPr>
        <p:spPr>
          <a:xfrm>
            <a:off x="1219200" y="1457860"/>
            <a:ext cx="7772400" cy="5262979"/>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2017: “Finding the Missing Middle” Housing Study</a:t>
            </a:r>
          </a:p>
          <a:p>
            <a:pPr marL="0" marR="0" lvl="0" indent="0" algn="l" defTabSz="914400" eaLnBrk="1" fontAlgn="auto" latinLnBrk="0" hangingPunct="1">
              <a:lnSpc>
                <a:spcPct val="100000"/>
              </a:lnSpc>
              <a:spcBef>
                <a:spcPts val="0"/>
              </a:spcBef>
              <a:spcAft>
                <a:spcPts val="0"/>
              </a:spcAft>
              <a:buClr>
                <a:srgbClr val="20D37E"/>
              </a:buClr>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2019: Penny IV Housing Grant Program  ($33.9 million awarded since its creation)</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2022: Advantage Pinellas Housing Compact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2023: Homes for Pinellas Summit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2023: Housing Action Plan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2024: Affordable Housing Regulatory Toolkit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25779491"/>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764A8D-D075-DD00-9850-75B5C899D107}"/>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68</a:t>
            </a:fld>
            <a:endParaRPr kumimoji="0" lang="en-US" sz="1200" b="0" i="0" u="none" strike="noStrike" kern="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2C5F5E9-4FC2-1B48-DB80-B322D9D9DF87}"/>
              </a:ext>
            </a:extLst>
          </p:cNvPr>
          <p:cNvSpPr>
            <a:spLocks noGrp="1"/>
          </p:cNvSpPr>
          <p:nvPr>
            <p:ph type="title"/>
          </p:nvPr>
        </p:nvSpPr>
        <p:spPr>
          <a:xfrm>
            <a:off x="228600" y="381565"/>
            <a:ext cx="10744200" cy="1354217"/>
          </a:xfrm>
        </p:spPr>
        <p:txBody>
          <a:bodyPr/>
          <a:lstStyle/>
          <a:p>
            <a:r>
              <a:rPr lang="en-US"/>
              <a:t>	Zoning Reform - Accessory Dwelling Units</a:t>
            </a:r>
          </a:p>
        </p:txBody>
      </p:sp>
      <p:sp>
        <p:nvSpPr>
          <p:cNvPr id="2" name="TextBox 1">
            <a:extLst>
              <a:ext uri="{FF2B5EF4-FFF2-40B4-BE49-F238E27FC236}">
                <a16:creationId xmlns:a16="http://schemas.microsoft.com/office/drawing/2014/main" id="{F6124E30-5CA1-4F2C-457E-84ACBB6B8DA6}"/>
              </a:ext>
            </a:extLst>
          </p:cNvPr>
          <p:cNvSpPr txBox="1"/>
          <p:nvPr/>
        </p:nvSpPr>
        <p:spPr>
          <a:xfrm>
            <a:off x="1018926" y="1371600"/>
            <a:ext cx="6905874" cy="560153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Accessory Dwelling Unit (ADU)</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Smaller, independent dwelling unit on the same lot as the primary single-family detached home</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Also called garage apartments, in-law apartments, granny flats, carriage houses, backyard cottages, guest houses, etc.</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0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provide options for:</a:t>
            </a:r>
          </a:p>
          <a:p>
            <a:pPr marL="342900" marR="0" lvl="0" indent="-34290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Affordable housing</a:t>
            </a:r>
          </a:p>
          <a:p>
            <a:pPr marL="342900" marR="0" lvl="0" indent="-34290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Extended family/multigenerational living arrangements</a:t>
            </a:r>
          </a:p>
          <a:p>
            <a:pPr marL="342900" marR="0" lvl="0" indent="-34290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Income source for the property owner (rented)</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rPr>
              <a: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pic>
        <p:nvPicPr>
          <p:cNvPr id="8" name="Picture 7">
            <a:extLst>
              <a:ext uri="{FF2B5EF4-FFF2-40B4-BE49-F238E27FC236}">
                <a16:creationId xmlns:a16="http://schemas.microsoft.com/office/drawing/2014/main" id="{4AD15207-1B70-D94A-F2B1-5682AF9367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19741" y="4154062"/>
            <a:ext cx="2862656" cy="2094338"/>
          </a:xfrm>
          <a:prstGeom prst="rect">
            <a:avLst/>
          </a:prstGeom>
        </p:spPr>
      </p:pic>
      <p:pic>
        <p:nvPicPr>
          <p:cNvPr id="12" name="Picture 11">
            <a:extLst>
              <a:ext uri="{FF2B5EF4-FFF2-40B4-BE49-F238E27FC236}">
                <a16:creationId xmlns:a16="http://schemas.microsoft.com/office/drawing/2014/main" id="{146484EF-1992-9CA4-C485-891C7C5403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19758" y="1805154"/>
            <a:ext cx="2862640" cy="2219368"/>
          </a:xfrm>
          <a:prstGeom prst="rect">
            <a:avLst/>
          </a:prstGeom>
        </p:spPr>
      </p:pic>
      <p:sp>
        <p:nvSpPr>
          <p:cNvPr id="13" name="TextBox 12">
            <a:extLst>
              <a:ext uri="{FF2B5EF4-FFF2-40B4-BE49-F238E27FC236}">
                <a16:creationId xmlns:a16="http://schemas.microsoft.com/office/drawing/2014/main" id="{814C2309-7450-6890-B79F-D35613D37545}"/>
              </a:ext>
            </a:extLst>
          </p:cNvPr>
          <p:cNvSpPr txBox="1"/>
          <p:nvPr/>
        </p:nvSpPr>
        <p:spPr>
          <a:xfrm>
            <a:off x="8719741" y="6304302"/>
            <a:ext cx="245333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Source: Cask Construction</a:t>
            </a:r>
          </a:p>
        </p:txBody>
      </p:sp>
    </p:spTree>
    <p:extLst>
      <p:ext uri="{BB962C8B-B14F-4D97-AF65-F5344CB8AC3E}">
        <p14:creationId xmlns:p14="http://schemas.microsoft.com/office/powerpoint/2010/main" val="582007828"/>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764A8D-D075-DD00-9850-75B5C899D107}"/>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69</a:t>
            </a:fld>
            <a:endParaRPr kumimoji="0" lang="en-US" sz="1200" b="0" i="0" u="none" strike="noStrike" kern="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2C5F5E9-4FC2-1B48-DB80-B322D9D9DF87}"/>
              </a:ext>
            </a:extLst>
          </p:cNvPr>
          <p:cNvSpPr>
            <a:spLocks noGrp="1"/>
          </p:cNvSpPr>
          <p:nvPr>
            <p:ph type="title"/>
          </p:nvPr>
        </p:nvSpPr>
        <p:spPr>
          <a:xfrm>
            <a:off x="228600" y="381565"/>
            <a:ext cx="9877605" cy="677108"/>
          </a:xfrm>
        </p:spPr>
        <p:txBody>
          <a:bodyPr/>
          <a:lstStyle/>
          <a:p>
            <a:r>
              <a:rPr lang="en-US"/>
              <a:t>	City of St. Petersburg Regulations</a:t>
            </a:r>
          </a:p>
        </p:txBody>
      </p:sp>
      <p:sp>
        <p:nvSpPr>
          <p:cNvPr id="2" name="TextBox 1">
            <a:extLst>
              <a:ext uri="{FF2B5EF4-FFF2-40B4-BE49-F238E27FC236}">
                <a16:creationId xmlns:a16="http://schemas.microsoft.com/office/drawing/2014/main" id="{DC7E3671-852A-5498-3513-7A83AD0A2A25}"/>
              </a:ext>
            </a:extLst>
          </p:cNvPr>
          <p:cNvSpPr txBox="1"/>
          <p:nvPr/>
        </p:nvSpPr>
        <p:spPr>
          <a:xfrm>
            <a:off x="1018926" y="1371600"/>
            <a:ext cx="6601074" cy="6278642"/>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removed as an allowed use in 1977</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returned as an allowed use in 2007 - in certain residential districts, with design standards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Reduced the minimum lot size requirement, exempted from the density calculation, and eliminated minimum unit size in 2019</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Expanded ADUs to all neighborhoods, enacted limited parking waivers, and increased the maximum unit size in 2022</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70% of all single-family properties are eligible to have an ADU</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rPr>
              <a: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B355B65-8E25-3837-7105-E7AD5B6C28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77200" y="1371600"/>
            <a:ext cx="3810000" cy="4762500"/>
          </a:xfrm>
          <a:prstGeom prst="rect">
            <a:avLst/>
          </a:prstGeom>
        </p:spPr>
      </p:pic>
    </p:spTree>
    <p:extLst>
      <p:ext uri="{BB962C8B-B14F-4D97-AF65-F5344CB8AC3E}">
        <p14:creationId xmlns:p14="http://schemas.microsoft.com/office/powerpoint/2010/main" val="97419613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866C52B-0F63-FD8A-46D4-19A5C7FD2AF9}"/>
              </a:ext>
            </a:extLst>
          </p:cNvPr>
          <p:cNvSpPr txBox="1"/>
          <p:nvPr/>
        </p:nvSpPr>
        <p:spPr>
          <a:xfrm>
            <a:off x="1499134" y="1962281"/>
            <a:ext cx="9193733" cy="1628907"/>
          </a:xfrm>
          <a:prstGeom prst="rect">
            <a:avLst/>
          </a:prstGeom>
          <a:noFill/>
        </p:spPr>
        <p:txBody>
          <a:bodyPr wrap="square">
            <a:spAutoFit/>
          </a:bodyPr>
          <a:lstStyle/>
          <a:p>
            <a:pPr algn="ctr" defTabSz="997164" fontAlgn="b">
              <a:spcAft>
                <a:spcPts val="205"/>
              </a:spcAft>
            </a:pPr>
            <a:r>
              <a:rPr lang="en-US" sz="4909">
                <a:solidFill>
                  <a:prstClr val="white"/>
                </a:solidFill>
                <a:latin typeface="Segoe UI" panose="020B0502040204020203" pitchFamily="34" charset="0"/>
                <a:cs typeface="Segoe UI" panose="020B0502040204020203" pitchFamily="34" charset="0"/>
              </a:rPr>
              <a:t>TEST FITS &amp;</a:t>
            </a:r>
          </a:p>
          <a:p>
            <a:pPr algn="ctr" defTabSz="997164" fontAlgn="b">
              <a:spcAft>
                <a:spcPts val="205"/>
              </a:spcAft>
            </a:pPr>
            <a:r>
              <a:rPr lang="en-US" sz="4909">
                <a:solidFill>
                  <a:prstClr val="white"/>
                </a:solidFill>
                <a:latin typeface="Segoe UI" panose="020B0502040204020203" pitchFamily="34" charset="0"/>
                <a:cs typeface="Segoe UI" panose="020B0502040204020203" pitchFamily="34" charset="0"/>
              </a:rPr>
              <a:t>FINANCIAL FEASIBILITY</a:t>
            </a:r>
            <a:endParaRPr lang="en-US" sz="4909">
              <a:solidFill>
                <a:srgbClr val="FFB70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01644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764A8D-D075-DD00-9850-75B5C899D107}"/>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70</a:t>
            </a:fld>
            <a:endParaRPr kumimoji="0" lang="en-US" sz="1200" b="0" i="0" u="none" strike="noStrike" kern="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2C5F5E9-4FC2-1B48-DB80-B322D9D9DF87}"/>
              </a:ext>
            </a:extLst>
          </p:cNvPr>
          <p:cNvSpPr>
            <a:spLocks noGrp="1"/>
          </p:cNvSpPr>
          <p:nvPr>
            <p:ph type="title"/>
          </p:nvPr>
        </p:nvSpPr>
        <p:spPr>
          <a:xfrm>
            <a:off x="228600" y="381565"/>
            <a:ext cx="9877605" cy="677108"/>
          </a:xfrm>
        </p:spPr>
        <p:txBody>
          <a:bodyPr/>
          <a:lstStyle/>
          <a:p>
            <a:r>
              <a:rPr lang="en-US"/>
              <a:t>	Pinellas County Regulations</a:t>
            </a:r>
          </a:p>
        </p:txBody>
      </p:sp>
      <p:sp>
        <p:nvSpPr>
          <p:cNvPr id="2" name="TextBox 1">
            <a:extLst>
              <a:ext uri="{FF2B5EF4-FFF2-40B4-BE49-F238E27FC236}">
                <a16:creationId xmlns:a16="http://schemas.microsoft.com/office/drawing/2014/main" id="{DC7E3671-852A-5498-3513-7A83AD0A2A25}"/>
              </a:ext>
            </a:extLst>
          </p:cNvPr>
          <p:cNvSpPr txBox="1"/>
          <p:nvPr/>
        </p:nvSpPr>
        <p:spPr>
          <a:xfrm>
            <a:off x="1018926" y="1371600"/>
            <a:ext cx="6601074" cy="6740307"/>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have been allowed in unincorporated Pinellas County for many years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2024 regulatory amendments include:</a:t>
            </a:r>
          </a:p>
          <a:p>
            <a:pPr marL="285750" marR="0" lvl="5"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6" indent="-280988"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Increasing the maximum size from 750 sf to 1,000 sf</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Allowing for staff-level review of larger sizes if certain criteria are met (up to 20% over max)</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Waiving the owner-occupied requirement for affordable housing purposes</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Exempting certain ADUs from parking requirements</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Waiving applicable development review fees</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rPr>
              <a: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B687E4DD-9A47-B3D3-0E1B-0F8ACBF64570}"/>
              </a:ext>
            </a:extLst>
          </p:cNvPr>
          <p:cNvSpPr txBox="1"/>
          <p:nvPr/>
        </p:nvSpPr>
        <p:spPr>
          <a:xfrm>
            <a:off x="8077200" y="4741753"/>
            <a:ext cx="245333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Source: Florida Housing Coalition</a:t>
            </a:r>
          </a:p>
        </p:txBody>
      </p:sp>
      <p:pic>
        <p:nvPicPr>
          <p:cNvPr id="10" name="Picture 9">
            <a:extLst>
              <a:ext uri="{FF2B5EF4-FFF2-40B4-BE49-F238E27FC236}">
                <a16:creationId xmlns:a16="http://schemas.microsoft.com/office/drawing/2014/main" id="{DB79DA6B-7DB4-8521-550E-FD21CEE6DA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53400" y="2151062"/>
            <a:ext cx="3505200" cy="2555875"/>
          </a:xfrm>
          <a:prstGeom prst="rect">
            <a:avLst/>
          </a:prstGeom>
        </p:spPr>
      </p:pic>
    </p:spTree>
    <p:extLst>
      <p:ext uri="{BB962C8B-B14F-4D97-AF65-F5344CB8AC3E}">
        <p14:creationId xmlns:p14="http://schemas.microsoft.com/office/powerpoint/2010/main" val="3932475584"/>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764A8D-D075-DD00-9850-75B5C899D107}"/>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71</a:t>
            </a:fld>
            <a:endParaRPr kumimoji="0" lang="en-US" sz="1200" b="0" i="0" u="none" strike="noStrike" kern="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2C5F5E9-4FC2-1B48-DB80-B322D9D9DF87}"/>
              </a:ext>
            </a:extLst>
          </p:cNvPr>
          <p:cNvSpPr>
            <a:spLocks noGrp="1"/>
          </p:cNvSpPr>
          <p:nvPr>
            <p:ph type="title"/>
          </p:nvPr>
        </p:nvSpPr>
        <p:spPr>
          <a:xfrm>
            <a:off x="228600" y="381565"/>
            <a:ext cx="9877605" cy="677108"/>
          </a:xfrm>
        </p:spPr>
        <p:txBody>
          <a:bodyPr/>
          <a:lstStyle/>
          <a:p>
            <a:r>
              <a:rPr lang="en-US"/>
              <a:t>	City of Dunedin Regulations</a:t>
            </a:r>
          </a:p>
        </p:txBody>
      </p:sp>
      <p:sp>
        <p:nvSpPr>
          <p:cNvPr id="2" name="TextBox 1">
            <a:extLst>
              <a:ext uri="{FF2B5EF4-FFF2-40B4-BE49-F238E27FC236}">
                <a16:creationId xmlns:a16="http://schemas.microsoft.com/office/drawing/2014/main" id="{DC7E3671-852A-5498-3513-7A83AD0A2A25}"/>
              </a:ext>
            </a:extLst>
          </p:cNvPr>
          <p:cNvSpPr txBox="1"/>
          <p:nvPr/>
        </p:nvSpPr>
        <p:spPr>
          <a:xfrm>
            <a:off x="1018926" y="1371600"/>
            <a:ext cx="9191874" cy="6309420"/>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have been allowed in the City of Dunedin since 2010 - single family character is preserved and ADU is subordinate</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Current regulatory standards include:</a:t>
            </a:r>
          </a:p>
          <a:p>
            <a:pPr marL="285750" marR="0" lvl="5"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6" indent="-280988"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can be either detached or attached to the primary home</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cannot exceed 800 sf of gross floor area</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ADUs must have a roof pitch, siding, and windows identical to the primary home</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Total number of occupants cannot exceed three individuals, two of which must be immediate family relation</a:t>
            </a: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38188" marR="0" lvl="5" indent="-285750" algn="l" defTabSz="914400" eaLnBrk="1" fontAlgn="auto" latinLnBrk="0" hangingPunct="1">
              <a:lnSpc>
                <a:spcPct val="100000"/>
              </a:lnSpc>
              <a:spcBef>
                <a:spcPts val="0"/>
              </a:spcBef>
              <a:spcAft>
                <a:spcPts val="0"/>
              </a:spcAft>
              <a:buClr>
                <a:srgbClr val="00AFE8"/>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Property owner must occupy either the primary home or the ADU as a permanent residence</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1200" b="1" i="0" u="none" strike="noStrike" kern="0" cap="none" spc="0" normalizeH="0" baseline="0" noProof="0">
              <a:ln>
                <a:noFill/>
              </a:ln>
              <a:solidFill>
                <a:srgbClr val="00B050"/>
              </a:solidFill>
              <a:effectLst/>
              <a:uLnTx/>
              <a:uFillTx/>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20D37E"/>
              </a:buClr>
              <a:buSzTx/>
              <a:buFontTx/>
              <a:buNone/>
              <a:tabLst/>
              <a:defRPr/>
            </a:pPr>
            <a:r>
              <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rPr>
              <a:t> </a:t>
            </a:r>
          </a:p>
          <a:p>
            <a:pPr marL="285750" marR="0" lvl="0" indent="-285750" algn="l" defTabSz="914400" eaLnBrk="1" fontAlgn="auto" latinLnBrk="0" hangingPunct="1">
              <a:lnSpc>
                <a:spcPct val="100000"/>
              </a:lnSpc>
              <a:spcBef>
                <a:spcPts val="0"/>
              </a:spcBef>
              <a:spcAft>
                <a:spcPts val="0"/>
              </a:spcAft>
              <a:buClr>
                <a:srgbClr val="20D37E"/>
              </a:buClr>
              <a:buSzTx/>
              <a:buFont typeface="Arial" panose="020B0604020202020204" pitchFamily="34" charset="0"/>
              <a:buChar char="•"/>
              <a:tabLst/>
              <a:defRPr/>
            </a:pPr>
            <a:endParaRPr kumimoji="0" lang="en-US" sz="2400" b="0" i="0" u="none" strike="noStrike" kern="0" cap="none" spc="0" normalizeH="0" baseline="0" noProof="0">
              <a:ln>
                <a:noFill/>
              </a:ln>
              <a:solidFill>
                <a:srgbClr val="545454"/>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2443209"/>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8C9D2D-E56B-B69F-1809-A60BA16878DD}"/>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72</a:t>
            </a:fld>
            <a:endParaRPr kumimoji="0" lang="en-US" sz="1200" b="0" i="0" u="none" strike="noStrike" kern="0" cap="none" spc="0" normalizeH="0" baseline="0" noProof="0">
              <a:ln>
                <a:noFill/>
              </a:ln>
              <a:solidFill>
                <a:prstClr val="black">
                  <a:tint val="75000"/>
                </a:prstClr>
              </a:solidFill>
              <a:effectLst/>
              <a:uLnTx/>
              <a:uFillTx/>
            </a:endParaRPr>
          </a:p>
        </p:txBody>
      </p:sp>
      <p:sp>
        <p:nvSpPr>
          <p:cNvPr id="4" name="Title 1">
            <a:extLst>
              <a:ext uri="{FF2B5EF4-FFF2-40B4-BE49-F238E27FC236}">
                <a16:creationId xmlns:a16="http://schemas.microsoft.com/office/drawing/2014/main" id="{4BEE43C8-424F-86CB-D435-3063F61A5768}"/>
              </a:ext>
            </a:extLst>
          </p:cNvPr>
          <p:cNvSpPr>
            <a:spLocks noGrp="1"/>
          </p:cNvSpPr>
          <p:nvPr>
            <p:ph type="title"/>
          </p:nvPr>
        </p:nvSpPr>
        <p:spPr>
          <a:xfrm>
            <a:off x="228600" y="381565"/>
            <a:ext cx="9877605" cy="677108"/>
          </a:xfrm>
        </p:spPr>
        <p:txBody>
          <a:bodyPr/>
          <a:lstStyle/>
          <a:p>
            <a:r>
              <a:rPr lang="en-US"/>
              <a:t>	Countywide Housing Strategy</a:t>
            </a:r>
          </a:p>
        </p:txBody>
      </p:sp>
      <p:pic>
        <p:nvPicPr>
          <p:cNvPr id="6" name="Picture 5">
            <a:extLst>
              <a:ext uri="{FF2B5EF4-FFF2-40B4-BE49-F238E27FC236}">
                <a16:creationId xmlns:a16="http://schemas.microsoft.com/office/drawing/2014/main" id="{2473D307-54F3-E2A3-4932-094B48F2FF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1171694"/>
            <a:ext cx="11572875" cy="5648206"/>
          </a:xfrm>
          <a:prstGeom prst="rect">
            <a:avLst/>
          </a:prstGeom>
        </p:spPr>
      </p:pic>
    </p:spTree>
    <p:extLst>
      <p:ext uri="{BB962C8B-B14F-4D97-AF65-F5344CB8AC3E}">
        <p14:creationId xmlns:p14="http://schemas.microsoft.com/office/powerpoint/2010/main" val="611377553"/>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525208-11EF-C747-6412-9943D47866FC}"/>
              </a:ext>
            </a:extLst>
          </p:cNvPr>
          <p:cNvSpPr>
            <a:spLocks noGrp="1"/>
          </p:cNvSpPr>
          <p:nvPr>
            <p:ph type="sldNum" sz="quarter" idx="7"/>
          </p:nvPr>
        </p:nvSpPr>
        <p:spPr>
          <a:xfrm>
            <a:off x="8778240" y="6377940"/>
            <a:ext cx="2804160" cy="184666"/>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73</a:t>
            </a:fld>
            <a:endParaRPr kumimoji="0" lang="en-US" sz="1200" b="0" i="0" u="none" strike="noStrike" kern="0" cap="none" spc="0" normalizeH="0" baseline="0" noProof="0">
              <a:ln>
                <a:noFill/>
              </a:ln>
              <a:solidFill>
                <a:prstClr val="black">
                  <a:tint val="75000"/>
                </a:prstClr>
              </a:solidFill>
              <a:effectLst/>
              <a:uLnTx/>
              <a:uFillTx/>
            </a:endParaRPr>
          </a:p>
        </p:txBody>
      </p:sp>
      <p:pic>
        <p:nvPicPr>
          <p:cNvPr id="5" name="Picture 4">
            <a:extLst>
              <a:ext uri="{FF2B5EF4-FFF2-40B4-BE49-F238E27FC236}">
                <a16:creationId xmlns:a16="http://schemas.microsoft.com/office/drawing/2014/main" id="{4D5699F2-5A44-16C7-658A-3D8592F202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321" y="1905000"/>
            <a:ext cx="2263833" cy="2895600"/>
          </a:xfrm>
          <a:prstGeom prst="rect">
            <a:avLst/>
          </a:prstGeom>
          <a:ln>
            <a:solidFill>
              <a:schemeClr val="tx1"/>
            </a:solidFill>
          </a:ln>
        </p:spPr>
      </p:pic>
      <p:sp>
        <p:nvSpPr>
          <p:cNvPr id="6" name="Title 1">
            <a:extLst>
              <a:ext uri="{FF2B5EF4-FFF2-40B4-BE49-F238E27FC236}">
                <a16:creationId xmlns:a16="http://schemas.microsoft.com/office/drawing/2014/main" id="{8B5EFE3B-3BBC-F322-943C-2533903E62D8}"/>
              </a:ext>
            </a:extLst>
          </p:cNvPr>
          <p:cNvSpPr>
            <a:spLocks noGrp="1"/>
          </p:cNvSpPr>
          <p:nvPr>
            <p:ph type="title"/>
          </p:nvPr>
        </p:nvSpPr>
        <p:spPr>
          <a:xfrm>
            <a:off x="228600" y="381565"/>
            <a:ext cx="9877605" cy="677108"/>
          </a:xfrm>
        </p:spPr>
        <p:txBody>
          <a:bodyPr/>
          <a:lstStyle/>
          <a:p>
            <a:r>
              <a:rPr lang="en-US"/>
              <a:t>	Dunedin Mobility Project</a:t>
            </a:r>
          </a:p>
        </p:txBody>
      </p:sp>
      <p:pic>
        <p:nvPicPr>
          <p:cNvPr id="1026" name="Picture 2" descr="Skinner Blvd. Improvement Plans">
            <a:extLst>
              <a:ext uri="{FF2B5EF4-FFF2-40B4-BE49-F238E27FC236}">
                <a16:creationId xmlns:a16="http://schemas.microsoft.com/office/drawing/2014/main" id="{6735BE04-51B4-0F63-E3BF-262E12636B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6476" y="4299972"/>
            <a:ext cx="5450324" cy="24221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C784C77-A803-CDBB-64E0-9C7F03BBDA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86800" y="1575181"/>
            <a:ext cx="3429000" cy="4286250"/>
          </a:xfrm>
          <a:prstGeom prst="rect">
            <a:avLst/>
          </a:prstGeom>
        </p:spPr>
      </p:pic>
      <p:pic>
        <p:nvPicPr>
          <p:cNvPr id="10" name="Picture 9">
            <a:extLst>
              <a:ext uri="{FF2B5EF4-FFF2-40B4-BE49-F238E27FC236}">
                <a16:creationId xmlns:a16="http://schemas.microsoft.com/office/drawing/2014/main" id="{36504F68-38B9-9690-3B49-ED1E660CC8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29100" y="1346963"/>
            <a:ext cx="3733800" cy="2800350"/>
          </a:xfrm>
          <a:prstGeom prst="rect">
            <a:avLst/>
          </a:prstGeom>
        </p:spPr>
      </p:pic>
    </p:spTree>
    <p:extLst>
      <p:ext uri="{BB962C8B-B14F-4D97-AF65-F5344CB8AC3E}">
        <p14:creationId xmlns:p14="http://schemas.microsoft.com/office/powerpoint/2010/main" val="4094309062"/>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E646C52B-7817-4899-9E2C-033BA4232687}"/>
              </a:ext>
            </a:extLst>
          </p:cNvPr>
          <p:cNvPicPr>
            <a:picLocks noChangeAspect="1"/>
          </p:cNvPicPr>
          <p:nvPr/>
        </p:nvPicPr>
        <p:blipFill>
          <a:blip r:embed="rId2"/>
          <a:stretch>
            <a:fillRect/>
          </a:stretch>
        </p:blipFill>
        <p:spPr>
          <a:xfrm>
            <a:off x="-6350" y="1"/>
            <a:ext cx="12198349" cy="2209800"/>
          </a:xfrm>
          <a:prstGeom prst="rect">
            <a:avLst/>
          </a:prstGeom>
        </p:spPr>
      </p:pic>
      <p:sp>
        <p:nvSpPr>
          <p:cNvPr id="2" name="Slide Number Placeholder 1"/>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55E189C-BE75-744A-9F4E-3BFB3D2ED0D3}" type="slidenum">
              <a:rPr kumimoji="0" lang="en-US" sz="1200" b="0" i="0" u="none" strike="noStrike" kern="0" cap="none" spc="0" normalizeH="0" baseline="0" noProof="0" dirty="0" smtClean="0">
                <a:ln>
                  <a:noFill/>
                </a:ln>
                <a:solidFill>
                  <a:srgbClr val="A6A6A6">
                    <a:lumMod val="75000"/>
                  </a:srgb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74</a:t>
            </a:fld>
            <a:endParaRPr kumimoji="0" lang="en-US" sz="1200" b="0" i="0" u="none" strike="noStrike" kern="0" cap="none" spc="0" normalizeH="0" baseline="0" noProof="0">
              <a:ln>
                <a:noFill/>
              </a:ln>
              <a:solidFill>
                <a:srgbClr val="A6A6A6">
                  <a:lumMod val="75000"/>
                </a:srgbClr>
              </a:solidFill>
              <a:effectLst/>
              <a:uLnTx/>
              <a:uFillTx/>
            </a:endParaRPr>
          </a:p>
        </p:txBody>
      </p:sp>
      <p:pic>
        <p:nvPicPr>
          <p:cNvPr id="16" name="Picture 15">
            <a:extLst>
              <a:ext uri="{FF2B5EF4-FFF2-40B4-BE49-F238E27FC236}">
                <a16:creationId xmlns:a16="http://schemas.microsoft.com/office/drawing/2014/main" id="{56DA3735-FBA6-40E4-BE16-988F99AF0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824" y="114301"/>
            <a:ext cx="4419601" cy="2209800"/>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1DAA3524-452D-4BD7-A256-F0D7DE1290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55761" y="3429000"/>
            <a:ext cx="4394824" cy="5169817"/>
          </a:xfrm>
          <a:prstGeom prst="rect">
            <a:avLst/>
          </a:prstGeom>
        </p:spPr>
      </p:pic>
      <p:sp>
        <p:nvSpPr>
          <p:cNvPr id="8" name="Title 5">
            <a:extLst>
              <a:ext uri="{FF2B5EF4-FFF2-40B4-BE49-F238E27FC236}">
                <a16:creationId xmlns:a16="http://schemas.microsoft.com/office/drawing/2014/main" id="{3E928382-7B4D-471F-9453-5DFAA51C1981}"/>
              </a:ext>
            </a:extLst>
          </p:cNvPr>
          <p:cNvSpPr txBox="1">
            <a:spLocks/>
          </p:cNvSpPr>
          <p:nvPr/>
        </p:nvSpPr>
        <p:spPr>
          <a:xfrm>
            <a:off x="812800" y="3692667"/>
            <a:ext cx="10363200" cy="1470025"/>
          </a:xfrm>
          <a:prstGeom prst="rect">
            <a:avLst/>
          </a:prstGeom>
        </p:spPr>
        <p:txBody>
          <a:bodyPr lIns="0" tIns="0" rIns="0" bIns="0">
            <a:normAutofit fontScale="92500" lnSpcReduction="10000"/>
          </a:bodyPr>
          <a:lstStyle>
            <a:lvl1pPr algn="l" defTabSz="457200" rtl="0" eaLnBrk="1" latinLnBrk="0" hangingPunct="1">
              <a:spcBef>
                <a:spcPct val="0"/>
              </a:spcBef>
              <a:buNone/>
              <a:defRPr sz="4400" kern="1200" baseline="0">
                <a:solidFill>
                  <a:schemeClr val="tx1">
                    <a:lumMod val="65000"/>
                    <a:lumOff val="35000"/>
                  </a:schemeClr>
                </a:solidFill>
                <a:latin typeface="Helvetica"/>
                <a:ea typeface="+mj-ea"/>
                <a:cs typeface="Helvetic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Helvetica"/>
                <a:ea typeface="+mj-ea"/>
                <a:cs typeface="Helvetica"/>
              </a:rPr>
              <a:t>Rodney Chatman, AICP</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Helvetica"/>
                <a:ea typeface="+mj-ea"/>
                <a:cs typeface="Helvetica"/>
              </a:rPr>
              <a:t>Planning Division Manager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Helvetica"/>
                <a:ea typeface="+mj-ea"/>
                <a:cs typeface="Helvetica"/>
              </a:rPr>
              <a:t>rschatman@forwardpinellas.org</a:t>
            </a:r>
          </a:p>
        </p:txBody>
      </p:sp>
      <p:sp>
        <p:nvSpPr>
          <p:cNvPr id="9" name="Title 5">
            <a:extLst>
              <a:ext uri="{FF2B5EF4-FFF2-40B4-BE49-F238E27FC236}">
                <a16:creationId xmlns:a16="http://schemas.microsoft.com/office/drawing/2014/main" id="{C8227E6A-E824-4A98-8EBE-EEB1E153E67F}"/>
              </a:ext>
            </a:extLst>
          </p:cNvPr>
          <p:cNvSpPr>
            <a:spLocks noGrp="1"/>
          </p:cNvSpPr>
          <p:nvPr>
            <p:ph type="ctrTitle"/>
          </p:nvPr>
        </p:nvSpPr>
        <p:spPr>
          <a:xfrm>
            <a:off x="631824" y="2360826"/>
            <a:ext cx="10544176" cy="1217542"/>
          </a:xfrm>
        </p:spPr>
        <p:txBody>
          <a:bodyPr>
            <a:normAutofit/>
          </a:bodyPr>
          <a:lstStyle/>
          <a:p>
            <a:pPr algn="l"/>
            <a:r>
              <a:rPr lang="en-US" sz="7200"/>
              <a:t>Thank You!</a:t>
            </a:r>
          </a:p>
        </p:txBody>
      </p:sp>
    </p:spTree>
    <p:extLst>
      <p:ext uri="{BB962C8B-B14F-4D97-AF65-F5344CB8AC3E}">
        <p14:creationId xmlns:p14="http://schemas.microsoft.com/office/powerpoint/2010/main" val="209179001"/>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suit and tie&#10;&#10;Description automatically generated">
            <a:extLst>
              <a:ext uri="{FF2B5EF4-FFF2-40B4-BE49-F238E27FC236}">
                <a16:creationId xmlns:a16="http://schemas.microsoft.com/office/drawing/2014/main" id="{5DB33B0A-2F21-3F24-21E5-4B132D7BECC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4184310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hool bus and stationery on a blue grid background&#10;&#10;Description automatically generated">
            <a:extLst>
              <a:ext uri="{FF2B5EF4-FFF2-40B4-BE49-F238E27FC236}">
                <a16:creationId xmlns:a16="http://schemas.microsoft.com/office/drawing/2014/main" id="{0EFED2B2-6472-82E7-3151-423E05F48E00}"/>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611073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4E17E859-BCBE-8E0C-75BB-9E34E3FE847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6621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866C52B-0F63-FD8A-46D4-19A5C7FD2AF9}"/>
              </a:ext>
            </a:extLst>
          </p:cNvPr>
          <p:cNvSpPr txBox="1"/>
          <p:nvPr/>
        </p:nvSpPr>
        <p:spPr>
          <a:xfrm>
            <a:off x="1130316" y="308593"/>
            <a:ext cx="9562550" cy="470000"/>
          </a:xfrm>
          <a:prstGeom prst="rect">
            <a:avLst/>
          </a:prstGeom>
          <a:noFill/>
        </p:spPr>
        <p:txBody>
          <a:bodyPr wrap="square">
            <a:spAutoFit/>
          </a:bodyPr>
          <a:lstStyle/>
          <a:p>
            <a:pPr defTabSz="997164" fontAlgn="b">
              <a:spcAft>
                <a:spcPts val="205"/>
              </a:spcAft>
            </a:pPr>
            <a:r>
              <a:rPr lang="en-US" sz="2454">
                <a:solidFill>
                  <a:prstClr val="white"/>
                </a:solidFill>
                <a:latin typeface="Segoe UI" panose="020B0502040204020203" pitchFamily="34" charset="0"/>
                <a:cs typeface="Segoe UI" panose="020B0502040204020203" pitchFamily="34" charset="0"/>
              </a:rPr>
              <a:t>TEST FITS &amp; FINANCIAL FEASIBILITY</a:t>
            </a:r>
            <a:endParaRPr lang="en-US" sz="3273">
              <a:solidFill>
                <a:srgbClr val="FFB703"/>
              </a:solidFill>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90EC8CCE-4ABD-8DFB-F575-54DD259DA105}"/>
              </a:ext>
            </a:extLst>
          </p:cNvPr>
          <p:cNvPicPr>
            <a:picLocks noChangeAspect="1"/>
          </p:cNvPicPr>
          <p:nvPr/>
        </p:nvPicPr>
        <p:blipFill>
          <a:blip r:embed="rId3"/>
          <a:stretch>
            <a:fillRect/>
          </a:stretch>
        </p:blipFill>
        <p:spPr>
          <a:xfrm>
            <a:off x="2261114" y="3572128"/>
            <a:ext cx="2493818" cy="1609242"/>
          </a:xfrm>
          <a:prstGeom prst="rect">
            <a:avLst/>
          </a:prstGeom>
        </p:spPr>
      </p:pic>
      <p:pic>
        <p:nvPicPr>
          <p:cNvPr id="24" name="Picture 23">
            <a:extLst>
              <a:ext uri="{FF2B5EF4-FFF2-40B4-BE49-F238E27FC236}">
                <a16:creationId xmlns:a16="http://schemas.microsoft.com/office/drawing/2014/main" id="{691D21EF-D599-D00D-B072-B919A93B6E1C}"/>
              </a:ext>
            </a:extLst>
          </p:cNvPr>
          <p:cNvPicPr>
            <a:picLocks noChangeAspect="1"/>
          </p:cNvPicPr>
          <p:nvPr/>
        </p:nvPicPr>
        <p:blipFill>
          <a:blip r:embed="rId4"/>
          <a:stretch>
            <a:fillRect/>
          </a:stretch>
        </p:blipFill>
        <p:spPr>
          <a:xfrm>
            <a:off x="1695715" y="2694072"/>
            <a:ext cx="2493818" cy="1616401"/>
          </a:xfrm>
          <a:prstGeom prst="rect">
            <a:avLst/>
          </a:prstGeom>
        </p:spPr>
      </p:pic>
      <p:pic>
        <p:nvPicPr>
          <p:cNvPr id="26" name="Picture 25">
            <a:extLst>
              <a:ext uri="{FF2B5EF4-FFF2-40B4-BE49-F238E27FC236}">
                <a16:creationId xmlns:a16="http://schemas.microsoft.com/office/drawing/2014/main" id="{F3F81EB9-3C0A-F357-07A4-B1F557C8FFAA}"/>
              </a:ext>
            </a:extLst>
          </p:cNvPr>
          <p:cNvPicPr>
            <a:picLocks noChangeAspect="1"/>
          </p:cNvPicPr>
          <p:nvPr/>
        </p:nvPicPr>
        <p:blipFill>
          <a:blip r:embed="rId5"/>
          <a:stretch>
            <a:fillRect/>
          </a:stretch>
        </p:blipFill>
        <p:spPr>
          <a:xfrm>
            <a:off x="1130316" y="1793399"/>
            <a:ext cx="2493818" cy="1604187"/>
          </a:xfrm>
          <a:prstGeom prst="rect">
            <a:avLst/>
          </a:prstGeom>
        </p:spPr>
      </p:pic>
      <p:pic>
        <p:nvPicPr>
          <p:cNvPr id="28" name="Picture 27">
            <a:extLst>
              <a:ext uri="{FF2B5EF4-FFF2-40B4-BE49-F238E27FC236}">
                <a16:creationId xmlns:a16="http://schemas.microsoft.com/office/drawing/2014/main" id="{35231AE9-7CB3-AA8C-49CA-52CE7F97C8CE}"/>
              </a:ext>
            </a:extLst>
          </p:cNvPr>
          <p:cNvPicPr>
            <a:picLocks noChangeAspect="1"/>
          </p:cNvPicPr>
          <p:nvPr/>
        </p:nvPicPr>
        <p:blipFill>
          <a:blip r:embed="rId6"/>
          <a:stretch>
            <a:fillRect/>
          </a:stretch>
        </p:blipFill>
        <p:spPr>
          <a:xfrm>
            <a:off x="5130368" y="1797660"/>
            <a:ext cx="4364182" cy="2466711"/>
          </a:xfrm>
          <a:prstGeom prst="rect">
            <a:avLst/>
          </a:prstGeom>
        </p:spPr>
      </p:pic>
      <p:pic>
        <p:nvPicPr>
          <p:cNvPr id="30" name="Picture 29">
            <a:extLst>
              <a:ext uri="{FF2B5EF4-FFF2-40B4-BE49-F238E27FC236}">
                <a16:creationId xmlns:a16="http://schemas.microsoft.com/office/drawing/2014/main" id="{4E0CD14A-AE27-C615-E15A-E1FEB7AA322F}"/>
              </a:ext>
            </a:extLst>
          </p:cNvPr>
          <p:cNvPicPr>
            <a:picLocks noChangeAspect="1"/>
          </p:cNvPicPr>
          <p:nvPr/>
        </p:nvPicPr>
        <p:blipFill>
          <a:blip r:embed="rId7"/>
          <a:stretch>
            <a:fillRect/>
          </a:stretch>
        </p:blipFill>
        <p:spPr>
          <a:xfrm>
            <a:off x="6603436" y="2720015"/>
            <a:ext cx="4364182" cy="2461355"/>
          </a:xfrm>
          <a:prstGeom prst="rect">
            <a:avLst/>
          </a:prstGeom>
        </p:spPr>
      </p:pic>
      <p:sp>
        <p:nvSpPr>
          <p:cNvPr id="32" name="TextBox 31">
            <a:extLst>
              <a:ext uri="{FF2B5EF4-FFF2-40B4-BE49-F238E27FC236}">
                <a16:creationId xmlns:a16="http://schemas.microsoft.com/office/drawing/2014/main" id="{B6F094FC-0730-A03B-5534-0B6F10A81D70}"/>
              </a:ext>
            </a:extLst>
          </p:cNvPr>
          <p:cNvSpPr txBox="1"/>
          <p:nvPr/>
        </p:nvSpPr>
        <p:spPr>
          <a:xfrm>
            <a:off x="1065069" y="1380012"/>
            <a:ext cx="3706634" cy="386131"/>
          </a:xfrm>
          <a:prstGeom prst="rect">
            <a:avLst/>
          </a:prstGeom>
          <a:noFill/>
        </p:spPr>
        <p:txBody>
          <a:bodyPr wrap="square">
            <a:spAutoFit/>
          </a:bodyPr>
          <a:lstStyle/>
          <a:p>
            <a:pPr defTabSz="997164" fontAlgn="b">
              <a:spcAft>
                <a:spcPts val="205"/>
              </a:spcAft>
            </a:pPr>
            <a:r>
              <a:rPr lang="en-US" sz="1909">
                <a:solidFill>
                  <a:prstClr val="white"/>
                </a:solidFill>
                <a:latin typeface="Segoe UI" panose="020B0502040204020203" pitchFamily="34" charset="0"/>
                <a:cs typeface="Segoe UI" panose="020B0502040204020203" pitchFamily="34" charset="0"/>
              </a:rPr>
              <a:t>Site Development Studies</a:t>
            </a:r>
            <a:endParaRPr lang="en-US" sz="2727">
              <a:solidFill>
                <a:srgbClr val="FFB703"/>
              </a:solidFill>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F82F890D-06AB-413E-4716-4CFD5A6F38AE}"/>
              </a:ext>
            </a:extLst>
          </p:cNvPr>
          <p:cNvSpPr txBox="1"/>
          <p:nvPr/>
        </p:nvSpPr>
        <p:spPr>
          <a:xfrm>
            <a:off x="5130369" y="1380012"/>
            <a:ext cx="5866677" cy="386131"/>
          </a:xfrm>
          <a:prstGeom prst="rect">
            <a:avLst/>
          </a:prstGeom>
          <a:noFill/>
        </p:spPr>
        <p:txBody>
          <a:bodyPr wrap="square">
            <a:spAutoFit/>
          </a:bodyPr>
          <a:lstStyle/>
          <a:p>
            <a:pPr defTabSz="997164" fontAlgn="b">
              <a:spcAft>
                <a:spcPts val="205"/>
              </a:spcAft>
            </a:pPr>
            <a:r>
              <a:rPr lang="en-US" sz="1909">
                <a:solidFill>
                  <a:prstClr val="white"/>
                </a:solidFill>
                <a:latin typeface="Segoe UI" panose="020B0502040204020203" pitchFamily="34" charset="0"/>
                <a:cs typeface="Segoe UI" panose="020B0502040204020203" pitchFamily="34" charset="0"/>
              </a:rPr>
              <a:t>Bonus Feasibility Tests</a:t>
            </a:r>
            <a:endParaRPr lang="en-US" sz="2727">
              <a:solidFill>
                <a:srgbClr val="FFB703"/>
              </a:solidFill>
              <a:latin typeface="Segoe UI" panose="020B05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A7E27D65-0AED-15D2-5B88-F0F899274F65}"/>
              </a:ext>
            </a:extLst>
          </p:cNvPr>
          <p:cNvSpPr txBox="1"/>
          <p:nvPr/>
        </p:nvSpPr>
        <p:spPr>
          <a:xfrm>
            <a:off x="1130315" y="752506"/>
            <a:ext cx="7546094" cy="302262"/>
          </a:xfrm>
          <a:prstGeom prst="rect">
            <a:avLst/>
          </a:prstGeom>
          <a:noFill/>
        </p:spPr>
        <p:txBody>
          <a:bodyPr wrap="square">
            <a:spAutoFit/>
          </a:bodyPr>
          <a:lstStyle/>
          <a:p>
            <a:pPr defTabSz="997164" fontAlgn="b">
              <a:spcAft>
                <a:spcPts val="205"/>
              </a:spcAft>
            </a:pPr>
            <a:r>
              <a:rPr lang="en-US" sz="1364">
                <a:solidFill>
                  <a:prstClr val="white"/>
                </a:solidFill>
                <a:latin typeface="Segoe UI" panose="020B0502040204020203" pitchFamily="34" charset="0"/>
                <a:cs typeface="Segoe UI" panose="020B0502040204020203" pitchFamily="34" charset="0"/>
              </a:rPr>
              <a:t>Examples from the US19 Multimodal Corridor Study, Pinellas County, Florida </a:t>
            </a:r>
            <a:endParaRPr lang="en-US" sz="2182">
              <a:solidFill>
                <a:srgbClr val="FFB703"/>
              </a:solidFill>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EF55474D-4690-4A5A-E2D5-75692177C73C}"/>
              </a:ext>
            </a:extLst>
          </p:cNvPr>
          <p:cNvSpPr txBox="1"/>
          <p:nvPr/>
        </p:nvSpPr>
        <p:spPr>
          <a:xfrm>
            <a:off x="2310464" y="5487832"/>
            <a:ext cx="7372913" cy="722121"/>
          </a:xfrm>
          <a:prstGeom prst="rect">
            <a:avLst/>
          </a:prstGeom>
          <a:noFill/>
        </p:spPr>
        <p:txBody>
          <a:bodyPr wrap="square">
            <a:spAutoFit/>
          </a:bodyPr>
          <a:lstStyle/>
          <a:p>
            <a:pPr algn="ctr" defTabSz="997164" fontAlgn="b">
              <a:spcAft>
                <a:spcPts val="205"/>
              </a:spcAft>
            </a:pPr>
            <a:r>
              <a:rPr lang="en-US" sz="1364" i="1">
                <a:solidFill>
                  <a:prstClr val="white"/>
                </a:solidFill>
                <a:latin typeface="Segoe UI" panose="020B0502040204020203" pitchFamily="34" charset="0"/>
                <a:cs typeface="Segoe UI" panose="020B0502040204020203" pitchFamily="34" charset="0"/>
              </a:rPr>
              <a:t>Tests suggested significant density increases and parking reductions required to achieve 40% affordable units at 60% AMI. </a:t>
            </a:r>
            <a:r>
              <a:rPr lang="en-US" sz="1364" i="1">
                <a:solidFill>
                  <a:prstClr val="white"/>
                </a:solidFill>
                <a:highlight>
                  <a:srgbClr val="FF9900"/>
                </a:highlight>
                <a:latin typeface="Segoe UI" panose="020B0502040204020203" pitchFamily="34" charset="0"/>
                <a:cs typeface="Segoe UI" panose="020B0502040204020203" pitchFamily="34" charset="0"/>
              </a:rPr>
              <a:t>With ROI held constant, density needed to increase from 24 DU/A to over 90 DU/A due to cost per unit of structured parking.</a:t>
            </a:r>
            <a:endParaRPr lang="en-US" sz="2182" i="1">
              <a:solidFill>
                <a:srgbClr val="FFB703"/>
              </a:solidFill>
              <a:highlight>
                <a:srgbClr val="FF9900"/>
              </a:highligh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75296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866C52B-0F63-FD8A-46D4-19A5C7FD2AF9}"/>
              </a:ext>
            </a:extLst>
          </p:cNvPr>
          <p:cNvSpPr txBox="1"/>
          <p:nvPr/>
        </p:nvSpPr>
        <p:spPr>
          <a:xfrm>
            <a:off x="1499134" y="1962280"/>
            <a:ext cx="9193733" cy="1603259"/>
          </a:xfrm>
          <a:prstGeom prst="rect">
            <a:avLst/>
          </a:prstGeom>
          <a:noFill/>
        </p:spPr>
        <p:txBody>
          <a:bodyPr wrap="square">
            <a:spAutoFit/>
          </a:bodyPr>
          <a:lstStyle/>
          <a:p>
            <a:pPr algn="ctr" defTabSz="997164" fontAlgn="b">
              <a:spcAft>
                <a:spcPts val="205"/>
              </a:spcAft>
            </a:pPr>
            <a:r>
              <a:rPr lang="en-US" sz="4909">
                <a:solidFill>
                  <a:prstClr val="white"/>
                </a:solidFill>
                <a:latin typeface="Segoe UI" panose="020B0502040204020203" pitchFamily="34" charset="0"/>
                <a:cs typeface="Segoe UI" panose="020B0502040204020203" pitchFamily="34" charset="0"/>
              </a:rPr>
              <a:t>DEVELOPMENT TYPOLOGY RESEARCH</a:t>
            </a:r>
            <a:endParaRPr lang="en-US" sz="4909">
              <a:solidFill>
                <a:srgbClr val="FFB70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47624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ustom 2">
      <a:dk1>
        <a:srgbClr val="B4D24E"/>
      </a:dk1>
      <a:lt1>
        <a:sysClr val="window" lastClr="FFFFFF"/>
      </a:lt1>
      <a:dk2>
        <a:srgbClr val="A6A6A6"/>
      </a:dk2>
      <a:lt2>
        <a:srgbClr val="50B879"/>
      </a:lt2>
      <a:accent1>
        <a:srgbClr val="53A6DC"/>
      </a:accent1>
      <a:accent2>
        <a:srgbClr val="B4D21E"/>
      </a:accent2>
      <a:accent3>
        <a:srgbClr val="0F111E"/>
      </a:accent3>
      <a:accent4>
        <a:srgbClr val="0F111E"/>
      </a:accent4>
      <a:accent5>
        <a:srgbClr val="0F111E"/>
      </a:accent5>
      <a:accent6>
        <a:srgbClr val="0F111E"/>
      </a:accent6>
      <a:hlink>
        <a:srgbClr val="0F111E"/>
      </a:hlink>
      <a:folHlink>
        <a:srgbClr val="0F111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6F73050F6844468BAB12C587612892" ma:contentTypeVersion="20" ma:contentTypeDescription="Create a new document." ma:contentTypeScope="" ma:versionID="c828ce6ac3ea40107310b8c2a5ff2fa0">
  <xsd:schema xmlns:xsd="http://www.w3.org/2001/XMLSchema" xmlns:xs="http://www.w3.org/2001/XMLSchema" xmlns:p="http://schemas.microsoft.com/office/2006/metadata/properties" xmlns:ns1="http://schemas.microsoft.com/sharepoint/v3" xmlns:ns2="f9bbe8b6-5114-4b7f-a6e4-c9cc42d32f28" xmlns:ns3="565fee76-5c69-47ec-8d5c-de6706c05df9" targetNamespace="http://schemas.microsoft.com/office/2006/metadata/properties" ma:root="true" ma:fieldsID="30d058f8735b8e2d5fdf9c7a57e71c91" ns1:_="" ns2:_="" ns3:_="">
    <xsd:import namespace="http://schemas.microsoft.com/sharepoint/v3"/>
    <xsd:import namespace="f9bbe8b6-5114-4b7f-a6e4-c9cc42d32f28"/>
    <xsd:import namespace="565fee76-5c69-47ec-8d5c-de6706c05d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bbe8b6-5114-4b7f-a6e4-c9cc42d32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8e0c7d-1306-4f30-8931-762c1820a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5fee76-5c69-47ec-8d5c-de6706c05d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6a42c1-3c32-4b0f-9346-66f8283914e4}" ma:internalName="TaxCatchAll" ma:showField="CatchAllData" ma:web="565fee76-5c69-47ec-8d5c-de6706c05d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83FDCD-43CE-4AF9-A637-B6E14533F3D0}">
  <ds:schemaRefs>
    <ds:schemaRef ds:uri="565fee76-5c69-47ec-8d5c-de6706c05df9"/>
    <ds:schemaRef ds:uri="f9bbe8b6-5114-4b7f-a6e4-c9cc42d32f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394584-B5EF-4B32-A8AB-804F08D861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5249</Words>
  <Application>Microsoft Macintosh PowerPoint</Application>
  <PresentationFormat>Widescreen</PresentationFormat>
  <Paragraphs>913</Paragraphs>
  <Slides>77</Slides>
  <Notes>47</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77</vt:i4>
      </vt:variant>
    </vt:vector>
  </HeadingPairs>
  <TitlesOfParts>
    <vt:vector size="104" baseType="lpstr">
      <vt:lpstr>Aptos</vt:lpstr>
      <vt:lpstr>Aptos Display</vt:lpstr>
      <vt:lpstr>Arial</vt:lpstr>
      <vt:lpstr>Arial Black</vt:lpstr>
      <vt:lpstr>Arial Narrow</vt:lpstr>
      <vt:lpstr>ArialMT</vt:lpstr>
      <vt:lpstr>Calibri</vt:lpstr>
      <vt:lpstr>Century Gothic</vt:lpstr>
      <vt:lpstr>Helvetica</vt:lpstr>
      <vt:lpstr>Montserrat</vt:lpstr>
      <vt:lpstr>Montserrat  </vt:lpstr>
      <vt:lpstr>Montserrat Extra-Bold</vt:lpstr>
      <vt:lpstr>Montserrat ExtraBold</vt:lpstr>
      <vt:lpstr>Montserrat Italics</vt:lpstr>
      <vt:lpstr>Montserrat Semi-Bold</vt:lpstr>
      <vt:lpstr>Montserrat Semi-Bold Bold</vt:lpstr>
      <vt:lpstr>Myriad Pro</vt:lpstr>
      <vt:lpstr>Open Sans</vt:lpstr>
      <vt:lpstr>Segoe UI</vt:lpstr>
      <vt:lpstr>Segoe UI Semibold</vt:lpstr>
      <vt:lpstr>Segoe UI Semilight</vt:lpstr>
      <vt:lpstr>Times New Roman</vt:lpstr>
      <vt:lpstr>Wingdings</vt:lpstr>
      <vt:lpstr>office theme</vt:lpstr>
      <vt:lpstr>2_Office Theme</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Centers &amp; Connections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Countywide Plan</vt:lpstr>
      <vt:lpstr> Long Range Transportation Plan</vt:lpstr>
      <vt:lpstr> Pinellas County Development (1950-2024)</vt:lpstr>
      <vt:lpstr> Pinellas County Development (1950-2024)</vt:lpstr>
      <vt:lpstr> Pinellas County Development (1950-2024)</vt:lpstr>
      <vt:lpstr> Pinellas County Development (1950-2024)</vt:lpstr>
      <vt:lpstr> Pinellas County Development (1950-2024)</vt:lpstr>
      <vt:lpstr> Pinellas County Development (1950-2024)</vt:lpstr>
      <vt:lpstr> Pinellas County Development (1950-2024)</vt:lpstr>
      <vt:lpstr> Pinellas County Development (1950-2024)</vt:lpstr>
      <vt:lpstr> Pinellas County Facts and Figures</vt:lpstr>
      <vt:lpstr> The Redevelopment Opportunity</vt:lpstr>
      <vt:lpstr> Activity Center Locational Criteria</vt:lpstr>
      <vt:lpstr> Activity Center Maximum Standards</vt:lpstr>
      <vt:lpstr> Multimodal Corridor Maximum Standards</vt:lpstr>
      <vt:lpstr> Pinellas County Migration</vt:lpstr>
      <vt:lpstr> Pinellas County Housing Demand</vt:lpstr>
      <vt:lpstr> Countywide Housing Strategy</vt:lpstr>
      <vt:lpstr> Zoning Reform - Accessory Dwelling Units</vt:lpstr>
      <vt:lpstr> City of St. Petersburg Regulations</vt:lpstr>
      <vt:lpstr> Pinellas County Regulations</vt:lpstr>
      <vt:lpstr> City of Dunedin Regulations</vt:lpstr>
      <vt:lpstr> Countywide Housing Strategy</vt:lpstr>
      <vt:lpstr> Dunedin Mobility Project</vt:lpstr>
      <vt:lpstr>Thank You!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Courtney Mooney</cp:lastModifiedBy>
  <cp:revision>1</cp:revision>
  <dcterms:created xsi:type="dcterms:W3CDTF">2024-06-04T19:32:07Z</dcterms:created>
  <dcterms:modified xsi:type="dcterms:W3CDTF">2024-06-25T13:00:47Z</dcterms:modified>
</cp:coreProperties>
</file>